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7"/>
  </p:notesMasterIdLst>
  <p:handoutMasterIdLst>
    <p:handoutMasterId r:id="rId18"/>
  </p:handoutMasterIdLst>
  <p:sldIdLst>
    <p:sldId id="262" r:id="rId6"/>
    <p:sldId id="271" r:id="rId7"/>
    <p:sldId id="263" r:id="rId8"/>
    <p:sldId id="264" r:id="rId9"/>
    <p:sldId id="265" r:id="rId10"/>
    <p:sldId id="266" r:id="rId11"/>
    <p:sldId id="267" r:id="rId12"/>
    <p:sldId id="270" r:id="rId13"/>
    <p:sldId id="268" r:id="rId14"/>
    <p:sldId id="269" r:id="rId15"/>
    <p:sldId id="272" r:id="rId16"/>
  </p:sldIdLst>
  <p:sldSz cx="9144000" cy="6858000" type="screen4x3"/>
  <p:notesSz cx="6797675" cy="9926638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utiger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utiger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utiger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utiger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utiger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Frutiger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Frutiger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Frutiger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Frutiger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itty van Wijk" initials="Kit" lastIdx="1" clrIdx="0"/>
  <p:cmAuthor id="1" name="Frederike Mensink" initials="FM" lastIdx="2" clrIdx="1"/>
  <p:cmAuthor id="2" name="Els van Gurp" initials="EvG" lastIdx="2" clrIdx="2">
    <p:extLst>
      <p:ext uri="{19B8F6BF-5375-455C-9EA6-DF929625EA0E}">
        <p15:presenceInfo xmlns:p15="http://schemas.microsoft.com/office/powerpoint/2012/main" userId="S-1-12-1-3213029068-1222245329-368277665-1789488424" providerId="AD"/>
      </p:ext>
    </p:extLst>
  </p:cmAuthor>
  <p:cmAuthor id="3" name="Annette Stafleu" initials="AS" lastIdx="7" clrIdx="3">
    <p:extLst>
      <p:ext uri="{19B8F6BF-5375-455C-9EA6-DF929625EA0E}">
        <p15:presenceInfo xmlns:p15="http://schemas.microsoft.com/office/powerpoint/2012/main" userId="S::stafleu@voedingscentrum.nl::50fe742b-1739-42ba-a466-9eaaa4cf839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99FF"/>
    <a:srgbClr val="FF6600"/>
    <a:srgbClr val="292929"/>
    <a:srgbClr val="460076"/>
    <a:srgbClr val="4D4D4D"/>
    <a:srgbClr val="7500C4"/>
    <a:srgbClr val="DA24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8A149B-46EE-48F5-877E-ED148D6A3806}" v="15" dt="2020-09-10T09:36:24.478"/>
    <p1510:client id="{5E77A4E6-A65F-43D2-870E-16AF7053C662}" v="1" dt="2020-09-10T12:24:01.204"/>
    <p1510:client id="{6CD3586C-FD6D-4C68-996F-E652F090B237}" v="16" dt="2020-09-10T12:09:01.4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B1032C-EA38-4F05-BA0D-38AFFFC7BED3}" styleName="Stijl, licht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4B1156A-380E-4F78-BDF5-A606A8083BF9}" styleName="Stijl, gemiddeld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commentAuthors" Target="commentAuthor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tte Stafleu" userId="50fe742b-1739-42ba-a466-9eaaa4cf839f" providerId="ADAL" clId="{6CD3586C-FD6D-4C68-996F-E652F090B237}"/>
    <pc:docChg chg="undo redo custSel modSld">
      <pc:chgData name="Annette Stafleu" userId="50fe742b-1739-42ba-a466-9eaaa4cf839f" providerId="ADAL" clId="{6CD3586C-FD6D-4C68-996F-E652F090B237}" dt="2020-09-10T12:09:01.424" v="46"/>
      <pc:docMkLst>
        <pc:docMk/>
      </pc:docMkLst>
      <pc:sldChg chg="addCm modCm">
        <pc:chgData name="Annette Stafleu" userId="50fe742b-1739-42ba-a466-9eaaa4cf839f" providerId="ADAL" clId="{6CD3586C-FD6D-4C68-996F-E652F090B237}" dt="2020-09-10T11:57:58.190" v="43"/>
        <pc:sldMkLst>
          <pc:docMk/>
          <pc:sldMk cId="2371931902" sldId="266"/>
        </pc:sldMkLst>
      </pc:sldChg>
      <pc:sldChg chg="modSp mod">
        <pc:chgData name="Annette Stafleu" userId="50fe742b-1739-42ba-a466-9eaaa4cf839f" providerId="ADAL" clId="{6CD3586C-FD6D-4C68-996F-E652F090B237}" dt="2020-09-10T11:45:23.101" v="24" actId="20577"/>
        <pc:sldMkLst>
          <pc:docMk/>
          <pc:sldMk cId="566388" sldId="267"/>
        </pc:sldMkLst>
        <pc:spChg chg="mod">
          <ac:chgData name="Annette Stafleu" userId="50fe742b-1739-42ba-a466-9eaaa4cf839f" providerId="ADAL" clId="{6CD3586C-FD6D-4C68-996F-E652F090B237}" dt="2020-09-10T11:45:23.101" v="24" actId="20577"/>
          <ac:spMkLst>
            <pc:docMk/>
            <pc:sldMk cId="566388" sldId="267"/>
            <ac:spMk id="3" creationId="{00000000-0000-0000-0000-000000000000}"/>
          </ac:spMkLst>
        </pc:spChg>
      </pc:sldChg>
      <pc:sldChg chg="addCm delCm modCm">
        <pc:chgData name="Annette Stafleu" userId="50fe742b-1739-42ba-a466-9eaaa4cf839f" providerId="ADAL" clId="{6CD3586C-FD6D-4C68-996F-E652F090B237}" dt="2020-09-10T11:54:17.961" v="39" actId="1592"/>
        <pc:sldMkLst>
          <pc:docMk/>
          <pc:sldMk cId="3847244356" sldId="268"/>
        </pc:sldMkLst>
      </pc:sldChg>
      <pc:sldChg chg="addCm modCm">
        <pc:chgData name="Annette Stafleu" userId="50fe742b-1739-42ba-a466-9eaaa4cf839f" providerId="ADAL" clId="{6CD3586C-FD6D-4C68-996F-E652F090B237}" dt="2020-09-10T12:09:01.424" v="46"/>
        <pc:sldMkLst>
          <pc:docMk/>
          <pc:sldMk cId="1332771274" sldId="269"/>
        </pc:sldMkLst>
      </pc:sldChg>
      <pc:sldChg chg="addCm delCm modCm">
        <pc:chgData name="Annette Stafleu" userId="50fe742b-1739-42ba-a466-9eaaa4cf839f" providerId="ADAL" clId="{6CD3586C-FD6D-4C68-996F-E652F090B237}" dt="2020-09-10T11:48:38.046" v="36"/>
        <pc:sldMkLst>
          <pc:docMk/>
          <pc:sldMk cId="2072506739" sldId="270"/>
        </pc:sldMkLst>
      </pc:sldChg>
      <pc:sldChg chg="addCm delCm modCm">
        <pc:chgData name="Annette Stafleu" userId="50fe742b-1739-42ba-a466-9eaaa4cf839f" providerId="ADAL" clId="{6CD3586C-FD6D-4C68-996F-E652F090B237}" dt="2020-09-10T11:53:42.130" v="38" actId="1592"/>
        <pc:sldMkLst>
          <pc:docMk/>
          <pc:sldMk cId="681738288" sldId="271"/>
        </pc:sldMkLst>
      </pc:sldChg>
    </pc:docChg>
  </pc:docChgLst>
  <pc:docChgLst>
    <pc:chgData name="Marthe Huigens" userId="b7006b64-eb7d-44ad-bc34-a6b54607c067" providerId="ADAL" clId="{5E77A4E6-A65F-43D2-870E-16AF7053C662}"/>
    <pc:docChg chg="custSel modSld">
      <pc:chgData name="Marthe Huigens" userId="b7006b64-eb7d-44ad-bc34-a6b54607c067" providerId="ADAL" clId="{5E77A4E6-A65F-43D2-870E-16AF7053C662}" dt="2020-09-10T12:28:38.526" v="54" actId="9405"/>
      <pc:docMkLst>
        <pc:docMk/>
      </pc:docMkLst>
      <pc:sldChg chg="modSp mod delCm">
        <pc:chgData name="Marthe Huigens" userId="b7006b64-eb7d-44ad-bc34-a6b54607c067" providerId="ADAL" clId="{5E77A4E6-A65F-43D2-870E-16AF7053C662}" dt="2020-09-10T12:24:13.523" v="44" actId="1592"/>
        <pc:sldMkLst>
          <pc:docMk/>
          <pc:sldMk cId="2371931902" sldId="266"/>
        </pc:sldMkLst>
        <pc:spChg chg="mod">
          <ac:chgData name="Marthe Huigens" userId="b7006b64-eb7d-44ad-bc34-a6b54607c067" providerId="ADAL" clId="{5E77A4E6-A65F-43D2-870E-16AF7053C662}" dt="2020-09-10T12:24:02.586" v="41" actId="20577"/>
          <ac:spMkLst>
            <pc:docMk/>
            <pc:sldMk cId="2371931902" sldId="266"/>
            <ac:spMk id="3" creationId="{00000000-0000-0000-0000-000000000000}"/>
          </ac:spMkLst>
        </pc:spChg>
      </pc:sldChg>
      <pc:sldChg chg="modSp mod delCm">
        <pc:chgData name="Marthe Huigens" userId="b7006b64-eb7d-44ad-bc34-a6b54607c067" providerId="ADAL" clId="{5E77A4E6-A65F-43D2-870E-16AF7053C662}" dt="2020-09-10T12:25:41.561" v="49" actId="1592"/>
        <pc:sldMkLst>
          <pc:docMk/>
          <pc:sldMk cId="1332771274" sldId="269"/>
        </pc:sldMkLst>
        <pc:spChg chg="mod">
          <ac:chgData name="Marthe Huigens" userId="b7006b64-eb7d-44ad-bc34-a6b54607c067" providerId="ADAL" clId="{5E77A4E6-A65F-43D2-870E-16AF7053C662}" dt="2020-09-10T12:25:38.539" v="48" actId="108"/>
          <ac:spMkLst>
            <pc:docMk/>
            <pc:sldMk cId="1332771274" sldId="269"/>
            <ac:spMk id="3" creationId="{00000000-0000-0000-0000-000000000000}"/>
          </ac:spMkLst>
        </pc:spChg>
      </pc:sldChg>
      <pc:sldChg chg="addSp modSp mod delCm">
        <pc:chgData name="Marthe Huigens" userId="b7006b64-eb7d-44ad-bc34-a6b54607c067" providerId="ADAL" clId="{5E77A4E6-A65F-43D2-870E-16AF7053C662}" dt="2020-09-10T12:28:38.526" v="54" actId="9405"/>
        <pc:sldMkLst>
          <pc:docMk/>
          <pc:sldMk cId="2072506739" sldId="270"/>
        </pc:sldMkLst>
        <pc:spChg chg="mod">
          <ac:chgData name="Marthe Huigens" userId="b7006b64-eb7d-44ad-bc34-a6b54607c067" providerId="ADAL" clId="{5E77A4E6-A65F-43D2-870E-16AF7053C662}" dt="2020-09-10T12:26:07.313" v="52" actId="108"/>
          <ac:spMkLst>
            <pc:docMk/>
            <pc:sldMk cId="2072506739" sldId="270"/>
            <ac:spMk id="3" creationId="{00000000-0000-0000-0000-000000000000}"/>
          </ac:spMkLst>
        </pc:spChg>
        <pc:inkChg chg="add">
          <ac:chgData name="Marthe Huigens" userId="b7006b64-eb7d-44ad-bc34-a6b54607c067" providerId="ADAL" clId="{5E77A4E6-A65F-43D2-870E-16AF7053C662}" dt="2020-09-10T12:28:38.526" v="54" actId="9405"/>
          <ac:inkMkLst>
            <pc:docMk/>
            <pc:sldMk cId="2072506739" sldId="270"/>
            <ac:inkMk id="4" creationId="{409DE558-A23A-47F8-9E12-2B7818327C27}"/>
          </ac:inkMkLst>
        </pc:ink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AC5A8EE-F92E-4CC5-8CA8-B08A6DBF17F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93494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10T12:28:38.51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47 26 12323,'0'0'3176,"0"0"-2063,0 0-937,0 0-160,0 0-16,0 0-368,0 0-921,-36-19-1199,26 12-2385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639D901-DFC3-467F-BF03-82A287DFE52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8400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oedingscentrum.nl/nl/zwanger-en-kind/alles-over-gezond-eten-voor-kinderen-van-4-13-jaar/traktaties-en-kinderfeest.aspx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://www.gezondtrakteren.nl/http:/www.gezondtrakteren.nl/" TargetMode="External"/><Relationship Id="rId4" Type="http://schemas.openxmlformats.org/officeDocument/2006/relationships/hyperlink" Target="https://www.euschoolfruit.nl/nl/schoolfruit/Schoolfruitbeleid/Gezond-en-lekker-trakteren/Traktaties.htm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00050" lvl="1" indent="0">
              <a:buNone/>
            </a:pPr>
            <a:r>
              <a:rPr lang="nl-NL" kern="1200">
                <a:solidFill>
                  <a:schemeClr val="dk1"/>
                </a:solidFill>
              </a:rPr>
              <a:t>Leuke ideeën vind je op:</a:t>
            </a:r>
          </a:p>
          <a:p>
            <a:pPr marL="400050" lvl="1" indent="0">
              <a:buNone/>
            </a:pPr>
            <a:r>
              <a:rPr lang="nl-NL" kern="1200">
                <a:solidFill>
                  <a:schemeClr val="dk1"/>
                </a:solidFill>
              </a:rPr>
              <a:t>&gt; </a:t>
            </a:r>
            <a:r>
              <a:rPr lang="nl-NL" u="sng" kern="1200">
                <a:solidFill>
                  <a:schemeClr val="dk1"/>
                </a:solidFill>
                <a:hlinkClick r:id="rId3"/>
              </a:rPr>
              <a:t>www.voedingscentrum.nl/trakteren</a:t>
            </a:r>
            <a:endParaRPr lang="nl-NL" u="sng" kern="1200">
              <a:solidFill>
                <a:schemeClr val="dk1"/>
              </a:solidFill>
            </a:endParaRPr>
          </a:p>
          <a:p>
            <a:pPr marL="400050" lvl="1" indent="0">
              <a:buNone/>
            </a:pPr>
            <a:r>
              <a:rPr lang="nl-NL" kern="1200">
                <a:solidFill>
                  <a:schemeClr val="dk1"/>
                </a:solidFill>
              </a:rPr>
              <a:t>&gt; </a:t>
            </a:r>
            <a:r>
              <a:rPr lang="nl-NL" kern="1200">
                <a:solidFill>
                  <a:schemeClr val="dk1"/>
                </a:solidFill>
                <a:hlinkClick r:id="rId4"/>
              </a:rPr>
              <a:t>www.euschoolfruit.nl/traktaties</a:t>
            </a:r>
            <a:endParaRPr lang="nl-NL" kern="1200">
              <a:solidFill>
                <a:schemeClr val="dk1"/>
              </a:solidFill>
            </a:endParaRPr>
          </a:p>
          <a:p>
            <a:pPr marL="400050" lvl="1" indent="0">
              <a:buNone/>
            </a:pPr>
            <a:r>
              <a:rPr lang="nl-NL" u="sng" kern="1200">
                <a:solidFill>
                  <a:schemeClr val="dk1"/>
                </a:solidFill>
              </a:rPr>
              <a:t>&gt; </a:t>
            </a:r>
            <a:r>
              <a:rPr lang="nl-NL" u="sng" kern="1200">
                <a:solidFill>
                  <a:schemeClr val="dk1"/>
                </a:solidFill>
                <a:hlinkClick r:id="rId5"/>
              </a:rPr>
              <a:t>www.gezondtrakteren.nl</a:t>
            </a:r>
            <a:r>
              <a:rPr lang="nl-NL" kern="1200">
                <a:solidFill>
                  <a:schemeClr val="dk1"/>
                </a:solidFill>
                <a:hlinkClick r:id="rId5"/>
              </a:rPr>
              <a:t> </a:t>
            </a:r>
            <a:endParaRPr lang="nl-NL" kern="1200">
              <a:solidFill>
                <a:schemeClr val="dk1"/>
              </a:solidFill>
            </a:endParaRPr>
          </a:p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39D901-DFC3-467F-BF03-82A287DFE52D}" type="slidenum">
              <a:rPr lang="nl-NL" smtClean="0"/>
              <a:pPr>
                <a:defRPr/>
              </a:pPr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2629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1" descr="logo_voorpagi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35650"/>
            <a:ext cx="914400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550" y="1484313"/>
            <a:ext cx="7632700" cy="1470025"/>
          </a:xfrm>
          <a:solidFill>
            <a:schemeClr val="bg1">
              <a:alpha val="60001"/>
            </a:schemeClr>
          </a:solidFill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nl-NL" noProof="0"/>
              <a:t>Klik om de stijl te bewerken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3141663"/>
            <a:ext cx="7632700" cy="406400"/>
          </a:xfrm>
          <a:solidFill>
            <a:schemeClr val="bg1">
              <a:alpha val="60001"/>
            </a:schemeClr>
          </a:solidFill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nl-NL" noProof="0"/>
              <a:t>Klik om de ondertitelstijl van het model te bewerken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46DEE-A528-49E7-B511-1517C3CD77E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6648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8F96FF-CD5B-41E2-AE4C-114FF88FD30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1556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757988" y="274638"/>
            <a:ext cx="1928812" cy="531495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971550" y="274638"/>
            <a:ext cx="5634038" cy="531495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8FCB0-5456-4350-92DE-02F59EFFF81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2993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D6DCA-5AB4-4A96-B479-8809B249691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56551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25662-680B-42E2-93E3-5C86625505F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8380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971550" y="1600200"/>
            <a:ext cx="3781425" cy="3989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905375" y="1600200"/>
            <a:ext cx="3781425" cy="3989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BB72C-0F9F-4C67-9949-1FF1CE5C771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3304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C53B9-F1CA-4775-955A-97848397276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3035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67704-9AEE-4A1E-8A63-2DAC13616AD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2918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045A63-414B-4BE9-8319-B3C4E32E610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3050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B321F-DC21-4A18-9F57-25C68A0135C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9520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ABB2C-172B-4A99-8757-20C4607334F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446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6" descr="logo_vervolgpagin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43613"/>
            <a:ext cx="9144000" cy="81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1550" y="274638"/>
            <a:ext cx="77152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1550" y="1600200"/>
            <a:ext cx="7715250" cy="398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49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381750"/>
            <a:ext cx="2133600" cy="33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fld id="{9C8C58DA-77BD-43CB-911F-BB307175494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rutiger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rutiger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rutiger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rutiger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rutiger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rutiger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rutiger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Frutiger" pitchFamily="34" charset="0"/>
        </a:defRPr>
      </a:lvl9pPr>
    </p:titleStyle>
    <p:bodyStyle>
      <a:lvl1pPr marL="342900" indent="-342900" algn="l" rtl="0" eaLnBrk="1" fontAlgn="base" hangingPunct="1">
        <a:lnSpc>
          <a:spcPct val="130000"/>
        </a:lnSpc>
        <a:spcBef>
          <a:spcPct val="20000"/>
        </a:spcBef>
        <a:spcAft>
          <a:spcPct val="0"/>
        </a:spcAft>
        <a:buClr>
          <a:srgbClr val="DA241E"/>
        </a:buClr>
        <a:buFont typeface="Wingdings" pitchFamily="2" charset="2"/>
        <a:buChar char="§"/>
        <a:defRPr sz="2000">
          <a:solidFill>
            <a:srgbClr val="29292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30000"/>
        </a:lnSpc>
        <a:spcBef>
          <a:spcPct val="20000"/>
        </a:spcBef>
        <a:spcAft>
          <a:spcPct val="0"/>
        </a:spcAft>
        <a:buClr>
          <a:srgbClr val="009900"/>
        </a:buClr>
        <a:buFont typeface="Wingdings" pitchFamily="2" charset="2"/>
        <a:buChar char="§"/>
        <a:defRPr sz="2000">
          <a:solidFill>
            <a:srgbClr val="292929"/>
          </a:solidFill>
          <a:latin typeface="+mn-lt"/>
        </a:defRPr>
      </a:lvl2pPr>
      <a:lvl3pPr marL="1143000" indent="-228600" algn="l" rtl="0" eaLnBrk="1" fontAlgn="base" hangingPunct="1">
        <a:lnSpc>
          <a:spcPct val="130000"/>
        </a:lnSpc>
        <a:spcBef>
          <a:spcPct val="20000"/>
        </a:spcBef>
        <a:spcAft>
          <a:spcPct val="0"/>
        </a:spcAft>
        <a:buClr>
          <a:srgbClr val="FF6600"/>
        </a:buClr>
        <a:buFont typeface="Wingdings" pitchFamily="2" charset="2"/>
        <a:buChar char="§"/>
        <a:defRPr sz="2000">
          <a:solidFill>
            <a:srgbClr val="292929"/>
          </a:solidFill>
          <a:latin typeface="+mn-lt"/>
        </a:defRPr>
      </a:lvl3pPr>
      <a:lvl4pPr marL="1600200" indent="-228600" algn="l" rtl="0" eaLnBrk="1" fontAlgn="base" hangingPunct="1">
        <a:lnSpc>
          <a:spcPct val="130000"/>
        </a:lnSpc>
        <a:spcBef>
          <a:spcPct val="20000"/>
        </a:spcBef>
        <a:spcAft>
          <a:spcPct val="0"/>
        </a:spcAft>
        <a:buClr>
          <a:srgbClr val="0099FF"/>
        </a:buClr>
        <a:buFont typeface="Wingdings" pitchFamily="2" charset="2"/>
        <a:buChar char="§"/>
        <a:defRPr sz="2000">
          <a:solidFill>
            <a:srgbClr val="292929"/>
          </a:solidFill>
          <a:latin typeface="+mn-lt"/>
        </a:defRPr>
      </a:lvl4pPr>
      <a:lvl5pPr marL="2057400" indent="-228600" algn="l" rtl="0" eaLnBrk="1" fontAlgn="base" hangingPunct="1">
        <a:lnSpc>
          <a:spcPct val="130000"/>
        </a:lnSpc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2000">
          <a:solidFill>
            <a:srgbClr val="292929"/>
          </a:solidFill>
          <a:latin typeface="+mn-lt"/>
        </a:defRPr>
      </a:lvl5pPr>
      <a:lvl6pPr marL="2514600" indent="-228600" algn="l" rtl="0" eaLnBrk="1" fontAlgn="base" hangingPunct="1">
        <a:lnSpc>
          <a:spcPct val="130000"/>
        </a:lnSpc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2000">
          <a:solidFill>
            <a:srgbClr val="292929"/>
          </a:solidFill>
          <a:latin typeface="+mn-lt"/>
        </a:defRPr>
      </a:lvl6pPr>
      <a:lvl7pPr marL="2971800" indent="-228600" algn="l" rtl="0" eaLnBrk="1" fontAlgn="base" hangingPunct="1">
        <a:lnSpc>
          <a:spcPct val="130000"/>
        </a:lnSpc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2000">
          <a:solidFill>
            <a:srgbClr val="292929"/>
          </a:solidFill>
          <a:latin typeface="+mn-lt"/>
        </a:defRPr>
      </a:lvl7pPr>
      <a:lvl8pPr marL="3429000" indent="-228600" algn="l" rtl="0" eaLnBrk="1" fontAlgn="base" hangingPunct="1">
        <a:lnSpc>
          <a:spcPct val="130000"/>
        </a:lnSpc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2000">
          <a:solidFill>
            <a:srgbClr val="292929"/>
          </a:solidFill>
          <a:latin typeface="+mn-lt"/>
        </a:defRPr>
      </a:lvl8pPr>
      <a:lvl9pPr marL="3886200" indent="-228600" algn="l" rtl="0" eaLnBrk="1" fontAlgn="base" hangingPunct="1">
        <a:lnSpc>
          <a:spcPct val="130000"/>
        </a:lnSpc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2000">
          <a:solidFill>
            <a:srgbClr val="292929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/>
              <a:t>Voedingsbeleid [naam school]</a:t>
            </a:r>
            <a:endParaRPr lang="nl-NL" alt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340768"/>
            <a:ext cx="7715250" cy="3989388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nl-NL" altLang="nl-NL"/>
              <a:t>Samen maken we gezond eten op school makkelijk</a:t>
            </a:r>
          </a:p>
          <a:p>
            <a:pPr algn="ctr" eaLnBrk="1" hangingPunct="1">
              <a:buFont typeface="Wingdings" pitchFamily="2" charset="2"/>
              <a:buNone/>
            </a:pPr>
            <a:endParaRPr lang="nl-NL" altLang="nl-NL"/>
          </a:p>
          <a:p>
            <a:pPr algn="ctr" eaLnBrk="1" hangingPunct="1">
              <a:buFont typeface="Wingdings" pitchFamily="2" charset="2"/>
              <a:buNone/>
            </a:pPr>
            <a:endParaRPr lang="nl-NL" altLang="nl-NL"/>
          </a:p>
          <a:p>
            <a:pPr algn="ctr" eaLnBrk="1" hangingPunct="1">
              <a:buFont typeface="Wingdings" pitchFamily="2" charset="2"/>
              <a:buNone/>
            </a:pPr>
            <a:endParaRPr lang="nl-NL" altLang="nl-NL"/>
          </a:p>
        </p:txBody>
      </p:sp>
      <p:pic>
        <p:nvPicPr>
          <p:cNvPr id="3" name="Afbeelding 2" descr="Afbeelding met persoon, binnen, zitten, vasthouden&#10;&#10;Automatisch gegenereerde beschrijving">
            <a:extLst>
              <a:ext uri="{FF2B5EF4-FFF2-40B4-BE49-F238E27FC236}">
                <a16:creationId xmlns:a16="http://schemas.microsoft.com/office/drawing/2014/main" id="{26E1A6DC-0C4B-466A-A448-2CCCB0D624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476" y="1879795"/>
            <a:ext cx="8193748" cy="412667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Wat doen we nog meer?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71600" y="1484784"/>
            <a:ext cx="7715250" cy="3989388"/>
          </a:xfrm>
        </p:spPr>
        <p:txBody>
          <a:bodyPr/>
          <a:lstStyle/>
          <a:p>
            <a:pPr lvl="0"/>
            <a:r>
              <a:rPr lang="nl-NL" dirty="0"/>
              <a:t>Elk schooljaar besteden we aandacht aan gezonde voeding in onze lessen. </a:t>
            </a:r>
          </a:p>
          <a:p>
            <a:pPr lvl="0"/>
            <a:r>
              <a:rPr lang="nl-NL" dirty="0"/>
              <a:t>We laten de Jeugdgezondheidszorg (JGZ) een gezondheidsonderzoek uitvoeren in groep 2 en groep 7.</a:t>
            </a:r>
          </a:p>
          <a:p>
            <a:r>
              <a:rPr lang="nl-NL" dirty="0"/>
              <a:t>Als we ons zorgen maken over een leerling, dan bespreken we deze in het zorgteam van onze school. Hier betrekken we uiteraard de ouders bij.</a:t>
            </a:r>
          </a:p>
          <a:p>
            <a:pPr lvl="0"/>
            <a:r>
              <a:rPr lang="nl-NL" dirty="0"/>
              <a:t>We houden ouders betrokken door bijvoorbeeld regelmatig een bericht over gezonde voeding in onze nieuwsbrief te plaatsen.</a:t>
            </a:r>
          </a:p>
          <a:p>
            <a:pPr lvl="0"/>
            <a:r>
              <a:rPr lang="nl-NL" dirty="0"/>
              <a:t>Op onze school is altijd voor iedereen kraanwater beschikbaar.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327712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nl-NL" sz="5000"/>
          </a:p>
          <a:p>
            <a:pPr marL="0" indent="0" algn="ctr">
              <a:buNone/>
            </a:pPr>
            <a:r>
              <a:rPr lang="nl-NL" sz="5000">
                <a:solidFill>
                  <a:srgbClr val="009900"/>
                </a:solidFill>
              </a:rPr>
              <a:t>Vragen of opmerkingen?</a:t>
            </a:r>
          </a:p>
        </p:txBody>
      </p:sp>
    </p:spTree>
    <p:extLst>
      <p:ext uri="{BB962C8B-B14F-4D97-AF65-F5344CB8AC3E}">
        <p14:creationId xmlns:p14="http://schemas.microsoft.com/office/powerpoint/2010/main" val="849727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Waarom een voedingsbeleid?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/>
              <a:t>Gezond eten op school draagt bij aan een goede ontwikkeling van de kinderen. </a:t>
            </a:r>
          </a:p>
          <a:p>
            <a:pPr marL="0" indent="0">
              <a:buNone/>
            </a:pPr>
            <a:endParaRPr lang="nl-NL" b="1"/>
          </a:p>
          <a:p>
            <a:pPr marL="0" indent="0">
              <a:buNone/>
            </a:pPr>
            <a:r>
              <a:rPr lang="nl-NL"/>
              <a:t>Het voedingsbeleid maakt het daadwerkelijk gezond eten en drinken op school makkelijker:</a:t>
            </a:r>
          </a:p>
          <a:p>
            <a:r>
              <a:rPr lang="nl-NL"/>
              <a:t>We vragen ouders om gezonde dingen mee te geven</a:t>
            </a:r>
          </a:p>
          <a:p>
            <a:r>
              <a:rPr lang="nl-NL"/>
              <a:t>We vragen jullie om te kijken of ze dat ook doen</a:t>
            </a:r>
          </a:p>
          <a:p>
            <a:pPr lvl="1"/>
            <a:r>
              <a:rPr lang="nl-NL" i="1"/>
              <a:t>Wanneer kinderen iets meekrijgen wat niet past binnen het beleid vragen we standaardbriefjes mee te geven. </a:t>
            </a:r>
          </a:p>
        </p:txBody>
      </p:sp>
    </p:spTree>
    <p:extLst>
      <p:ext uri="{BB962C8B-B14F-4D97-AF65-F5344CB8AC3E}">
        <p14:creationId xmlns:p14="http://schemas.microsoft.com/office/powerpoint/2010/main" val="681738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Onderdelen van ons beleid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/>
              <a:t>Eten in de ochtendpauze</a:t>
            </a:r>
          </a:p>
          <a:p>
            <a:r>
              <a:rPr lang="nl-NL"/>
              <a:t>Eten tijdens de overblijf</a:t>
            </a:r>
          </a:p>
          <a:p>
            <a:r>
              <a:rPr lang="nl-NL"/>
              <a:t>Drinken</a:t>
            </a:r>
          </a:p>
          <a:p>
            <a:r>
              <a:rPr lang="nl-NL"/>
              <a:t>Traktaties</a:t>
            </a:r>
          </a:p>
          <a:p>
            <a:r>
              <a:rPr lang="nl-NL"/>
              <a:t>Duurzaamheid</a:t>
            </a:r>
          </a:p>
          <a:p>
            <a:r>
              <a:rPr lang="nl-NL"/>
              <a:t>Het goede voorbeeld zijn</a:t>
            </a:r>
          </a:p>
        </p:txBody>
      </p:sp>
    </p:spTree>
    <p:extLst>
      <p:ext uri="{BB962C8B-B14F-4D97-AF65-F5344CB8AC3E}">
        <p14:creationId xmlns:p14="http://schemas.microsoft.com/office/powerpoint/2010/main" val="572452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Eten in de ochtendpauze</a:t>
            </a:r>
            <a:br>
              <a:rPr lang="nl-NL"/>
            </a:b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/>
              <a:t>Gezond eten, zoals:</a:t>
            </a:r>
          </a:p>
          <a:p>
            <a:pPr lvl="1">
              <a:spcAft>
                <a:spcPts val="0"/>
              </a:spcAft>
              <a:buFont typeface="Wingdings"/>
              <a:buChar char=""/>
            </a:pPr>
            <a:r>
              <a:rPr lang="nl-NL"/>
              <a:t>Fruit, zoals appel, peer, banaan, kiwi, druiven, meloen, aardbeien en mandarijn.</a:t>
            </a:r>
          </a:p>
          <a:p>
            <a:pPr lvl="1">
              <a:spcAft>
                <a:spcPts val="0"/>
              </a:spcAft>
              <a:buFont typeface="Wingdings"/>
              <a:buChar char=""/>
            </a:pPr>
            <a:r>
              <a:rPr lang="nl-NL"/>
              <a:t>Gedroogd fruit, zoals een doosje rozijnen of een paar abrikozen of dadels. </a:t>
            </a:r>
          </a:p>
          <a:p>
            <a:pPr lvl="1">
              <a:spcAft>
                <a:spcPts val="0"/>
              </a:spcAft>
              <a:buFont typeface="Wingdings"/>
              <a:buChar char=""/>
            </a:pPr>
            <a:r>
              <a:rPr lang="nl-NL"/>
              <a:t>Groente, zoals worteltjes, komkommer, paprika, snoeptomaatjes en radijsjes.</a:t>
            </a:r>
          </a:p>
          <a:p>
            <a:pPr lvl="1">
              <a:spcAft>
                <a:spcPts val="0"/>
              </a:spcAft>
              <a:buFont typeface="Wingdings"/>
              <a:buChar char=""/>
            </a:pPr>
            <a:r>
              <a:rPr lang="nl-NL"/>
              <a:t>Volkoren of bruine boterham, volkoren knäckebröd of een volkoren mueslibol.</a:t>
            </a:r>
          </a:p>
          <a:p>
            <a:endParaRPr lang="nl-NL"/>
          </a:p>
          <a:p>
            <a:r>
              <a:rPr lang="nl-NL"/>
              <a:t>Koek, snoep of chips staan we niet toe. </a:t>
            </a:r>
          </a:p>
          <a:p>
            <a:endParaRPr lang="nl-NL"/>
          </a:p>
          <a:p>
            <a:pPr marL="0" indent="0">
              <a:buNone/>
            </a:pPr>
            <a:endParaRPr lang="nl-NL"/>
          </a:p>
        </p:txBody>
      </p:sp>
      <p:pic>
        <p:nvPicPr>
          <p:cNvPr id="7" name="Afbeelding 6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258"/>
          <a:stretch/>
        </p:blipFill>
        <p:spPr>
          <a:xfrm>
            <a:off x="6199791" y="0"/>
            <a:ext cx="2944209" cy="1389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889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7715250" cy="1143000"/>
          </a:xfrm>
        </p:spPr>
        <p:txBody>
          <a:bodyPr/>
          <a:lstStyle/>
          <a:p>
            <a:r>
              <a:rPr lang="nl-NL"/>
              <a:t>Eten tijdens de overblijf</a:t>
            </a:r>
            <a:br>
              <a:rPr lang="nl-NL" b="1"/>
            </a:b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99592" y="1340768"/>
            <a:ext cx="7715250" cy="4392488"/>
          </a:xfrm>
        </p:spPr>
        <p:txBody>
          <a:bodyPr/>
          <a:lstStyle/>
          <a:p>
            <a:pPr marL="342900" lvl="0" indent="-342900">
              <a:buFont typeface="Wingdings" panose="05000000000000000000" pitchFamily="2" charset="2"/>
              <a:buChar char=""/>
            </a:pPr>
            <a:r>
              <a:rPr lang="nl-NL"/>
              <a:t>Volkoren of bruine boterham, volkoren knäckebröd of een volkoren mueslibol. </a:t>
            </a:r>
          </a:p>
          <a:p>
            <a:pPr marL="342900" lvl="0" indent="-342900">
              <a:buFont typeface="Wingdings" panose="05000000000000000000" pitchFamily="2" charset="2"/>
              <a:buChar char=""/>
            </a:pPr>
            <a:r>
              <a:rPr lang="nl-NL"/>
              <a:t>Brood besmeerd met halvarine of zachte margarine uit een kuipje.</a:t>
            </a:r>
          </a:p>
          <a:p>
            <a:pPr marL="342900" lvl="0" indent="-342900">
              <a:buFont typeface="Wingdings" panose="05000000000000000000" pitchFamily="2" charset="2"/>
              <a:buChar char=""/>
            </a:pPr>
            <a:r>
              <a:rPr lang="nl-NL"/>
              <a:t>Gezond beleg voor in het trommeltje is bijvoorbeeld:</a:t>
            </a:r>
          </a:p>
          <a:p>
            <a:pPr lvl="1" indent="-342900">
              <a:buFont typeface="Courier New" panose="02070309020205020404" pitchFamily="49" charset="0"/>
              <a:buChar char="o"/>
            </a:pPr>
            <a:r>
              <a:rPr lang="nl-NL">
                <a:ea typeface="+mn-ea"/>
                <a:cs typeface="+mn-cs"/>
              </a:rPr>
              <a:t>20+ en 30+ (smeer)kaas, ei, hüttenkäse en light zuivelspread.</a:t>
            </a:r>
          </a:p>
          <a:p>
            <a:pPr lvl="1" indent="-342900">
              <a:buFont typeface="Courier New" panose="02070309020205020404" pitchFamily="49" charset="0"/>
              <a:buChar char="o"/>
            </a:pPr>
            <a:r>
              <a:rPr lang="nl-NL">
                <a:ea typeface="+mn-ea"/>
                <a:cs typeface="+mn-cs"/>
              </a:rPr>
              <a:t>100% notenpasta of pindakaas (zonder toegevoegd zout of suiker). </a:t>
            </a:r>
          </a:p>
          <a:p>
            <a:r>
              <a:rPr lang="nl-NL"/>
              <a:t>Groente en fruit, zoals tomaat, komkommer, paprika, banaan, appel en aardbei. Lekker als beleg of voor erbij!</a:t>
            </a:r>
          </a:p>
          <a:p>
            <a:endParaRPr lang="nl-NL"/>
          </a:p>
        </p:txBody>
      </p:sp>
      <p:pic>
        <p:nvPicPr>
          <p:cNvPr id="6" name="Afbeelding 5" descr="Afbeelding met tafel, voedsel, container, zitten&#10;&#10;Automatisch gegenereerde beschrijving">
            <a:extLst>
              <a:ext uri="{FF2B5EF4-FFF2-40B4-BE49-F238E27FC236}">
                <a16:creationId xmlns:a16="http://schemas.microsoft.com/office/drawing/2014/main" id="{8ECD2D5D-910B-4672-9944-DC47B1154D7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226524"/>
            <a:ext cx="1406054" cy="933903"/>
          </a:xfrm>
          <a:prstGeom prst="rect">
            <a:avLst/>
          </a:prstGeom>
        </p:spPr>
      </p:pic>
      <p:pic>
        <p:nvPicPr>
          <p:cNvPr id="8" name="Afbeelding 7" descr="Afbeelding met voedsel, tafel, container, plastic&#10;&#10;Automatisch gegenereerde beschrijving">
            <a:extLst>
              <a:ext uri="{FF2B5EF4-FFF2-40B4-BE49-F238E27FC236}">
                <a16:creationId xmlns:a16="http://schemas.microsoft.com/office/drawing/2014/main" id="{94075AD9-C880-48AF-98CA-B978A7B72C5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226524"/>
            <a:ext cx="1413412" cy="940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335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1550" y="274638"/>
            <a:ext cx="7715250" cy="1143000"/>
          </a:xfrm>
        </p:spPr>
        <p:txBody>
          <a:bodyPr wrap="square" anchor="ctr">
            <a:normAutofit/>
          </a:bodyPr>
          <a:lstStyle/>
          <a:p>
            <a:r>
              <a:rPr lang="nl-NL"/>
              <a:t>Drinken</a:t>
            </a:r>
          </a:p>
        </p:txBody>
      </p:sp>
      <p:pic>
        <p:nvPicPr>
          <p:cNvPr id="6" name="Afbeelding 5" descr="Afbeelding met persoon, tafel, kind, binnen&#10;&#10;Automatisch gegenereerde beschrijving">
            <a:extLst>
              <a:ext uri="{FF2B5EF4-FFF2-40B4-BE49-F238E27FC236}">
                <a16:creationId xmlns:a16="http://schemas.microsoft.com/office/drawing/2014/main" id="{91C56ED8-C4E2-4905-975A-EEE53730E81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3" r="35939" b="3"/>
          <a:stretch/>
        </p:blipFill>
        <p:spPr>
          <a:xfrm>
            <a:off x="457199" y="1268760"/>
            <a:ext cx="3781425" cy="3989388"/>
          </a:xfrm>
          <a:prstGeom prst="rect">
            <a:avLst/>
          </a:prstGeom>
          <a:noFill/>
        </p:spPr>
      </p:pic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>
          <a:xfrm>
            <a:off x="4427985" y="1124744"/>
            <a:ext cx="4258816" cy="4968552"/>
          </a:xfrm>
        </p:spPr>
        <p:txBody>
          <a:bodyPr wrap="square" anchor="t"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nl-NL" sz="2000" dirty="0">
                <a:latin typeface="+mj-lt"/>
              </a:rPr>
              <a:t>Kinderen drinken tijdens de ochtendpauze en de lunch gezonde dranken, zoals:</a:t>
            </a:r>
          </a:p>
          <a:p>
            <a:pPr lvl="1">
              <a:lnSpc>
                <a:spcPct val="120000"/>
              </a:lnSpc>
              <a:spcAft>
                <a:spcPts val="0"/>
              </a:spcAft>
              <a:buFont typeface="Wingdings"/>
              <a:buChar char=""/>
            </a:pPr>
            <a:r>
              <a:rPr lang="nl-NL" sz="2000" dirty="0">
                <a:latin typeface="+mj-lt"/>
              </a:rPr>
              <a:t>Kraanwater.</a:t>
            </a:r>
          </a:p>
          <a:p>
            <a:pPr lvl="1">
              <a:lnSpc>
                <a:spcPct val="120000"/>
              </a:lnSpc>
              <a:spcAft>
                <a:spcPts val="0"/>
              </a:spcAft>
              <a:buFont typeface="Wingdings"/>
              <a:buChar char=""/>
            </a:pPr>
            <a:r>
              <a:rPr lang="nl-NL" sz="2000" dirty="0">
                <a:latin typeface="+mj-lt"/>
              </a:rPr>
              <a:t>Thee zonder suiker</a:t>
            </a:r>
          </a:p>
          <a:p>
            <a:pPr lvl="1">
              <a:lnSpc>
                <a:spcPct val="120000"/>
              </a:lnSpc>
              <a:spcAft>
                <a:spcPts val="0"/>
              </a:spcAft>
              <a:buFont typeface="Wingdings"/>
              <a:buChar char=""/>
            </a:pPr>
            <a:r>
              <a:rPr lang="nl-NL" sz="2000" dirty="0">
                <a:latin typeface="+mj-lt"/>
              </a:rPr>
              <a:t>Halfvolle melk, karnemelk of yoghurtdrank (max 6 gram suiker per 100 gram)</a:t>
            </a:r>
          </a:p>
          <a:p>
            <a:pPr>
              <a:lnSpc>
                <a:spcPct val="120000"/>
              </a:lnSpc>
            </a:pPr>
            <a:endParaRPr lang="nl-NL" sz="2000" dirty="0"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nl-NL" sz="2000" dirty="0">
                <a:latin typeface="+mj-lt"/>
              </a:rPr>
              <a:t>Géén pakjes en flesjes frisdranken en vruchtensappen, omdat ze erg veel suiker bevatten.</a:t>
            </a:r>
          </a:p>
          <a:p>
            <a:pPr>
              <a:lnSpc>
                <a:spcPct val="120000"/>
              </a:lnSpc>
            </a:pPr>
            <a:endParaRPr lang="nl-NL" sz="1500" dirty="0"/>
          </a:p>
        </p:txBody>
      </p:sp>
    </p:spTree>
    <p:extLst>
      <p:ext uri="{BB962C8B-B14F-4D97-AF65-F5344CB8AC3E}">
        <p14:creationId xmlns:p14="http://schemas.microsoft.com/office/powerpoint/2010/main" val="2371931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Traktaties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/>
              <a:t>Kinderen krijgen per schooljaar al gauw 30 traktaties.</a:t>
            </a:r>
          </a:p>
          <a:p>
            <a:r>
              <a:rPr lang="nl-NL"/>
              <a:t>We vragen dus om de traktaties klein te houden en niet te calorierijk, bijvoorbeeld:</a:t>
            </a:r>
          </a:p>
          <a:p>
            <a:pPr marL="685800" lvl="1"/>
            <a:r>
              <a:rPr lang="nl-NL" kern="1200">
                <a:solidFill>
                  <a:schemeClr val="dk1"/>
                </a:solidFill>
              </a:rPr>
              <a:t>Groente en fruit in een leuk jasje.</a:t>
            </a:r>
          </a:p>
          <a:p>
            <a:pPr marL="685800" lvl="1"/>
            <a:r>
              <a:rPr lang="nl-NL" kern="1200">
                <a:solidFill>
                  <a:schemeClr val="dk1"/>
                </a:solidFill>
              </a:rPr>
              <a:t>Kleine porties van producten die niet te veel calorieën bevatten, zoals een doosje rozijnen, klein bekertje naturel popcorn, klein koekje of minirolletje of zakje met kleine (suikervrije) snoepjes of dropjes.</a:t>
            </a:r>
          </a:p>
          <a:p>
            <a:pPr marL="685800" lvl="1"/>
            <a:r>
              <a:rPr lang="en-GB" kern="1200">
                <a:solidFill>
                  <a:srgbClr val="FF0000"/>
                </a:solidFill>
              </a:rPr>
              <a:t>Steeds </a:t>
            </a:r>
            <a:r>
              <a:rPr lang="en-GB" kern="1200" err="1">
                <a:solidFill>
                  <a:srgbClr val="FF0000"/>
                </a:solidFill>
              </a:rPr>
              <a:t>meer</a:t>
            </a:r>
            <a:r>
              <a:rPr lang="en-GB" kern="1200">
                <a:solidFill>
                  <a:srgbClr val="FF0000"/>
                </a:solidFill>
              </a:rPr>
              <a:t> </a:t>
            </a:r>
            <a:r>
              <a:rPr lang="en-GB" kern="1200" err="1">
                <a:solidFill>
                  <a:srgbClr val="FF0000"/>
                </a:solidFill>
              </a:rPr>
              <a:t>scholen</a:t>
            </a:r>
            <a:r>
              <a:rPr lang="en-GB" kern="1200">
                <a:solidFill>
                  <a:srgbClr val="FF0000"/>
                </a:solidFill>
              </a:rPr>
              <a:t> </a:t>
            </a:r>
            <a:r>
              <a:rPr lang="en-GB" kern="1200" err="1">
                <a:solidFill>
                  <a:srgbClr val="FF0000"/>
                </a:solidFill>
              </a:rPr>
              <a:t>kiezen</a:t>
            </a:r>
            <a:r>
              <a:rPr lang="en-GB" kern="1200">
                <a:solidFill>
                  <a:srgbClr val="FF0000"/>
                </a:solidFill>
              </a:rPr>
              <a:t> voor </a:t>
            </a:r>
            <a:r>
              <a:rPr lang="en-GB" kern="1200" err="1">
                <a:solidFill>
                  <a:srgbClr val="FF0000"/>
                </a:solidFill>
              </a:rPr>
              <a:t>een</a:t>
            </a:r>
            <a:r>
              <a:rPr lang="en-GB" kern="1200">
                <a:solidFill>
                  <a:srgbClr val="FF0000"/>
                </a:solidFill>
              </a:rPr>
              <a:t> </a:t>
            </a:r>
            <a:r>
              <a:rPr lang="en-GB" kern="1200" err="1">
                <a:solidFill>
                  <a:srgbClr val="FF0000"/>
                </a:solidFill>
              </a:rPr>
              <a:t>alternatief</a:t>
            </a:r>
            <a:r>
              <a:rPr lang="en-GB" kern="1200">
                <a:solidFill>
                  <a:srgbClr val="FF0000"/>
                </a:solidFill>
              </a:rPr>
              <a:t>. </a:t>
            </a:r>
            <a:r>
              <a:rPr lang="en-GB" kern="1200" err="1">
                <a:solidFill>
                  <a:srgbClr val="FF0000"/>
                </a:solidFill>
              </a:rPr>
              <a:t>Er</a:t>
            </a:r>
            <a:r>
              <a:rPr lang="en-GB" kern="1200">
                <a:solidFill>
                  <a:srgbClr val="FF0000"/>
                </a:solidFill>
              </a:rPr>
              <a:t> </a:t>
            </a:r>
            <a:r>
              <a:rPr lang="en-GB" kern="1200" err="1">
                <a:solidFill>
                  <a:srgbClr val="FF0000"/>
                </a:solidFill>
              </a:rPr>
              <a:t>wordt</a:t>
            </a:r>
            <a:r>
              <a:rPr lang="en-GB" kern="1200">
                <a:solidFill>
                  <a:srgbClr val="FF0000"/>
                </a:solidFill>
              </a:rPr>
              <a:t> </a:t>
            </a:r>
            <a:r>
              <a:rPr lang="en-GB" kern="1200" err="1">
                <a:solidFill>
                  <a:srgbClr val="FF0000"/>
                </a:solidFill>
              </a:rPr>
              <a:t>niet</a:t>
            </a:r>
            <a:r>
              <a:rPr lang="en-GB" kern="1200">
                <a:solidFill>
                  <a:srgbClr val="FF0000"/>
                </a:solidFill>
              </a:rPr>
              <a:t> </a:t>
            </a:r>
            <a:r>
              <a:rPr lang="en-GB" kern="1200" err="1">
                <a:solidFill>
                  <a:srgbClr val="FF0000"/>
                </a:solidFill>
              </a:rPr>
              <a:t>meer</a:t>
            </a:r>
            <a:r>
              <a:rPr lang="en-GB" kern="1200">
                <a:solidFill>
                  <a:srgbClr val="FF0000"/>
                </a:solidFill>
              </a:rPr>
              <a:t> </a:t>
            </a:r>
            <a:r>
              <a:rPr lang="en-GB" kern="1200" err="1">
                <a:solidFill>
                  <a:srgbClr val="FF0000"/>
                </a:solidFill>
              </a:rPr>
              <a:t>getrakteerd</a:t>
            </a:r>
            <a:r>
              <a:rPr lang="en-GB" kern="1200">
                <a:solidFill>
                  <a:srgbClr val="FF0000"/>
                </a:solidFill>
              </a:rPr>
              <a:t>. De </a:t>
            </a:r>
            <a:r>
              <a:rPr lang="en-GB" kern="1200" err="1">
                <a:solidFill>
                  <a:srgbClr val="FF0000"/>
                </a:solidFill>
              </a:rPr>
              <a:t>jarige</a:t>
            </a:r>
            <a:r>
              <a:rPr lang="en-GB" kern="1200">
                <a:solidFill>
                  <a:srgbClr val="FF0000"/>
                </a:solidFill>
              </a:rPr>
              <a:t> </a:t>
            </a:r>
            <a:r>
              <a:rPr lang="en-GB" kern="1200" err="1">
                <a:solidFill>
                  <a:srgbClr val="FF0000"/>
                </a:solidFill>
              </a:rPr>
              <a:t>wordt</a:t>
            </a:r>
            <a:r>
              <a:rPr lang="en-GB" kern="1200">
                <a:solidFill>
                  <a:srgbClr val="FF0000"/>
                </a:solidFill>
              </a:rPr>
              <a:t> op </a:t>
            </a:r>
            <a:r>
              <a:rPr lang="en-GB" kern="1200" err="1">
                <a:solidFill>
                  <a:srgbClr val="FF0000"/>
                </a:solidFill>
              </a:rPr>
              <a:t>een</a:t>
            </a:r>
            <a:r>
              <a:rPr lang="en-GB" kern="1200">
                <a:solidFill>
                  <a:srgbClr val="FF0000"/>
                </a:solidFill>
              </a:rPr>
              <a:t> </a:t>
            </a:r>
            <a:r>
              <a:rPr lang="en-GB" kern="1200" err="1">
                <a:solidFill>
                  <a:srgbClr val="FF0000"/>
                </a:solidFill>
              </a:rPr>
              <a:t>andere</a:t>
            </a:r>
            <a:r>
              <a:rPr lang="en-GB" kern="1200">
                <a:solidFill>
                  <a:srgbClr val="FF0000"/>
                </a:solidFill>
              </a:rPr>
              <a:t> </a:t>
            </a:r>
            <a:r>
              <a:rPr lang="en-GB" kern="1200" err="1">
                <a:solidFill>
                  <a:srgbClr val="FF0000"/>
                </a:solidFill>
              </a:rPr>
              <a:t>manier</a:t>
            </a:r>
            <a:r>
              <a:rPr lang="en-GB" kern="1200">
                <a:solidFill>
                  <a:srgbClr val="FF0000"/>
                </a:solidFill>
              </a:rPr>
              <a:t> </a:t>
            </a:r>
            <a:r>
              <a:rPr lang="en-GB" kern="1200" err="1">
                <a:solidFill>
                  <a:srgbClr val="FF0000"/>
                </a:solidFill>
              </a:rPr>
              <a:t>volop</a:t>
            </a:r>
            <a:r>
              <a:rPr lang="en-GB" kern="1200">
                <a:solidFill>
                  <a:srgbClr val="FF0000"/>
                </a:solidFill>
              </a:rPr>
              <a:t> in het </a:t>
            </a:r>
            <a:r>
              <a:rPr lang="en-GB" kern="1200" err="1">
                <a:solidFill>
                  <a:srgbClr val="FF0000"/>
                </a:solidFill>
              </a:rPr>
              <a:t>zonnetje</a:t>
            </a:r>
            <a:r>
              <a:rPr lang="en-GB" kern="1200">
                <a:solidFill>
                  <a:srgbClr val="FF0000"/>
                </a:solidFill>
              </a:rPr>
              <a:t> </a:t>
            </a:r>
            <a:r>
              <a:rPr lang="en-GB" kern="1200" err="1">
                <a:solidFill>
                  <a:srgbClr val="FF0000"/>
                </a:solidFill>
              </a:rPr>
              <a:t>gezet</a:t>
            </a:r>
            <a:r>
              <a:rPr lang="en-GB" kern="1200">
                <a:solidFill>
                  <a:srgbClr val="FF0000"/>
                </a:solidFill>
              </a:rPr>
              <a:t>.  </a:t>
            </a:r>
            <a:endParaRPr lang="nl-NL"/>
          </a:p>
        </p:txBody>
      </p:sp>
      <p:pic>
        <p:nvPicPr>
          <p:cNvPr id="5" name="Afbeelding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5849" y="19326"/>
            <a:ext cx="5760720" cy="1458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Duurzaamheid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buNone/>
            </a:pPr>
            <a:r>
              <a:rPr lang="nl-NL" dirty="0">
                <a:effectLst/>
                <a:latin typeface="Frutiger" panose="020B0500000000000000" pitchFamily="34" charset="0"/>
                <a:ea typeface="Calibri" panose="020F0502020204030204" pitchFamily="34" charset="0"/>
                <a:cs typeface="Vrinda" panose="020B0502040204020203" pitchFamily="34" charset="0"/>
              </a:rPr>
              <a:t>We geven graag een leefbare aarde door aan onze kinderen. Daarom delen we regelmatig tips hierover met ouders/verzorgers. Zoals:</a:t>
            </a:r>
          </a:p>
          <a:p>
            <a:pPr marL="342900" lvl="0" indent="-342900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nl-NL" dirty="0">
                <a:effectLst/>
                <a:ea typeface="Calibri" panose="020F0502020204030204" pitchFamily="34" charset="0"/>
                <a:cs typeface="Vrinda" panose="020B0502040204020203" pitchFamily="34" charset="0"/>
              </a:rPr>
              <a:t>Kies voor groente en fruit uit het seizoen. </a:t>
            </a:r>
          </a:p>
          <a:p>
            <a:pPr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nl-NL" dirty="0">
                <a:cs typeface="Vrinda" panose="020B0502040204020203" pitchFamily="34" charset="0"/>
              </a:rPr>
              <a:t>Voorkom voedselverspilling door niet meer eten en drinken mee te geven dan je kind opeet</a:t>
            </a:r>
          </a:p>
          <a:p>
            <a:pPr marL="342900" lvl="0" indent="-342900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nl-NL" dirty="0">
                <a:effectLst/>
                <a:ea typeface="Calibri" panose="020F0502020204030204" pitchFamily="34" charset="0"/>
                <a:cs typeface="Vrinda" panose="020B0502040204020203" pitchFamily="34" charset="0"/>
              </a:rPr>
              <a:t>Probeer afval en plastic verpakkingen te minimaliseren. Gebruik bijvoorbeeld een stevige luchtrommel en drinkbeker.  </a:t>
            </a:r>
          </a:p>
          <a:p>
            <a:pPr marL="685800" lvl="1"/>
            <a:endParaRPr lang="nl-NL" kern="1200" dirty="0">
              <a:solidFill>
                <a:schemeClr val="dk1"/>
              </a:solidFill>
            </a:endParaRPr>
          </a:p>
          <a:p>
            <a:pPr marL="400050" lvl="1" indent="0">
              <a:buNone/>
            </a:pPr>
            <a:endParaRPr lang="nl-NL" kern="1200" dirty="0">
              <a:solidFill>
                <a:schemeClr val="dk1"/>
              </a:solidFill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t 3">
                <a:extLst>
                  <a:ext uri="{FF2B5EF4-FFF2-40B4-BE49-F238E27FC236}">
                    <a16:creationId xmlns:a16="http://schemas.microsoft.com/office/drawing/2014/main" id="{409DE558-A23A-47F8-9E12-2B7818327C27}"/>
                  </a:ext>
                </a:extLst>
              </p14:cNvPr>
              <p14:cNvContentPartPr/>
              <p14:nvPr/>
            </p14:nvContentPartPr>
            <p14:xfrm>
              <a:off x="5506285" y="3636162"/>
              <a:ext cx="17280" cy="9720"/>
            </p14:xfrm>
          </p:contentPart>
        </mc:Choice>
        <mc:Fallback>
          <p:pic>
            <p:nvPicPr>
              <p:cNvPr id="4" name="Inkt 3">
                <a:extLst>
                  <a:ext uri="{FF2B5EF4-FFF2-40B4-BE49-F238E27FC236}">
                    <a16:creationId xmlns:a16="http://schemas.microsoft.com/office/drawing/2014/main" id="{409DE558-A23A-47F8-9E12-2B7818327C2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497645" y="3627162"/>
                <a:ext cx="34920" cy="27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72506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Geef het goede voorbeeld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/>
              <a:t>Kinderen kijken ook naar wat jij als leerkracht eet. </a:t>
            </a:r>
          </a:p>
          <a:p>
            <a:r>
              <a:rPr lang="nl-NL"/>
              <a:t>Dit beleid geldt dus ook voor jou!</a:t>
            </a:r>
          </a:p>
          <a:p>
            <a:endParaRPr lang="nl-NL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A234632B-6D92-45BE-89F2-E2426D1AF8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2780928"/>
            <a:ext cx="4667250" cy="314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244356"/>
      </p:ext>
    </p:extLst>
  </p:cSld>
  <p:clrMapOvr>
    <a:masterClrMapping/>
  </p:clrMapOvr>
</p:sld>
</file>

<file path=ppt/theme/theme1.xml><?xml version="1.0" encoding="utf-8"?>
<a:theme xmlns:a="http://schemas.openxmlformats.org/drawingml/2006/main" name="VC - basispresentatie 2012 - Bonaventura1">
  <a:themeElements>
    <a:clrScheme name="VC - ppt sjabloon 201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C - ppt sjabloon 2012">
      <a:majorFont>
        <a:latin typeface="Frutiger"/>
        <a:ea typeface=""/>
        <a:cs typeface=""/>
      </a:majorFont>
      <a:minorFont>
        <a:latin typeface="Frutiger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C - ppt sjabloon 20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C - ppt sjabloon 201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C - ppt sjabloon 201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C - ppt sjabloon 201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C - ppt sjabloon 201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C - ppt sjabloon 201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C - ppt sjabloon 201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C - ppt sjabloon 201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C - ppt sjabloon 201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C - ppt sjabloon 201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C - ppt sjabloon 201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C - ppt sjabloon 201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tadata xmlns="56507e8f-35fa-4488-a198-a86b89e1c54e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Presentatie" ma:contentTypeID="0x0101007E2ECDF5FF206C4AAF9525F1BD2B8AD200A68948E9122760419CD6528DC1944856" ma:contentTypeVersion="6" ma:contentTypeDescription="" ma:contentTypeScope="" ma:versionID="98eec468f8471646d3b5fc1db2342248">
  <xsd:schema xmlns:xsd="http://www.w3.org/2001/XMLSchema" xmlns:xs="http://www.w3.org/2001/XMLSchema" xmlns:p="http://schemas.microsoft.com/office/2006/metadata/properties" xmlns:ns2="56507e8f-35fa-4488-a198-a86b89e1c54e" targetNamespace="http://schemas.microsoft.com/office/2006/metadata/properties" ma:root="true" ma:fieldsID="a8e4eecdd8ffbc93e8a5c77cd8617ea9" ns2:_="">
    <xsd:import namespace="56507e8f-35fa-4488-a198-a86b89e1c54e"/>
    <xsd:element name="properties">
      <xsd:complexType>
        <xsd:sequence>
          <xsd:element name="documentManagement">
            <xsd:complexType>
              <xsd:all>
                <xsd:element ref="ns2: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507e8f-35fa-4488-a198-a86b89e1c54e" elementFormDefault="qualified">
    <xsd:import namespace="http://schemas.microsoft.com/office/2006/documentManagement/types"/>
    <xsd:import namespace="http://schemas.microsoft.com/office/infopath/2007/PartnerControls"/>
    <xsd:element name="Metadata" ma:index="8" nillable="true" ma:displayName="Label" ma:format="Dropdown" ma:internalName="Metadata" ma:readOnly="false">
      <xsd:simpleType>
        <xsd:restriction base="dms:Choice">
          <xsd:enumeration value="Communicatie"/>
          <xsd:enumeration value="Financiën"/>
          <xsd:enumeration value="Kennis"/>
          <xsd:enumeration value="Projectmanagement"/>
          <xsd:enumeration value="Klankbordgroep"/>
          <xsd:enumeration value="Diploma"/>
          <xsd:enumeration value="Lespakketten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E12DBF-D1A0-464D-B744-E1B1992B4C01}">
  <ds:schemaRefs>
    <ds:schemaRef ds:uri="http://schemas.microsoft.com/office/2006/metadata/customXsn"/>
  </ds:schemaRefs>
</ds:datastoreItem>
</file>

<file path=customXml/itemProps2.xml><?xml version="1.0" encoding="utf-8"?>
<ds:datastoreItem xmlns:ds="http://schemas.openxmlformats.org/officeDocument/2006/customXml" ds:itemID="{49AA71F9-0E11-4F6E-B9DB-33815EBA622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C895B47-0FAB-460F-9405-1711D6E0E930}">
  <ds:schemaRefs>
    <ds:schemaRef ds:uri="56507e8f-35fa-4488-a198-a86b89e1c54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F8E3F79F-D22A-4E01-8D2E-64C5D0E4EE49}">
  <ds:schemaRefs>
    <ds:schemaRef ds:uri="56507e8f-35fa-4488-a198-a86b89e1c54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625</Words>
  <Application>Microsoft Office PowerPoint</Application>
  <PresentationFormat>Diavoorstelling (4:3)</PresentationFormat>
  <Paragraphs>66</Paragraphs>
  <Slides>11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6" baseType="lpstr">
      <vt:lpstr>Arial</vt:lpstr>
      <vt:lpstr>Courier New</vt:lpstr>
      <vt:lpstr>Frutiger</vt:lpstr>
      <vt:lpstr>Wingdings</vt:lpstr>
      <vt:lpstr>VC - basispresentatie 2012 - Bonaventura1</vt:lpstr>
      <vt:lpstr>Voedingsbeleid [naam school]</vt:lpstr>
      <vt:lpstr>Waarom een voedingsbeleid?</vt:lpstr>
      <vt:lpstr>Onderdelen van ons beleid</vt:lpstr>
      <vt:lpstr>Eten in de ochtendpauze </vt:lpstr>
      <vt:lpstr>Eten tijdens de overblijf </vt:lpstr>
      <vt:lpstr>Drinken</vt:lpstr>
      <vt:lpstr>Traktaties </vt:lpstr>
      <vt:lpstr>Duurzaamheid</vt:lpstr>
      <vt:lpstr>Geef het goede voorbeeld</vt:lpstr>
      <vt:lpstr>Wat doen we nog meer?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Voedingsbeleid [naam school]</dc:title>
  <dc:creator>Marthe Huigens</dc:creator>
  <cp:lastModifiedBy>Marthe Huigens</cp:lastModifiedBy>
  <cp:revision>1</cp:revision>
  <dcterms:created xsi:type="dcterms:W3CDTF">2020-09-10T09:30:29Z</dcterms:created>
  <dcterms:modified xsi:type="dcterms:W3CDTF">2020-09-10T12:29:00Z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0x0101007E2ECDF5FF206C4AAF9525F1BD2B8AD200A68948E9122760419CD6528DC1944856</vt:lpwstr>
  </property>
</Properties>
</file>