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52"/>
  </p:notesMasterIdLst>
  <p:handoutMasterIdLst>
    <p:handoutMasterId r:id="rId53"/>
  </p:handoutMasterIdLst>
  <p:sldIdLst>
    <p:sldId id="256" r:id="rId5"/>
    <p:sldId id="314" r:id="rId6"/>
    <p:sldId id="369" r:id="rId7"/>
    <p:sldId id="374" r:id="rId8"/>
    <p:sldId id="370" r:id="rId9"/>
    <p:sldId id="371" r:id="rId10"/>
    <p:sldId id="376" r:id="rId11"/>
    <p:sldId id="379" r:id="rId12"/>
    <p:sldId id="281" r:id="rId13"/>
    <p:sldId id="361" r:id="rId14"/>
    <p:sldId id="359" r:id="rId15"/>
    <p:sldId id="329" r:id="rId16"/>
    <p:sldId id="325" r:id="rId17"/>
    <p:sldId id="339" r:id="rId18"/>
    <p:sldId id="360" r:id="rId19"/>
    <p:sldId id="341" r:id="rId20"/>
    <p:sldId id="323" r:id="rId21"/>
    <p:sldId id="347" r:id="rId22"/>
    <p:sldId id="375" r:id="rId23"/>
    <p:sldId id="377" r:id="rId24"/>
    <p:sldId id="378" r:id="rId25"/>
    <p:sldId id="348" r:id="rId26"/>
    <p:sldId id="364" r:id="rId27"/>
    <p:sldId id="365" r:id="rId28"/>
    <p:sldId id="366" r:id="rId29"/>
    <p:sldId id="362" r:id="rId30"/>
    <p:sldId id="354" r:id="rId31"/>
    <p:sldId id="342" r:id="rId32"/>
    <p:sldId id="343" r:id="rId33"/>
    <p:sldId id="344" r:id="rId34"/>
    <p:sldId id="355" r:id="rId35"/>
    <p:sldId id="353" r:id="rId36"/>
    <p:sldId id="367" r:id="rId37"/>
    <p:sldId id="363" r:id="rId38"/>
    <p:sldId id="372" r:id="rId39"/>
    <p:sldId id="346" r:id="rId40"/>
    <p:sldId id="356" r:id="rId41"/>
    <p:sldId id="357" r:id="rId42"/>
    <p:sldId id="294" r:id="rId43"/>
    <p:sldId id="336" r:id="rId44"/>
    <p:sldId id="319" r:id="rId45"/>
    <p:sldId id="381" r:id="rId46"/>
    <p:sldId id="382" r:id="rId47"/>
    <p:sldId id="383" r:id="rId48"/>
    <p:sldId id="384" r:id="rId49"/>
    <p:sldId id="302" r:id="rId50"/>
    <p:sldId id="380" r:id="rId51"/>
  </p:sldIdLst>
  <p:sldSz cx="9144000" cy="5143500" type="screen16x9"/>
  <p:notesSz cx="6797675" cy="9872663"/>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115FB49-3FBE-41CF-8DFC-A938FE5134F0}">
  <a:tblStyle styleId="{C115FB49-3FBE-41CF-8DFC-A938FE5134F0}" styleName="GfK Group Tabelle">
    <a:wholeTbl>
      <a:tcTxStyle>
        <a:fontRef idx="minor">
          <a:scrgbClr r="0" g="0" b="0"/>
        </a:fontRef>
        <a:schemeClr val="tx1"/>
      </a:tcTxStyle>
      <a:tcStyle>
        <a:tcBdr>
          <a:left>
            <a:ln>
              <a:noFill/>
            </a:ln>
          </a:left>
          <a:right>
            <a:ln>
              <a:noFill/>
            </a:ln>
          </a:right>
          <a:top>
            <a:ln w="6350" cmpd="sng">
              <a:solidFill>
                <a:schemeClr val="lt2"/>
              </a:solidFill>
              <a:prstDash val="dash"/>
            </a:ln>
          </a:top>
          <a:bottom>
            <a:ln w="6350" cmpd="sng">
              <a:solidFill>
                <a:schemeClr val="lt2"/>
              </a:solidFill>
              <a:prstDash val="dash"/>
            </a:ln>
          </a:bottom>
          <a:insideH>
            <a:ln w="6350" cmpd="sng">
              <a:solidFill>
                <a:schemeClr val="lt2"/>
              </a:solidFill>
              <a:prstDash val="dash"/>
            </a:ln>
          </a:insideH>
          <a:insideV>
            <a:ln>
              <a:noFill/>
            </a:ln>
          </a:insideV>
        </a:tcBdr>
        <a:fill>
          <a:noFill/>
        </a:fill>
      </a:tcStyle>
    </a:wholeTbl>
    <a:band1V>
      <a:tcStyle>
        <a:tcBdr/>
        <a:fill>
          <a:solidFill>
            <a:srgbClr val="E8E7E6"/>
          </a:solidFill>
        </a:fill>
      </a:tcStyle>
    </a:band1V>
    <a:lastCol>
      <a:tcStyle>
        <a:tcBdr/>
        <a:fill>
          <a:solidFill>
            <a:srgbClr val="E8E7E6"/>
          </a:solidFill>
        </a:fill>
      </a:tcStyle>
    </a:lastCol>
    <a:firstCol>
      <a:tcStyle>
        <a:tcBdr/>
        <a:fill>
          <a:solidFill>
            <a:srgbClr val="E8E7E6"/>
          </a:solidFill>
        </a:fill>
      </a:tcStyle>
    </a:firstCol>
    <a:lastRow>
      <a:tcTxStyle b="on"/>
      <a:tcStyle>
        <a:tcBdr>
          <a:top>
            <a:ln w="9525" cmpd="sng">
              <a:solidFill>
                <a:schemeClr val="dk1"/>
              </a:solidFill>
            </a:ln>
          </a:top>
          <a:bottom>
            <a:ln w="9525" cmpd="sng">
              <a:solidFill>
                <a:schemeClr val="dk1"/>
              </a:solidFill>
            </a:ln>
          </a:bottom>
        </a:tcBdr>
      </a:tcStyle>
    </a:lastRow>
    <a:firstRow>
      <a:tcTxStyle b="on"/>
      <a:tcStyle>
        <a:tcBdr>
          <a:top>
            <a:ln>
              <a:noFill/>
            </a:ln>
          </a:top>
          <a:bottom>
            <a:ln w="9525" cmpd="sng">
              <a:solidFill>
                <a:schemeClr val="dk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35" autoAdjust="0"/>
    <p:restoredTop sz="94634" autoAdjust="0"/>
  </p:normalViewPr>
  <p:slideViewPr>
    <p:cSldViewPr showGuides="1">
      <p:cViewPr varScale="1">
        <p:scale>
          <a:sx n="80" d="100"/>
          <a:sy n="80" d="100"/>
        </p:scale>
        <p:origin x="-102" y="-1242"/>
      </p:cViewPr>
      <p:guideLst>
        <p:guide orient="horz" pos="2981"/>
        <p:guide orient="horz" pos="3026"/>
        <p:guide orient="horz" pos="3117"/>
        <p:guide orient="horz" pos="577"/>
        <p:guide orient="horz" pos="2618"/>
        <p:guide orient="horz" pos="2527"/>
        <p:guide orient="horz" pos="2119"/>
        <p:guide orient="horz" pos="2028"/>
        <p:guide orient="horz" pos="1620"/>
        <p:guide orient="horz" pos="1529"/>
        <p:guide orient="horz" pos="1121"/>
        <p:guide orient="horz" pos="1030"/>
        <p:guide orient="horz" pos="486"/>
        <p:guide orient="horz" pos="804"/>
        <p:guide orient="horz" pos="123"/>
        <p:guide orient="horz" pos="894"/>
        <p:guide pos="2835"/>
        <p:guide pos="2925"/>
        <p:guide pos="3742"/>
        <p:guide pos="3833"/>
        <p:guide pos="4649"/>
        <p:guide pos="4740"/>
        <p:guide pos="2018"/>
        <p:guide pos="1927"/>
        <p:guide pos="1111"/>
        <p:guide pos="1020"/>
        <p:guide pos="204"/>
        <p:guide pos="5556"/>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howGuides="1">
      <p:cViewPr>
        <p:scale>
          <a:sx n="100" d="100"/>
          <a:sy n="100" d="100"/>
        </p:scale>
        <p:origin x="-3258" y="258"/>
      </p:cViewPr>
      <p:guideLst>
        <p:guide orient="horz" pos="5906"/>
        <p:guide orient="horz" pos="492"/>
        <p:guide pos="281"/>
        <p:guide pos="40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'15_a2'!$B$4</c:f>
              <c:strCache>
                <c:ptCount val="1"/>
                <c:pt idx="0">
                  <c:v>% Vert.</c:v>
                </c:pt>
              </c:strCache>
            </c:strRef>
          </c:tx>
          <c:spPr>
            <a:solidFill>
              <a:srgbClr val="C00000"/>
            </a:solidFill>
          </c:spPr>
          <c:invertIfNegative val="0"/>
          <c:dPt>
            <c:idx val="0"/>
            <c:invertIfNegative val="0"/>
            <c:bubble3D val="0"/>
            <c:spPr>
              <a:solidFill>
                <a:srgbClr val="C00000"/>
              </a:solidFill>
              <a:ln w="25400">
                <a:noFill/>
              </a:ln>
            </c:spPr>
          </c:dPt>
          <c:dPt>
            <c:idx val="1"/>
            <c:invertIfNegative val="0"/>
            <c:bubble3D val="0"/>
            <c:spPr>
              <a:solidFill>
                <a:srgbClr val="C00000"/>
              </a:solidFill>
              <a:ln w="25400">
                <a:noFill/>
              </a:ln>
            </c:spPr>
          </c:dPt>
          <c:dPt>
            <c:idx val="2"/>
            <c:invertIfNegative val="0"/>
            <c:bubble3D val="0"/>
            <c:spPr>
              <a:solidFill>
                <a:srgbClr val="C00000"/>
              </a:solidFill>
              <a:ln w="25400">
                <a:noFill/>
              </a:ln>
            </c:spPr>
          </c:dPt>
          <c:dPt>
            <c:idx val="3"/>
            <c:invertIfNegative val="0"/>
            <c:bubble3D val="0"/>
            <c:spPr>
              <a:solidFill>
                <a:srgbClr val="C00000"/>
              </a:solidFill>
              <a:ln w="25400">
                <a:noFill/>
              </a:ln>
            </c:spPr>
          </c:dPt>
          <c:dPt>
            <c:idx val="4"/>
            <c:invertIfNegative val="0"/>
            <c:bubble3D val="0"/>
            <c:spPr>
              <a:solidFill>
                <a:srgbClr val="C00000"/>
              </a:solidFill>
              <a:ln w="25400">
                <a:noFill/>
              </a:ln>
            </c:spPr>
          </c:dPt>
          <c:dPt>
            <c:idx val="5"/>
            <c:invertIfNegative val="0"/>
            <c:bubble3D val="0"/>
            <c:spPr>
              <a:solidFill>
                <a:srgbClr val="C00000"/>
              </a:solidFill>
              <a:ln w="25400">
                <a:noFill/>
              </a:ln>
            </c:spPr>
          </c:dPt>
          <c:dPt>
            <c:idx val="6"/>
            <c:invertIfNegative val="0"/>
            <c:bubble3D val="0"/>
            <c:spPr>
              <a:solidFill>
                <a:srgbClr val="C00000"/>
              </a:solidFill>
              <a:ln w="25400">
                <a:noFill/>
              </a:ln>
            </c:spPr>
          </c:dPt>
          <c:dPt>
            <c:idx val="7"/>
            <c:invertIfNegative val="0"/>
            <c:bubble3D val="0"/>
            <c:spPr>
              <a:solidFill>
                <a:srgbClr val="C00000"/>
              </a:solidFill>
              <a:ln w="25400">
                <a:noFill/>
              </a:ln>
            </c:spPr>
          </c:dPt>
          <c:dPt>
            <c:idx val="8"/>
            <c:invertIfNegative val="0"/>
            <c:bubble3D val="0"/>
            <c:spPr>
              <a:solidFill>
                <a:srgbClr val="C00000"/>
              </a:solidFill>
              <a:ln w="25400">
                <a:noFill/>
              </a:ln>
            </c:spPr>
          </c:dPt>
          <c:dPt>
            <c:idx val="9"/>
            <c:invertIfNegative val="0"/>
            <c:bubble3D val="0"/>
            <c:spPr>
              <a:solidFill>
                <a:srgbClr val="C00000"/>
              </a:solidFill>
              <a:ln w="25400">
                <a:noFill/>
              </a:ln>
            </c:spPr>
          </c:dPt>
          <c:dLbls>
            <c:spPr>
              <a:effectLst/>
            </c:spPr>
            <c:showLegendKey val="0"/>
            <c:showVal val="1"/>
            <c:showCatName val="0"/>
            <c:showSerName val="0"/>
            <c:showPercent val="0"/>
            <c:showBubbleSize val="0"/>
            <c:showLeaderLines val="0"/>
          </c:dLbls>
          <c:cat>
            <c:strRef>
              <c:f>'15_a2'!$A$5:$A$14</c:f>
              <c:strCache>
                <c:ptCount val="10"/>
                <c:pt idx="0">
                  <c:v>Ik kook eenvoudig / niet bijzonder / gewoon / makkelijk / alleen basis</c:v>
                </c:pt>
                <c:pt idx="1">
                  <c:v>Niet geleerd / te weinig kennis / beheers ik niet</c:v>
                </c:pt>
                <c:pt idx="2">
                  <c:v>Niet leuk / niet zo erg leuk / geen interesse</c:v>
                </c:pt>
                <c:pt idx="3">
                  <c:v>Geen geduld / geen tijd</c:v>
                </c:pt>
                <c:pt idx="4">
                  <c:v>Weinig variatie / vaste recepten</c:v>
                </c:pt>
                <c:pt idx="5">
                  <c:v>Ik doe het te weinig / te weinig ervaring</c:v>
                </c:pt>
                <c:pt idx="6">
                  <c:v>Geen ideeen / inspiratie / creativiteit</c:v>
                </c:pt>
                <c:pt idx="7">
                  <c:v>Anderen kunnen beter koken</c:v>
                </c:pt>
                <c:pt idx="8">
                  <c:v>Ik ben bescheiden </c:v>
                </c:pt>
                <c:pt idx="9">
                  <c:v>Andere reden</c:v>
                </c:pt>
              </c:strCache>
            </c:strRef>
          </c:cat>
          <c:val>
            <c:numRef>
              <c:f>'15_a2'!$B$5:$B$14</c:f>
              <c:numCache>
                <c:formatCode>###0</c:formatCode>
                <c:ptCount val="10"/>
                <c:pt idx="0">
                  <c:v>31.451572320790362</c:v>
                </c:pt>
                <c:pt idx="1">
                  <c:v>13.643803902180617</c:v>
                </c:pt>
                <c:pt idx="2">
                  <c:v>13.122769740085889</c:v>
                </c:pt>
                <c:pt idx="3">
                  <c:v>8.0552297677825546</c:v>
                </c:pt>
                <c:pt idx="4">
                  <c:v>7.3868397802024868</c:v>
                </c:pt>
                <c:pt idx="5">
                  <c:v>6.3711117440428966</c:v>
                </c:pt>
                <c:pt idx="6">
                  <c:v>4.8475180963196607</c:v>
                </c:pt>
                <c:pt idx="7">
                  <c:v>4.8004402094742877</c:v>
                </c:pt>
                <c:pt idx="8">
                  <c:v>1.2783214266626626</c:v>
                </c:pt>
                <c:pt idx="9">
                  <c:v>6.7741484270928076</c:v>
                </c:pt>
              </c:numCache>
            </c:numRef>
          </c:val>
        </c:ser>
        <c:dLbls>
          <c:showLegendKey val="0"/>
          <c:showVal val="0"/>
          <c:showCatName val="0"/>
          <c:showSerName val="0"/>
          <c:showPercent val="0"/>
          <c:showBubbleSize val="0"/>
        </c:dLbls>
        <c:gapWidth val="25"/>
        <c:overlap val="100"/>
        <c:axId val="114463872"/>
        <c:axId val="114465408"/>
      </c:barChart>
      <c:catAx>
        <c:axId val="114463872"/>
        <c:scaling>
          <c:orientation val="maxMin"/>
        </c:scaling>
        <c:delete val="0"/>
        <c:axPos val="l"/>
        <c:majorTickMark val="out"/>
        <c:minorTickMark val="none"/>
        <c:tickLblPos val="nextTo"/>
        <c:spPr>
          <a:effectLst/>
        </c:spPr>
        <c:crossAx val="114465408"/>
        <c:crosses val="autoZero"/>
        <c:auto val="1"/>
        <c:lblAlgn val="ctr"/>
        <c:lblOffset val="100"/>
        <c:tickLblSkip val="1"/>
        <c:tickMarkSkip val="1"/>
        <c:noMultiLvlLbl val="0"/>
      </c:catAx>
      <c:valAx>
        <c:axId val="114465408"/>
        <c:scaling>
          <c:orientation val="minMax"/>
        </c:scaling>
        <c:delete val="0"/>
        <c:axPos val="b"/>
        <c:numFmt formatCode="###0" sourceLinked="1"/>
        <c:majorTickMark val="out"/>
        <c:minorTickMark val="none"/>
        <c:tickLblPos val="nextTo"/>
        <c:spPr>
          <a:effectLst/>
        </c:spPr>
        <c:crossAx val="114463872"/>
        <c:crosses val="max"/>
        <c:crossBetween val="between"/>
      </c:valAx>
      <c:spPr>
        <a:noFill/>
        <a:ln w="25400">
          <a:noFill/>
        </a:ln>
      </c:spPr>
    </c:plotArea>
    <c:plotVisOnly val="1"/>
    <c:dispBlanksAs val="gap"/>
    <c:showDLblsOverMax val="0"/>
  </c:chart>
  <c:spPr>
    <a:noFill/>
    <a:ln w="25400">
      <a:noFill/>
    </a:ln>
  </c:spPr>
  <c:txPr>
    <a:bodyPr/>
    <a:lstStyle/>
    <a:p>
      <a:pPr>
        <a:defRPr sz="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54095760823108"/>
          <c:y val="4.3333333333333335E-2"/>
          <c:w val="0.47715948063475072"/>
          <c:h val="0.87282204724409451"/>
        </c:manualLayout>
      </c:layout>
      <c:barChart>
        <c:barDir val="bar"/>
        <c:grouping val="clustered"/>
        <c:varyColors val="0"/>
        <c:ser>
          <c:idx val="0"/>
          <c:order val="0"/>
          <c:tx>
            <c:strRef>
              <c:f>'15_B2'!$B$4</c:f>
              <c:strCache>
                <c:ptCount val="1"/>
                <c:pt idx="0">
                  <c:v>% Vert.</c:v>
                </c:pt>
              </c:strCache>
            </c:strRef>
          </c:tx>
          <c:spPr>
            <a:solidFill>
              <a:schemeClr val="accent3"/>
            </a:solidFill>
          </c:spPr>
          <c:invertIfNegative val="0"/>
          <c:dPt>
            <c:idx val="0"/>
            <c:invertIfNegative val="0"/>
            <c:bubble3D val="0"/>
            <c:spPr>
              <a:solidFill>
                <a:schemeClr val="accent3"/>
              </a:solidFill>
              <a:ln w="25400">
                <a:noFill/>
              </a:ln>
            </c:spPr>
          </c:dPt>
          <c:dPt>
            <c:idx val="1"/>
            <c:invertIfNegative val="0"/>
            <c:bubble3D val="0"/>
            <c:spPr>
              <a:solidFill>
                <a:schemeClr val="accent3"/>
              </a:solidFill>
              <a:ln w="25400">
                <a:noFill/>
              </a:ln>
            </c:spPr>
          </c:dPt>
          <c:dPt>
            <c:idx val="2"/>
            <c:invertIfNegative val="0"/>
            <c:bubble3D val="0"/>
            <c:spPr>
              <a:solidFill>
                <a:schemeClr val="accent3"/>
              </a:solidFill>
              <a:ln w="25400">
                <a:noFill/>
              </a:ln>
            </c:spPr>
          </c:dPt>
          <c:dPt>
            <c:idx val="3"/>
            <c:invertIfNegative val="0"/>
            <c:bubble3D val="0"/>
            <c:spPr>
              <a:solidFill>
                <a:schemeClr val="accent3"/>
              </a:solidFill>
              <a:ln w="25400">
                <a:noFill/>
              </a:ln>
            </c:spPr>
          </c:dPt>
          <c:dPt>
            <c:idx val="4"/>
            <c:invertIfNegative val="0"/>
            <c:bubble3D val="0"/>
            <c:spPr>
              <a:solidFill>
                <a:schemeClr val="accent3"/>
              </a:solidFill>
              <a:ln w="25400">
                <a:noFill/>
              </a:ln>
            </c:spPr>
          </c:dPt>
          <c:dPt>
            <c:idx val="5"/>
            <c:invertIfNegative val="0"/>
            <c:bubble3D val="0"/>
            <c:spPr>
              <a:solidFill>
                <a:schemeClr val="accent3"/>
              </a:solidFill>
              <a:ln w="25400">
                <a:noFill/>
              </a:ln>
            </c:spPr>
          </c:dPt>
          <c:dPt>
            <c:idx val="6"/>
            <c:invertIfNegative val="0"/>
            <c:bubble3D val="0"/>
            <c:spPr>
              <a:solidFill>
                <a:schemeClr val="accent3"/>
              </a:solidFill>
              <a:ln w="25400">
                <a:noFill/>
              </a:ln>
            </c:spPr>
          </c:dPt>
          <c:dPt>
            <c:idx val="7"/>
            <c:invertIfNegative val="0"/>
            <c:bubble3D val="0"/>
            <c:spPr>
              <a:solidFill>
                <a:schemeClr val="accent3"/>
              </a:solidFill>
              <a:ln w="25400">
                <a:noFill/>
              </a:ln>
            </c:spPr>
          </c:dPt>
          <c:dPt>
            <c:idx val="8"/>
            <c:invertIfNegative val="0"/>
            <c:bubble3D val="0"/>
            <c:spPr>
              <a:solidFill>
                <a:schemeClr val="accent3"/>
              </a:solidFill>
              <a:ln w="25400">
                <a:noFill/>
              </a:ln>
            </c:spPr>
          </c:dPt>
          <c:dPt>
            <c:idx val="9"/>
            <c:invertIfNegative val="0"/>
            <c:bubble3D val="0"/>
            <c:spPr>
              <a:solidFill>
                <a:schemeClr val="accent3"/>
              </a:solidFill>
              <a:ln w="25400">
                <a:noFill/>
              </a:ln>
            </c:spPr>
          </c:dPt>
          <c:dPt>
            <c:idx val="10"/>
            <c:invertIfNegative val="0"/>
            <c:bubble3D val="0"/>
            <c:spPr>
              <a:solidFill>
                <a:schemeClr val="accent3"/>
              </a:solidFill>
              <a:ln w="25400">
                <a:noFill/>
              </a:ln>
            </c:spPr>
          </c:dPt>
          <c:dPt>
            <c:idx val="11"/>
            <c:invertIfNegative val="0"/>
            <c:bubble3D val="0"/>
            <c:spPr>
              <a:solidFill>
                <a:schemeClr val="accent3"/>
              </a:solidFill>
              <a:ln w="25400">
                <a:noFill/>
              </a:ln>
            </c:spPr>
          </c:dPt>
          <c:dPt>
            <c:idx val="12"/>
            <c:invertIfNegative val="0"/>
            <c:bubble3D val="0"/>
            <c:spPr>
              <a:solidFill>
                <a:schemeClr val="accent3"/>
              </a:solidFill>
              <a:ln w="25400">
                <a:noFill/>
              </a:ln>
            </c:spPr>
          </c:dPt>
          <c:dPt>
            <c:idx val="13"/>
            <c:invertIfNegative val="0"/>
            <c:bubble3D val="0"/>
            <c:spPr>
              <a:solidFill>
                <a:schemeClr val="accent3"/>
              </a:solidFill>
              <a:ln w="25400">
                <a:noFill/>
              </a:ln>
            </c:spPr>
          </c:dPt>
          <c:dPt>
            <c:idx val="14"/>
            <c:invertIfNegative val="0"/>
            <c:bubble3D val="0"/>
            <c:spPr>
              <a:solidFill>
                <a:schemeClr val="accent3"/>
              </a:solidFill>
              <a:ln w="25400">
                <a:noFill/>
              </a:ln>
            </c:spPr>
          </c:dPt>
          <c:dLbls>
            <c:spPr>
              <a:effectLst/>
            </c:spPr>
            <c:showLegendKey val="0"/>
            <c:showVal val="1"/>
            <c:showCatName val="0"/>
            <c:showSerName val="0"/>
            <c:showPercent val="0"/>
            <c:showBubbleSize val="0"/>
            <c:showLeaderLines val="0"/>
          </c:dLbls>
          <c:cat>
            <c:strRef>
              <c:f>'15_B2'!$A$5:$A$19</c:f>
              <c:strCache>
                <c:ptCount val="15"/>
                <c:pt idx="0">
                  <c:v>Goede smaak / smaakvol / smaakt lekker / lekker</c:v>
                </c:pt>
                <c:pt idx="1">
                  <c:v>Positieve reacties van anderen / gezin / huisgenoten</c:v>
                </c:pt>
                <c:pt idx="2">
                  <c:v>Veel variatie /gevarieerd / veel afwisseling</c:v>
                </c:pt>
                <c:pt idx="3">
                  <c:v>Veel kennis / ervaring</c:v>
                </c:pt>
                <c:pt idx="4">
                  <c:v>Ik probeer veel uit / veel recepten / ben creatief</c:v>
                </c:pt>
                <c:pt idx="5">
                  <c:v>Er staat elke dag goede maaltijd op tafel</c:v>
                </c:pt>
                <c:pt idx="6">
                  <c:v>Ik krijgt nooit klachten / geen commentaar gehad</c:v>
                </c:pt>
                <c:pt idx="7">
                  <c:v>Leuk / interesse / veel plezier</c:v>
                </c:pt>
                <c:pt idx="8">
                  <c:v>Het mislukt niet / gaat goed / alles is gaar</c:v>
                </c:pt>
                <c:pt idx="9">
                  <c:v>Ik kook vers / met verse ingredienten</c:v>
                </c:pt>
                <c:pt idx="10">
                  <c:v>Ik kook gezond</c:v>
                </c:pt>
                <c:pt idx="11">
                  <c:v>Ik geef mezelf een voldoende </c:v>
                </c:pt>
                <c:pt idx="12">
                  <c:v>Ik kan ingewikkeld koken</c:v>
                </c:pt>
                <c:pt idx="13">
                  <c:v>Ik kook veel buitenlandse  keukens</c:v>
                </c:pt>
                <c:pt idx="14">
                  <c:v>Andere redenen</c:v>
                </c:pt>
              </c:strCache>
            </c:strRef>
          </c:cat>
          <c:val>
            <c:numRef>
              <c:f>'15_B2'!$B$5:$B$19</c:f>
              <c:numCache>
                <c:formatCode>###0</c:formatCode>
                <c:ptCount val="15"/>
                <c:pt idx="0">
                  <c:v>25.304586205739653</c:v>
                </c:pt>
                <c:pt idx="1">
                  <c:v>16.910404910522846</c:v>
                </c:pt>
                <c:pt idx="2">
                  <c:v>10.506639153729582</c:v>
                </c:pt>
                <c:pt idx="3">
                  <c:v>8.5923677518944181</c:v>
                </c:pt>
                <c:pt idx="4">
                  <c:v>7.6603633590631457</c:v>
                </c:pt>
                <c:pt idx="5">
                  <c:v>7.3035029699714782</c:v>
                </c:pt>
                <c:pt idx="6">
                  <c:v>4.4170449335971922</c:v>
                </c:pt>
                <c:pt idx="7">
                  <c:v>3.6669372475398658</c:v>
                </c:pt>
                <c:pt idx="8">
                  <c:v>2.8595405467869441</c:v>
                </c:pt>
                <c:pt idx="9">
                  <c:v>2.7920793934575174</c:v>
                </c:pt>
                <c:pt idx="10">
                  <c:v>2.4745294864677474</c:v>
                </c:pt>
                <c:pt idx="11">
                  <c:v>1.8375589713577949</c:v>
                </c:pt>
                <c:pt idx="12">
                  <c:v>0.95440611936283837</c:v>
                </c:pt>
                <c:pt idx="13">
                  <c:v>0.53365935479035032</c:v>
                </c:pt>
                <c:pt idx="14">
                  <c:v>3.1664683487350094</c:v>
                </c:pt>
              </c:numCache>
            </c:numRef>
          </c:val>
        </c:ser>
        <c:dLbls>
          <c:showLegendKey val="0"/>
          <c:showVal val="0"/>
          <c:showCatName val="0"/>
          <c:showSerName val="0"/>
          <c:showPercent val="0"/>
          <c:showBubbleSize val="0"/>
        </c:dLbls>
        <c:gapWidth val="25"/>
        <c:overlap val="100"/>
        <c:axId val="114489216"/>
        <c:axId val="114490752"/>
      </c:barChart>
      <c:catAx>
        <c:axId val="114489216"/>
        <c:scaling>
          <c:orientation val="maxMin"/>
        </c:scaling>
        <c:delete val="0"/>
        <c:axPos val="l"/>
        <c:majorTickMark val="out"/>
        <c:minorTickMark val="none"/>
        <c:tickLblPos val="nextTo"/>
        <c:spPr>
          <a:effectLst/>
        </c:spPr>
        <c:crossAx val="114490752"/>
        <c:crosses val="autoZero"/>
        <c:auto val="1"/>
        <c:lblAlgn val="ctr"/>
        <c:lblOffset val="100"/>
        <c:tickLblSkip val="1"/>
        <c:tickMarkSkip val="1"/>
        <c:noMultiLvlLbl val="0"/>
      </c:catAx>
      <c:valAx>
        <c:axId val="114490752"/>
        <c:scaling>
          <c:orientation val="minMax"/>
        </c:scaling>
        <c:delete val="0"/>
        <c:axPos val="b"/>
        <c:numFmt formatCode="###0" sourceLinked="1"/>
        <c:majorTickMark val="out"/>
        <c:minorTickMark val="none"/>
        <c:tickLblPos val="nextTo"/>
        <c:spPr>
          <a:effectLst/>
        </c:spPr>
        <c:crossAx val="114489216"/>
        <c:crosses val="max"/>
        <c:crossBetween val="between"/>
      </c:valAx>
      <c:spPr>
        <a:noFill/>
        <a:ln w="25400">
          <a:noFill/>
        </a:ln>
      </c:spPr>
    </c:plotArea>
    <c:plotVisOnly val="1"/>
    <c:dispBlanksAs val="gap"/>
    <c:showDLblsOverMax val="0"/>
  </c:chart>
  <c:spPr>
    <a:noFill/>
    <a:ln w="25400">
      <a:noFill/>
    </a:ln>
  </c:spPr>
  <c:txPr>
    <a:bodyPr/>
    <a:lstStyle/>
    <a:p>
      <a:pPr>
        <a:defRPr sz="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Pt>
            <c:idx val="0"/>
            <c:invertIfNegative val="0"/>
            <c:bubble3D val="0"/>
            <c:spPr>
              <a:solidFill>
                <a:schemeClr val="accent6"/>
              </a:solidFill>
            </c:spPr>
          </c:dPt>
          <c:dPt>
            <c:idx val="1"/>
            <c:invertIfNegative val="0"/>
            <c:bubble3D val="0"/>
            <c:spPr>
              <a:solidFill>
                <a:schemeClr val="accent6"/>
              </a:solidFill>
            </c:spPr>
          </c:dPt>
          <c:dPt>
            <c:idx val="2"/>
            <c:invertIfNegative val="0"/>
            <c:bubble3D val="0"/>
            <c:spPr>
              <a:solidFill>
                <a:schemeClr val="accent6"/>
              </a:solidFill>
            </c:spPr>
          </c:dPt>
          <c:dPt>
            <c:idx val="3"/>
            <c:invertIfNegative val="0"/>
            <c:bubble3D val="0"/>
            <c:spPr>
              <a:solidFill>
                <a:schemeClr val="accent6"/>
              </a:solidFill>
            </c:spPr>
          </c:dPt>
          <c:dPt>
            <c:idx val="4"/>
            <c:invertIfNegative val="0"/>
            <c:bubble3D val="0"/>
            <c:spPr>
              <a:solidFill>
                <a:schemeClr val="accent6"/>
              </a:solidFill>
            </c:spPr>
          </c:dPt>
          <c:dPt>
            <c:idx val="5"/>
            <c:invertIfNegative val="0"/>
            <c:bubble3D val="0"/>
            <c:spPr>
              <a:solidFill>
                <a:schemeClr val="accent5">
                  <a:lumMod val="40000"/>
                  <a:lumOff val="60000"/>
                </a:schemeClr>
              </a:solidFill>
            </c:spPr>
          </c:dPt>
          <c:dPt>
            <c:idx val="6"/>
            <c:invertIfNegative val="0"/>
            <c:bubble3D val="0"/>
            <c:spPr>
              <a:solidFill>
                <a:schemeClr val="accent4"/>
              </a:solidFill>
            </c:spPr>
          </c:dPt>
          <c:dPt>
            <c:idx val="7"/>
            <c:invertIfNegative val="0"/>
            <c:bubble3D val="0"/>
            <c:spPr>
              <a:solidFill>
                <a:schemeClr val="accent3">
                  <a:lumMod val="75000"/>
                </a:schemeClr>
              </a:solidFill>
            </c:spPr>
          </c:dPt>
          <c:dPt>
            <c:idx val="8"/>
            <c:invertIfNegative val="0"/>
            <c:bubble3D val="0"/>
            <c:spPr>
              <a:solidFill>
                <a:schemeClr val="accent3">
                  <a:lumMod val="75000"/>
                </a:schemeClr>
              </a:solidFill>
            </c:spPr>
          </c:dPt>
          <c:dPt>
            <c:idx val="9"/>
            <c:invertIfNegative val="0"/>
            <c:bubble3D val="0"/>
            <c:spPr>
              <a:solidFill>
                <a:schemeClr val="accent3">
                  <a:lumMod val="75000"/>
                </a:schemeClr>
              </a:solidFill>
            </c:spPr>
          </c:dPt>
          <c:dLbls>
            <c:showLegendKey val="0"/>
            <c:showVal val="1"/>
            <c:showCatName val="0"/>
            <c:showSerName val="0"/>
            <c:showPercent val="0"/>
            <c:showBubbleSize val="0"/>
            <c:showLeaderLines val="0"/>
          </c:dLbls>
          <c:cat>
            <c:strRef>
              <c:f>Sheet1!$J$10:$J$19</c:f>
              <c:strCache>
                <c:ptCount val="10"/>
                <c:pt idx="0">
                  <c:v>1</c:v>
                </c:pt>
                <c:pt idx="1">
                  <c:v>2</c:v>
                </c:pt>
                <c:pt idx="2">
                  <c:v>3</c:v>
                </c:pt>
                <c:pt idx="3">
                  <c:v>4</c:v>
                </c:pt>
                <c:pt idx="4">
                  <c:v>5</c:v>
                </c:pt>
                <c:pt idx="5">
                  <c:v>6</c:v>
                </c:pt>
                <c:pt idx="6">
                  <c:v>7</c:v>
                </c:pt>
                <c:pt idx="7">
                  <c:v>8</c:v>
                </c:pt>
                <c:pt idx="8">
                  <c:v>9</c:v>
                </c:pt>
                <c:pt idx="9">
                  <c:v>10</c:v>
                </c:pt>
              </c:strCache>
            </c:strRef>
          </c:cat>
          <c:val>
            <c:numRef>
              <c:f>Sheet1!$K$10:$K$19</c:f>
              <c:numCache>
                <c:formatCode>0%</c:formatCode>
                <c:ptCount val="10"/>
                <c:pt idx="0">
                  <c:v>5.1971191821876162E-4</c:v>
                </c:pt>
                <c:pt idx="1">
                  <c:v>9.3856867217145779E-4</c:v>
                </c:pt>
                <c:pt idx="2">
                  <c:v>3.0188622741888433E-3</c:v>
                </c:pt>
                <c:pt idx="3">
                  <c:v>4.0724369371660544E-3</c:v>
                </c:pt>
                <c:pt idx="4">
                  <c:v>2.9500373322838665E-2</c:v>
                </c:pt>
                <c:pt idx="5">
                  <c:v>0.16359475592989189</c:v>
                </c:pt>
                <c:pt idx="6">
                  <c:v>0.45491681939159356</c:v>
                </c:pt>
                <c:pt idx="7">
                  <c:v>0.30240376723021389</c:v>
                </c:pt>
                <c:pt idx="8">
                  <c:v>3.5563436976141866E-2</c:v>
                </c:pt>
                <c:pt idx="9">
                  <c:v>5.471267347575047E-3</c:v>
                </c:pt>
              </c:numCache>
            </c:numRef>
          </c:val>
        </c:ser>
        <c:dLbls>
          <c:showLegendKey val="0"/>
          <c:showVal val="0"/>
          <c:showCatName val="0"/>
          <c:showSerName val="0"/>
          <c:showPercent val="0"/>
          <c:showBubbleSize val="0"/>
        </c:dLbls>
        <c:gapWidth val="150"/>
        <c:axId val="318449152"/>
        <c:axId val="318450688"/>
      </c:barChart>
      <c:catAx>
        <c:axId val="318449152"/>
        <c:scaling>
          <c:orientation val="minMax"/>
        </c:scaling>
        <c:delete val="0"/>
        <c:axPos val="l"/>
        <c:majorTickMark val="out"/>
        <c:minorTickMark val="none"/>
        <c:tickLblPos val="nextTo"/>
        <c:crossAx val="318450688"/>
        <c:crosses val="autoZero"/>
        <c:auto val="1"/>
        <c:lblAlgn val="ctr"/>
        <c:lblOffset val="100"/>
        <c:noMultiLvlLbl val="0"/>
      </c:catAx>
      <c:valAx>
        <c:axId val="318450688"/>
        <c:scaling>
          <c:orientation val="minMax"/>
        </c:scaling>
        <c:delete val="0"/>
        <c:axPos val="b"/>
        <c:numFmt formatCode="0%" sourceLinked="1"/>
        <c:majorTickMark val="out"/>
        <c:minorTickMark val="none"/>
        <c:tickLblPos val="nextTo"/>
        <c:crossAx val="31844915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Pt>
            <c:idx val="0"/>
            <c:invertIfNegative val="0"/>
            <c:bubble3D val="0"/>
            <c:spPr>
              <a:solidFill>
                <a:schemeClr val="accent6"/>
              </a:solidFill>
            </c:spPr>
          </c:dPt>
          <c:dPt>
            <c:idx val="1"/>
            <c:invertIfNegative val="0"/>
            <c:bubble3D val="0"/>
            <c:spPr>
              <a:solidFill>
                <a:schemeClr val="accent6"/>
              </a:solidFill>
            </c:spPr>
          </c:dPt>
          <c:dPt>
            <c:idx val="2"/>
            <c:invertIfNegative val="0"/>
            <c:bubble3D val="0"/>
            <c:spPr>
              <a:solidFill>
                <a:schemeClr val="accent6"/>
              </a:solidFill>
            </c:spPr>
          </c:dPt>
          <c:dPt>
            <c:idx val="3"/>
            <c:invertIfNegative val="0"/>
            <c:bubble3D val="0"/>
            <c:spPr>
              <a:solidFill>
                <a:schemeClr val="accent6"/>
              </a:solidFill>
            </c:spPr>
          </c:dPt>
          <c:dPt>
            <c:idx val="4"/>
            <c:invertIfNegative val="0"/>
            <c:bubble3D val="0"/>
            <c:spPr>
              <a:solidFill>
                <a:schemeClr val="accent6"/>
              </a:solidFill>
            </c:spPr>
          </c:dPt>
          <c:dPt>
            <c:idx val="5"/>
            <c:invertIfNegative val="0"/>
            <c:bubble3D val="0"/>
            <c:spPr>
              <a:solidFill>
                <a:schemeClr val="accent5">
                  <a:lumMod val="40000"/>
                  <a:lumOff val="60000"/>
                </a:schemeClr>
              </a:solidFill>
            </c:spPr>
          </c:dPt>
          <c:dPt>
            <c:idx val="6"/>
            <c:invertIfNegative val="0"/>
            <c:bubble3D val="0"/>
            <c:spPr>
              <a:solidFill>
                <a:schemeClr val="accent4"/>
              </a:solidFill>
            </c:spPr>
          </c:dPt>
          <c:dPt>
            <c:idx val="7"/>
            <c:invertIfNegative val="0"/>
            <c:bubble3D val="0"/>
            <c:spPr>
              <a:solidFill>
                <a:schemeClr val="accent3">
                  <a:lumMod val="75000"/>
                </a:schemeClr>
              </a:solidFill>
            </c:spPr>
          </c:dPt>
          <c:dPt>
            <c:idx val="8"/>
            <c:invertIfNegative val="0"/>
            <c:bubble3D val="0"/>
            <c:spPr>
              <a:solidFill>
                <a:schemeClr val="accent3">
                  <a:lumMod val="75000"/>
                </a:schemeClr>
              </a:solidFill>
            </c:spPr>
          </c:dPt>
          <c:dLbls>
            <c:showLegendKey val="0"/>
            <c:showVal val="1"/>
            <c:showCatName val="0"/>
            <c:showSerName val="0"/>
            <c:showPercent val="0"/>
            <c:showBubbleSize val="0"/>
            <c:showLeaderLines val="0"/>
          </c:dLbls>
          <c:cat>
            <c:strRef>
              <c:f>Sheet1!$J$41:$J$50</c:f>
              <c:strCache>
                <c:ptCount val="10"/>
                <c:pt idx="0">
                  <c:v>1</c:v>
                </c:pt>
                <c:pt idx="1">
                  <c:v>2</c:v>
                </c:pt>
                <c:pt idx="2">
                  <c:v>3</c:v>
                </c:pt>
                <c:pt idx="3">
                  <c:v>4</c:v>
                </c:pt>
                <c:pt idx="4">
                  <c:v>5</c:v>
                </c:pt>
                <c:pt idx="5">
                  <c:v>6</c:v>
                </c:pt>
                <c:pt idx="6">
                  <c:v>7</c:v>
                </c:pt>
                <c:pt idx="7">
                  <c:v>8</c:v>
                </c:pt>
                <c:pt idx="8">
                  <c:v>9</c:v>
                </c:pt>
                <c:pt idx="9">
                  <c:v>10</c:v>
                </c:pt>
              </c:strCache>
            </c:strRef>
          </c:cat>
          <c:val>
            <c:numRef>
              <c:f>Sheet1!$K$41:$K$50</c:f>
              <c:numCache>
                <c:formatCode>0%</c:formatCode>
                <c:ptCount val="10"/>
                <c:pt idx="0">
                  <c:v>5.628648701778942E-4</c:v>
                </c:pt>
                <c:pt idx="1">
                  <c:v>1.1940290066881282E-3</c:v>
                </c:pt>
                <c:pt idx="2">
                  <c:v>5.1162499718445421E-3</c:v>
                </c:pt>
                <c:pt idx="3">
                  <c:v>2.5271339046381437E-2</c:v>
                </c:pt>
                <c:pt idx="4">
                  <c:v>0.12444698271057522</c:v>
                </c:pt>
                <c:pt idx="5">
                  <c:v>0.40011962653770961</c:v>
                </c:pt>
                <c:pt idx="6">
                  <c:v>0.36631322481817213</c:v>
                </c:pt>
                <c:pt idx="7">
                  <c:v>7.2410267806320122E-2</c:v>
                </c:pt>
                <c:pt idx="8">
                  <c:v>4.5654152321309063E-3</c:v>
                </c:pt>
                <c:pt idx="9">
                  <c:v>0</c:v>
                </c:pt>
              </c:numCache>
            </c:numRef>
          </c:val>
        </c:ser>
        <c:dLbls>
          <c:showLegendKey val="0"/>
          <c:showVal val="0"/>
          <c:showCatName val="0"/>
          <c:showSerName val="0"/>
          <c:showPercent val="0"/>
          <c:showBubbleSize val="0"/>
        </c:dLbls>
        <c:gapWidth val="150"/>
        <c:axId val="318908672"/>
        <c:axId val="318910464"/>
      </c:barChart>
      <c:catAx>
        <c:axId val="318908672"/>
        <c:scaling>
          <c:orientation val="minMax"/>
        </c:scaling>
        <c:delete val="0"/>
        <c:axPos val="l"/>
        <c:majorTickMark val="out"/>
        <c:minorTickMark val="none"/>
        <c:tickLblPos val="nextTo"/>
        <c:crossAx val="318910464"/>
        <c:crosses val="autoZero"/>
        <c:auto val="1"/>
        <c:lblAlgn val="ctr"/>
        <c:lblOffset val="100"/>
        <c:noMultiLvlLbl val="0"/>
      </c:catAx>
      <c:valAx>
        <c:axId val="318910464"/>
        <c:scaling>
          <c:orientation val="minMax"/>
        </c:scaling>
        <c:delete val="0"/>
        <c:axPos val="b"/>
        <c:numFmt formatCode="0%" sourceLinked="1"/>
        <c:majorTickMark val="out"/>
        <c:minorTickMark val="none"/>
        <c:tickLblPos val="nextTo"/>
        <c:crossAx val="31890867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5145981191812909"/>
          <c:y val="0.11335516920617868"/>
          <c:w val="0.41963136894883657"/>
          <c:h val="0.80773723584052826"/>
        </c:manualLayout>
      </c:layout>
      <c:barChart>
        <c:barDir val="bar"/>
        <c:grouping val="clustered"/>
        <c:varyColors val="0"/>
        <c:ser>
          <c:idx val="0"/>
          <c:order val="0"/>
          <c:tx>
            <c:strRef>
              <c:f>Sheet3!$C$3</c:f>
              <c:strCache>
                <c:ptCount val="1"/>
                <c:pt idx="0">
                  <c:v>6 of lager</c:v>
                </c:pt>
              </c:strCache>
            </c:strRef>
          </c:tx>
          <c:spPr>
            <a:solidFill>
              <a:schemeClr val="accent5"/>
            </a:solidFill>
          </c:spPr>
          <c:invertIfNegative val="0"/>
          <c:dLbls>
            <c:txPr>
              <a:bodyPr/>
              <a:lstStyle/>
              <a:p>
                <a:pPr>
                  <a:defRPr sz="700"/>
                </a:pPr>
                <a:endParaRPr lang="en-US"/>
              </a:p>
            </c:txPr>
            <c:showLegendKey val="0"/>
            <c:showVal val="1"/>
            <c:showCatName val="0"/>
            <c:showSerName val="0"/>
            <c:showPercent val="0"/>
            <c:showBubbleSize val="0"/>
            <c:showLeaderLines val="0"/>
          </c:dLbls>
          <c:cat>
            <c:strRef>
              <c:f>Sheet3!$B$4:$B$17</c:f>
              <c:strCache>
                <c:ptCount val="14"/>
                <c:pt idx="0">
                  <c:v>Ik kan een luxe menu maken à la Jamie Oliver, Jonnie Boer of Yotam Ottolenghi </c:v>
                </c:pt>
                <c:pt idx="1">
                  <c:v>Ik kan zelf een recept bedenken van producten die nog in de koelkast liggen </c:v>
                </c:pt>
                <c:pt idx="2">
                  <c:v>Ik kan gerechten uit een buitenlandse keuken maken </c:v>
                </c:pt>
                <c:pt idx="3">
                  <c:v>Ik kan zelf een jus of saus maken van basis ingrediënten  </c:v>
                </c:pt>
                <c:pt idx="4">
                  <c:v>Ik kan een quiche, hartige taart of zelfgemaakte pizza maken </c:v>
                </c:pt>
                <c:pt idx="5">
                  <c:v>Ik kan een driegangenmenu maken voor gasten </c:v>
                </c:pt>
                <c:pt idx="6">
                  <c:v>Ik kan vis klaarmaken </c:v>
                </c:pt>
                <c:pt idx="7">
                  <c:v>Ik kan een soep maken van basis ingrediënten</c:v>
                </c:pt>
                <c:pt idx="8">
                  <c:v>Ik kan recepten maken uit het blad van mijn supermarkt </c:v>
                </c:pt>
                <c:pt idx="9">
                  <c:v>Ik kan een biefstuk bakken </c:v>
                </c:pt>
                <c:pt idx="10">
                  <c:v>Ik kan pasta maken </c:v>
                </c:pt>
                <c:pt idx="11">
                  <c:v>Ik kan gerechten bereiden met behulp van pakjes  </c:v>
                </c:pt>
                <c:pt idx="12">
                  <c:v>Ik kan een maaltijd met aardappelen, groente, vlees maken </c:v>
                </c:pt>
                <c:pt idx="13">
                  <c:v>Ik kan een eitje en/of een pannenkoek bakken </c:v>
                </c:pt>
              </c:strCache>
            </c:strRef>
          </c:cat>
          <c:val>
            <c:numRef>
              <c:f>Sheet3!$C$4:$C$17</c:f>
              <c:numCache>
                <c:formatCode>General</c:formatCode>
                <c:ptCount val="14"/>
                <c:pt idx="0">
                  <c:v>9</c:v>
                </c:pt>
                <c:pt idx="1">
                  <c:v>43</c:v>
                </c:pt>
                <c:pt idx="2">
                  <c:v>43</c:v>
                </c:pt>
                <c:pt idx="3">
                  <c:v>45</c:v>
                </c:pt>
                <c:pt idx="4">
                  <c:v>49</c:v>
                </c:pt>
                <c:pt idx="5">
                  <c:v>50</c:v>
                </c:pt>
                <c:pt idx="6">
                  <c:v>63</c:v>
                </c:pt>
                <c:pt idx="7">
                  <c:v>67</c:v>
                </c:pt>
                <c:pt idx="8">
                  <c:v>77</c:v>
                </c:pt>
                <c:pt idx="9">
                  <c:v>79</c:v>
                </c:pt>
                <c:pt idx="10">
                  <c:v>87</c:v>
                </c:pt>
                <c:pt idx="11">
                  <c:v>93</c:v>
                </c:pt>
                <c:pt idx="12">
                  <c:v>98</c:v>
                </c:pt>
                <c:pt idx="13">
                  <c:v>99</c:v>
                </c:pt>
              </c:numCache>
            </c:numRef>
          </c:val>
        </c:ser>
        <c:ser>
          <c:idx val="1"/>
          <c:order val="1"/>
          <c:tx>
            <c:strRef>
              <c:f>Sheet3!$D$3</c:f>
              <c:strCache>
                <c:ptCount val="1"/>
                <c:pt idx="0">
                  <c:v>7 of hoger</c:v>
                </c:pt>
              </c:strCache>
            </c:strRef>
          </c:tx>
          <c:spPr>
            <a:solidFill>
              <a:schemeClr val="accent3"/>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Sheet3!$B$4:$B$17</c:f>
              <c:strCache>
                <c:ptCount val="14"/>
                <c:pt idx="0">
                  <c:v>Ik kan een luxe menu maken à la Jamie Oliver, Jonnie Boer of Yotam Ottolenghi </c:v>
                </c:pt>
                <c:pt idx="1">
                  <c:v>Ik kan zelf een recept bedenken van producten die nog in de koelkast liggen </c:v>
                </c:pt>
                <c:pt idx="2">
                  <c:v>Ik kan gerechten uit een buitenlandse keuken maken </c:v>
                </c:pt>
                <c:pt idx="3">
                  <c:v>Ik kan zelf een jus of saus maken van basis ingrediënten  </c:v>
                </c:pt>
                <c:pt idx="4">
                  <c:v>Ik kan een quiche, hartige taart of zelfgemaakte pizza maken </c:v>
                </c:pt>
                <c:pt idx="5">
                  <c:v>Ik kan een driegangenmenu maken voor gasten </c:v>
                </c:pt>
                <c:pt idx="6">
                  <c:v>Ik kan vis klaarmaken </c:v>
                </c:pt>
                <c:pt idx="7">
                  <c:v>Ik kan een soep maken van basis ingrediënten</c:v>
                </c:pt>
                <c:pt idx="8">
                  <c:v>Ik kan recepten maken uit het blad van mijn supermarkt </c:v>
                </c:pt>
                <c:pt idx="9">
                  <c:v>Ik kan een biefstuk bakken </c:v>
                </c:pt>
                <c:pt idx="10">
                  <c:v>Ik kan pasta maken </c:v>
                </c:pt>
                <c:pt idx="11">
                  <c:v>Ik kan gerechten bereiden met behulp van pakjes  </c:v>
                </c:pt>
                <c:pt idx="12">
                  <c:v>Ik kan een maaltijd met aardappelen, groente, vlees maken </c:v>
                </c:pt>
                <c:pt idx="13">
                  <c:v>Ik kan een eitje en/of een pannenkoek bakken </c:v>
                </c:pt>
              </c:strCache>
            </c:strRef>
          </c:cat>
          <c:val>
            <c:numRef>
              <c:f>Sheet3!$D$4:$D$17</c:f>
              <c:numCache>
                <c:formatCode>General</c:formatCode>
                <c:ptCount val="14"/>
                <c:pt idx="0">
                  <c:v>49</c:v>
                </c:pt>
                <c:pt idx="1">
                  <c:v>84</c:v>
                </c:pt>
                <c:pt idx="2">
                  <c:v>75</c:v>
                </c:pt>
                <c:pt idx="3">
                  <c:v>84</c:v>
                </c:pt>
                <c:pt idx="4">
                  <c:v>83</c:v>
                </c:pt>
                <c:pt idx="5">
                  <c:v>92</c:v>
                </c:pt>
                <c:pt idx="6">
                  <c:v>85</c:v>
                </c:pt>
                <c:pt idx="7">
                  <c:v>92</c:v>
                </c:pt>
                <c:pt idx="8">
                  <c:v>96</c:v>
                </c:pt>
                <c:pt idx="9">
                  <c:v>94</c:v>
                </c:pt>
                <c:pt idx="10">
                  <c:v>92</c:v>
                </c:pt>
                <c:pt idx="11">
                  <c:v>95</c:v>
                </c:pt>
                <c:pt idx="12">
                  <c:v>99</c:v>
                </c:pt>
                <c:pt idx="13">
                  <c:v>99</c:v>
                </c:pt>
              </c:numCache>
            </c:numRef>
          </c:val>
        </c:ser>
        <c:dLbls>
          <c:showLegendKey val="0"/>
          <c:showVal val="0"/>
          <c:showCatName val="0"/>
          <c:showSerName val="0"/>
          <c:showPercent val="0"/>
          <c:showBubbleSize val="0"/>
        </c:dLbls>
        <c:gapWidth val="150"/>
        <c:axId val="319409536"/>
        <c:axId val="319423616"/>
      </c:barChart>
      <c:catAx>
        <c:axId val="319409536"/>
        <c:scaling>
          <c:orientation val="minMax"/>
        </c:scaling>
        <c:delete val="0"/>
        <c:axPos val="l"/>
        <c:majorTickMark val="out"/>
        <c:minorTickMark val="none"/>
        <c:tickLblPos val="nextTo"/>
        <c:txPr>
          <a:bodyPr/>
          <a:lstStyle/>
          <a:p>
            <a:pPr>
              <a:defRPr sz="900"/>
            </a:pPr>
            <a:endParaRPr lang="en-US"/>
          </a:p>
        </c:txPr>
        <c:crossAx val="319423616"/>
        <c:crosses val="autoZero"/>
        <c:auto val="1"/>
        <c:lblAlgn val="ctr"/>
        <c:lblOffset val="100"/>
        <c:noMultiLvlLbl val="0"/>
      </c:catAx>
      <c:valAx>
        <c:axId val="319423616"/>
        <c:scaling>
          <c:orientation val="minMax"/>
          <c:max val="100"/>
        </c:scaling>
        <c:delete val="0"/>
        <c:axPos val="b"/>
        <c:numFmt formatCode="General" sourceLinked="1"/>
        <c:majorTickMark val="out"/>
        <c:minorTickMark val="none"/>
        <c:tickLblPos val="nextTo"/>
        <c:crossAx val="319409536"/>
        <c:crosses val="autoZero"/>
        <c:crossBetween val="between"/>
      </c:valAx>
      <c:spPr>
        <a:noFill/>
        <a:ln w="25400">
          <a:noFill/>
        </a:ln>
      </c:spPr>
    </c:plotArea>
    <c:legend>
      <c:legendPos val="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5922420" y="193686"/>
            <a:ext cx="432283" cy="429933"/>
          </a:xfrm>
          <a:prstGeom prst="rect">
            <a:avLst/>
          </a:prstGeom>
          <a:noFill/>
          <a:ln>
            <a:noFill/>
          </a:ln>
        </p:spPr>
      </p:pic>
      <p:sp>
        <p:nvSpPr>
          <p:cNvPr id="7" name="TextBox 6"/>
          <p:cNvSpPr txBox="1"/>
          <p:nvPr/>
        </p:nvSpPr>
        <p:spPr>
          <a:xfrm>
            <a:off x="446090" y="9376676"/>
            <a:ext cx="4969029" cy="286434"/>
          </a:xfrm>
          <a:prstGeom prst="rect">
            <a:avLst/>
          </a:prstGeom>
        </p:spPr>
        <p:txBody>
          <a:bodyPr vert="horz" lIns="0" tIns="0" rIns="0" bIns="0" rtlCol="0" anchor="b"/>
          <a:lstStyle>
            <a:defPPr>
              <a:defRPr lang="en-US"/>
            </a:defPPr>
            <a:lvl1pPr>
              <a:defRPr sz="800">
                <a:solidFill>
                  <a:schemeClr val="bg2"/>
                </a:solidFill>
              </a:defRPr>
            </a:lvl1pPr>
          </a:lstStyle>
          <a:p>
            <a:r>
              <a:rPr lang="en-US" dirty="0"/>
              <a:t>© </a:t>
            </a:r>
            <a:r>
              <a:rPr lang="en-US" dirty="0" err="1"/>
              <a:t>GfK</a:t>
            </a:r>
            <a:r>
              <a:rPr lang="en-US" dirty="0"/>
              <a:t> </a:t>
            </a:r>
            <a:fld id="{C8998D9E-49B2-4097-B552-57EEB9E5A717}" type="datetime4">
              <a:rPr lang="en-US" smtClean="0"/>
              <a:t>March 1, 2016</a:t>
            </a:fld>
            <a:r>
              <a:rPr lang="en-US" dirty="0" smtClean="0"/>
              <a:t> </a:t>
            </a:r>
            <a:r>
              <a:rPr lang="en-US" dirty="0"/>
              <a:t>| Title of </a:t>
            </a:r>
            <a:r>
              <a:rPr lang="en-US" dirty="0" smtClean="0"/>
              <a:t>presentation</a:t>
            </a:r>
            <a:endParaRPr lang="en-US" dirty="0"/>
          </a:p>
        </p:txBody>
      </p:sp>
      <p:sp>
        <p:nvSpPr>
          <p:cNvPr id="11" name="Rectangle 10"/>
          <p:cNvSpPr/>
          <p:nvPr/>
        </p:nvSpPr>
        <p:spPr bwMode="gray">
          <a:xfrm>
            <a:off x="5703157" y="9376676"/>
            <a:ext cx="648090" cy="286474"/>
          </a:xfrm>
          <a:prstGeom prst="rect">
            <a:avLst/>
          </a:prstGeom>
        </p:spPr>
        <p:txBody>
          <a:bodyPr vert="horz" lIns="0" tIns="0" rIns="0" bIns="0" rtlCol="0" anchor="b"/>
          <a:lstStyle/>
          <a:p>
            <a:pPr lvl="0" algn="r"/>
            <a:fld id="{CA005866-F985-470A-86CC-2BB4A48D5BA8}" type="slidenum">
              <a:rPr lang="de-DE" sz="800">
                <a:solidFill>
                  <a:schemeClr val="bg2"/>
                </a:solidFill>
              </a:rPr>
              <a:pPr lvl="0" algn="r"/>
              <a:t>‹#›</a:t>
            </a:fld>
            <a:endParaRPr lang="de-DE" sz="800" dirty="0">
              <a:solidFill>
                <a:schemeClr val="bg2"/>
              </a:solidFill>
            </a:endParaRPr>
          </a:p>
        </p:txBody>
      </p:sp>
    </p:spTree>
    <p:extLst>
      <p:ext uri="{BB962C8B-B14F-4D97-AF65-F5344CB8AC3E}">
        <p14:creationId xmlns:p14="http://schemas.microsoft.com/office/powerpoint/2010/main" val="1667137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458788" y="781050"/>
            <a:ext cx="5880100" cy="3306763"/>
          </a:xfrm>
          <a:prstGeom prst="rect">
            <a:avLst/>
          </a:prstGeom>
          <a:noFill/>
          <a:ln w="12700">
            <a:solidFill>
              <a:prstClr val="black"/>
            </a:solidFill>
          </a:ln>
        </p:spPr>
        <p:txBody>
          <a:bodyPr vert="horz" lIns="91430" tIns="45716" rIns="91430" bIns="45716" rtlCol="0" anchor="ctr"/>
          <a:lstStyle/>
          <a:p>
            <a:endParaRPr lang="en-US"/>
          </a:p>
        </p:txBody>
      </p:sp>
      <p:sp>
        <p:nvSpPr>
          <p:cNvPr id="5" name="Notes Placeholder 4"/>
          <p:cNvSpPr>
            <a:spLocks noGrp="1"/>
          </p:cNvSpPr>
          <p:nvPr>
            <p:ph type="body" sz="quarter" idx="3"/>
          </p:nvPr>
        </p:nvSpPr>
        <p:spPr bwMode="gray">
          <a:xfrm>
            <a:off x="446089" y="4291766"/>
            <a:ext cx="5905500" cy="4798436"/>
          </a:xfrm>
          <a:prstGeom prst="rect">
            <a:avLst/>
          </a:prstGeom>
        </p:spPr>
        <p:txBody>
          <a:bodyPr vert="horz" lIns="0" tIns="0" rIns="0" bIns="0" rtlCol="0"/>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sp>
        <p:nvSpPr>
          <p:cNvPr id="6" name="TextBox 5"/>
          <p:cNvSpPr txBox="1"/>
          <p:nvPr/>
        </p:nvSpPr>
        <p:spPr>
          <a:xfrm>
            <a:off x="446090" y="9376676"/>
            <a:ext cx="4969029" cy="286434"/>
          </a:xfrm>
          <a:prstGeom prst="rect">
            <a:avLst/>
          </a:prstGeom>
        </p:spPr>
        <p:txBody>
          <a:bodyPr vert="horz" lIns="0" tIns="0" rIns="0" bIns="0" rtlCol="0" anchor="b"/>
          <a:lstStyle>
            <a:defPPr>
              <a:defRPr lang="en-US"/>
            </a:defPPr>
            <a:lvl1pPr>
              <a:defRPr sz="800">
                <a:solidFill>
                  <a:schemeClr val="bg2"/>
                </a:solidFill>
              </a:defRPr>
            </a:lvl1pPr>
          </a:lstStyle>
          <a:p>
            <a:r>
              <a:rPr lang="en-US" dirty="0"/>
              <a:t>© </a:t>
            </a:r>
            <a:r>
              <a:rPr lang="en-US" dirty="0" err="1"/>
              <a:t>GfK</a:t>
            </a:r>
            <a:r>
              <a:rPr lang="en-US" dirty="0"/>
              <a:t> </a:t>
            </a:r>
            <a:fld id="{0B798607-B8D6-44E8-B6BA-DA2D673578FB}" type="datetime4">
              <a:rPr lang="en-US" smtClean="0"/>
              <a:t>March 1, 2016</a:t>
            </a:fld>
            <a:r>
              <a:rPr lang="en-US" dirty="0" smtClean="0"/>
              <a:t> </a:t>
            </a:r>
            <a:r>
              <a:rPr lang="en-US" dirty="0"/>
              <a:t>| Title of </a:t>
            </a:r>
            <a:r>
              <a:rPr lang="en-US" dirty="0" smtClean="0"/>
              <a:t>presentation</a:t>
            </a:r>
            <a:endParaRPr lang="en-US" dirty="0"/>
          </a:p>
        </p:txBody>
      </p:sp>
      <p:sp>
        <p:nvSpPr>
          <p:cNvPr id="2" name="Rectangle 1"/>
          <p:cNvSpPr/>
          <p:nvPr/>
        </p:nvSpPr>
        <p:spPr bwMode="gray">
          <a:xfrm>
            <a:off x="5703157" y="9376676"/>
            <a:ext cx="648090" cy="286474"/>
          </a:xfrm>
          <a:prstGeom prst="rect">
            <a:avLst/>
          </a:prstGeom>
        </p:spPr>
        <p:txBody>
          <a:bodyPr vert="horz" lIns="0" tIns="0" rIns="0" bIns="0" rtlCol="0" anchor="b"/>
          <a:lstStyle/>
          <a:p>
            <a:pPr lvl="0" algn="r"/>
            <a:fld id="{CA005866-F985-470A-86CC-2BB4A48D5BA8}" type="slidenum">
              <a:rPr lang="de-DE" sz="800" smtClean="0">
                <a:solidFill>
                  <a:schemeClr val="bg2"/>
                </a:solidFill>
              </a:rPr>
              <a:pPr lvl="0" algn="r"/>
              <a:t>‹#›</a:t>
            </a:fld>
            <a:endParaRPr lang="de-DE" sz="800" dirty="0" smtClean="0">
              <a:solidFill>
                <a:schemeClr val="bg2"/>
              </a:solidFill>
            </a:endParaRPr>
          </a:p>
        </p:txBody>
      </p:sp>
    </p:spTree>
    <p:extLst>
      <p:ext uri="{BB962C8B-B14F-4D97-AF65-F5344CB8AC3E}">
        <p14:creationId xmlns:p14="http://schemas.microsoft.com/office/powerpoint/2010/main" val="46632964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0"/>
      </a:spcAft>
      <a:defRPr sz="900" kern="1200">
        <a:solidFill>
          <a:schemeClr val="tx1"/>
        </a:solidFill>
        <a:latin typeface="+mn-lt"/>
        <a:ea typeface="+mn-ea"/>
        <a:cs typeface="+mn-cs"/>
      </a:defRPr>
    </a:lvl1pPr>
    <a:lvl2pPr marL="144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2pPr>
    <a:lvl3pPr marL="288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3pPr>
    <a:lvl4pPr marL="432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4pPr>
    <a:lvl5pPr marL="576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5pPr>
    <a:lvl6pPr marL="576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6pPr>
    <a:lvl7pPr marL="576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7pPr>
    <a:lvl8pPr marL="266700" indent="-88900" algn="l" defTabSz="914400" rtl="0" eaLnBrk="1" latinLnBrk="0" hangingPunct="1">
      <a:spcAft>
        <a:spcPts val="300"/>
      </a:spcAft>
      <a:buFont typeface="Arial" pitchFamily="34" charset="0"/>
      <a:buChar char="•"/>
      <a:defRPr sz="900" kern="1200">
        <a:solidFill>
          <a:schemeClr val="tx1"/>
        </a:solidFill>
        <a:latin typeface="+mn-lt"/>
        <a:ea typeface="+mn-ea"/>
        <a:cs typeface="+mn-cs"/>
      </a:defRPr>
    </a:lvl8pPr>
    <a:lvl9pPr marL="576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41363"/>
            <a:ext cx="6581775" cy="3702050"/>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49688" y="9376899"/>
            <a:ext cx="2946400" cy="494185"/>
          </a:xfrm>
          <a:prstGeom prst="rect">
            <a:avLst/>
          </a:prstGeom>
        </p:spPr>
        <p:txBody>
          <a:bodyPr lIns="91430" tIns="45716" rIns="91430" bIns="45716"/>
          <a:lstStyle/>
          <a:p>
            <a:r>
              <a:rPr lang="en-US" sz="800" dirty="0">
                <a:solidFill>
                  <a:srgbClr val="EEECE1"/>
                </a:solidFill>
                <a:latin typeface="Calibri"/>
              </a:rPr>
              <a:t>Page </a:t>
            </a:r>
            <a:fld id="{631115FC-FCCC-412E-8B45-85A3F482063D}" type="slidenum">
              <a:rPr lang="en-US" sz="800">
                <a:solidFill>
                  <a:srgbClr val="EEECE1"/>
                </a:solidFill>
                <a:latin typeface="Calibri"/>
              </a:rPr>
              <a:pPr/>
              <a:t>2</a:t>
            </a:fld>
            <a:endParaRPr lang="en-US" sz="800" dirty="0">
              <a:solidFill>
                <a:srgbClr val="EEECE1"/>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82638"/>
            <a:ext cx="5876925" cy="33051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49688" y="9376899"/>
            <a:ext cx="2946400" cy="494185"/>
          </a:xfrm>
          <a:prstGeom prst="rect">
            <a:avLst/>
          </a:prstGeom>
        </p:spPr>
        <p:txBody>
          <a:bodyPr lIns="91430" tIns="45716" rIns="91430" bIns="45716"/>
          <a:lstStyle/>
          <a:p>
            <a:r>
              <a:rPr lang="en-US" sz="800">
                <a:solidFill>
                  <a:schemeClr val="bg2"/>
                </a:solidFill>
              </a:rPr>
              <a:t>Page </a:t>
            </a:r>
            <a:fld id="{631115FC-FCCC-412E-8B45-85A3F482063D}" type="slidenum">
              <a:rPr lang="en-US" sz="800">
                <a:solidFill>
                  <a:schemeClr val="bg2"/>
                </a:solidFill>
              </a:rPr>
              <a:pPr/>
              <a:t>40</a:t>
            </a:fld>
            <a:endParaRPr lang="en-US" sz="800" dirty="0">
              <a:solidFill>
                <a:schemeClr val="bg2"/>
              </a:solidFill>
            </a:endParaRPr>
          </a:p>
        </p:txBody>
      </p:sp>
    </p:spTree>
    <p:extLst>
      <p:ext uri="{BB962C8B-B14F-4D97-AF65-F5344CB8AC3E}">
        <p14:creationId xmlns:p14="http://schemas.microsoft.com/office/powerpoint/2010/main" val="168844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7.xml"/><Relationship Id="rId7"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849" y="1779587"/>
            <a:ext cx="8496301" cy="1008193"/>
          </a:xfrm>
        </p:spPr>
        <p:txBody>
          <a:bodyPr anchor="b"/>
          <a:lstStyle>
            <a:lvl1pPr>
              <a:defRPr sz="3600" b="0" cap="none" baseline="0">
                <a:solidFill>
                  <a:schemeClr val="tx2"/>
                </a:solidFill>
                <a:latin typeface="Arial" pitchFamily="34" charset="0"/>
              </a:defRPr>
            </a:lvl1pPr>
          </a:lstStyle>
          <a:p>
            <a:r>
              <a:rPr lang="en-US" dirty="0" smtClean="0"/>
              <a:t>CLICK TO ADD TITLE</a:t>
            </a:r>
            <a:endParaRPr lang="en-US" dirty="0"/>
          </a:p>
        </p:txBody>
      </p:sp>
      <p:sp>
        <p:nvSpPr>
          <p:cNvPr id="3" name="Subtitle 2"/>
          <p:cNvSpPr>
            <a:spLocks noGrp="1"/>
          </p:cNvSpPr>
          <p:nvPr>
            <p:ph type="subTitle" idx="1" hasCustomPrompt="1"/>
          </p:nvPr>
        </p:nvSpPr>
        <p:spPr bwMode="gray">
          <a:xfrm>
            <a:off x="323849" y="2859790"/>
            <a:ext cx="8496302" cy="1151823"/>
          </a:xfrm>
        </p:spPr>
        <p:txBody>
          <a:bodyPr/>
          <a:lstStyle>
            <a:lvl1pPr marL="0" indent="0" algn="l">
              <a:spcBef>
                <a:spcPts val="600"/>
              </a:spcBef>
              <a:spcAft>
                <a:spcPts val="0"/>
              </a:spcAft>
              <a:buNone/>
              <a:defRPr sz="2000" baseline="0">
                <a:solidFill>
                  <a:schemeClr val="tx2"/>
                </a:solidFill>
              </a:defRPr>
            </a:lvl1pPr>
            <a:lvl2pPr marL="0" indent="0" algn="l">
              <a:spcBef>
                <a:spcPts val="600"/>
              </a:spcBef>
              <a:spcAft>
                <a:spcPts val="0"/>
              </a:spcAft>
              <a:buNone/>
              <a:defRPr sz="2000">
                <a:solidFill>
                  <a:schemeClr val="tx2"/>
                </a:solidFill>
              </a:defRPr>
            </a:lvl2pPr>
            <a:lvl3pPr marL="0" indent="0" algn="l">
              <a:spcBef>
                <a:spcPts val="600"/>
              </a:spcBef>
              <a:spcAft>
                <a:spcPts val="0"/>
              </a:spcAft>
              <a:buNone/>
              <a:defRPr sz="2000">
                <a:solidFill>
                  <a:schemeClr val="tx2"/>
                </a:solidFill>
              </a:defRPr>
            </a:lvl3pPr>
            <a:lvl4pPr marL="0" indent="0" algn="l">
              <a:spcBef>
                <a:spcPts val="600"/>
              </a:spcBef>
              <a:spcAft>
                <a:spcPts val="0"/>
              </a:spcAft>
              <a:buNone/>
              <a:defRPr sz="2000">
                <a:solidFill>
                  <a:schemeClr val="tx2"/>
                </a:solidFill>
              </a:defRPr>
            </a:lvl4pPr>
            <a:lvl5pPr marL="0" indent="0" algn="l">
              <a:spcBef>
                <a:spcPts val="600"/>
              </a:spcBef>
              <a:spcAft>
                <a:spcPts val="0"/>
              </a:spcAft>
              <a:buNone/>
              <a:defRPr sz="2000">
                <a:solidFill>
                  <a:schemeClr val="tx2"/>
                </a:solidFill>
              </a:defRPr>
            </a:lvl5pPr>
            <a:lvl6pPr marL="0" indent="0" algn="l">
              <a:spcBef>
                <a:spcPts val="600"/>
              </a:spcBef>
              <a:spcAft>
                <a:spcPts val="0"/>
              </a:spcAft>
              <a:buNone/>
              <a:defRPr sz="2000">
                <a:solidFill>
                  <a:schemeClr val="tx2"/>
                </a:solidFill>
              </a:defRPr>
            </a:lvl6pPr>
            <a:lvl7pPr marL="0" indent="0" algn="l">
              <a:spcBef>
                <a:spcPts val="600"/>
              </a:spcBef>
              <a:spcAft>
                <a:spcPts val="0"/>
              </a:spcAft>
              <a:buNone/>
              <a:defRPr sz="2000">
                <a:solidFill>
                  <a:schemeClr val="tx2"/>
                </a:solidFill>
              </a:defRPr>
            </a:lvl7pPr>
            <a:lvl8pPr marL="0" indent="0" algn="l">
              <a:spcAft>
                <a:spcPts val="0"/>
              </a:spcAft>
              <a:buNone/>
              <a:defRPr sz="2000">
                <a:solidFill>
                  <a:schemeClr val="tx2"/>
                </a:solidFill>
              </a:defRPr>
            </a:lvl8pPr>
            <a:lvl9pPr marL="0" indent="0" algn="l">
              <a:spcBef>
                <a:spcPts val="600"/>
              </a:spcBef>
              <a:spcAft>
                <a:spcPts val="0"/>
              </a:spcAft>
              <a:buNone/>
              <a:defRPr sz="2000">
                <a:solidFill>
                  <a:schemeClr val="tx2"/>
                </a:solidFill>
              </a:defRPr>
            </a:lvl9pPr>
          </a:lstStyle>
          <a:p>
            <a:pPr lvl="0"/>
            <a:r>
              <a:rPr lang="en-US" noProof="0" dirty="0" smtClean="0"/>
              <a:t>Click to add subtitle of presentation</a:t>
            </a:r>
          </a:p>
        </p:txBody>
      </p:sp>
      <p:sp>
        <p:nvSpPr>
          <p:cNvPr id="4" name="Rechteck 3"/>
          <p:cNvSpPr/>
          <p:nvPr userDrawn="1"/>
        </p:nvSpPr>
        <p:spPr bwMode="gray">
          <a:xfrm>
            <a:off x="0" y="4927628"/>
            <a:ext cx="9144000" cy="2158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
        <p:nvSpPr>
          <p:cNvPr id="6" name="Text Placeholder 10"/>
          <p:cNvSpPr>
            <a:spLocks noGrp="1"/>
          </p:cNvSpPr>
          <p:nvPr>
            <p:ph type="body" sz="quarter" idx="10" hasCustomPrompt="1"/>
          </p:nvPr>
        </p:nvSpPr>
        <p:spPr bwMode="gray">
          <a:xfrm>
            <a:off x="323850" y="4588060"/>
            <a:ext cx="8496300" cy="216000"/>
          </a:xfrm>
        </p:spPr>
        <p:txBody>
          <a:bodyPr tIns="0" anchor="b" anchorCtr="0"/>
          <a:lstStyle>
            <a:lvl1pPr marL="0" indent="0">
              <a:lnSpc>
                <a:spcPct val="100000"/>
              </a:lnSpc>
              <a:spcBef>
                <a:spcPts val="0"/>
              </a:spcBef>
              <a:spcAft>
                <a:spcPts val="0"/>
              </a:spcAft>
              <a:buFontTx/>
              <a:buNone/>
              <a:defRPr sz="1200">
                <a:solidFill>
                  <a:schemeClr val="tx2"/>
                </a:solidFill>
              </a:defRPr>
            </a:lvl1pPr>
            <a:lvl2pPr marL="0" indent="0">
              <a:lnSpc>
                <a:spcPct val="100000"/>
              </a:lnSpc>
              <a:spcBef>
                <a:spcPts val="0"/>
              </a:spcBef>
              <a:spcAft>
                <a:spcPts val="0"/>
              </a:spcAft>
              <a:buFontTx/>
              <a:buNone/>
              <a:defRPr sz="1200">
                <a:solidFill>
                  <a:schemeClr val="tx2"/>
                </a:solidFill>
              </a:defRPr>
            </a:lvl2pPr>
            <a:lvl3pPr marL="0" indent="0">
              <a:lnSpc>
                <a:spcPct val="100000"/>
              </a:lnSpc>
              <a:spcBef>
                <a:spcPts val="0"/>
              </a:spcBef>
              <a:spcAft>
                <a:spcPts val="0"/>
              </a:spcAft>
              <a:buFontTx/>
              <a:buNone/>
              <a:defRPr sz="1200">
                <a:solidFill>
                  <a:schemeClr val="tx2"/>
                </a:solidFill>
              </a:defRPr>
            </a:lvl3pPr>
            <a:lvl4pPr marL="0" indent="0">
              <a:lnSpc>
                <a:spcPct val="100000"/>
              </a:lnSpc>
              <a:spcBef>
                <a:spcPts val="0"/>
              </a:spcBef>
              <a:spcAft>
                <a:spcPts val="0"/>
              </a:spcAft>
              <a:buFontTx/>
              <a:buNone/>
              <a:defRPr sz="1200">
                <a:solidFill>
                  <a:schemeClr val="tx2"/>
                </a:solidFill>
              </a:defRPr>
            </a:lvl4pPr>
            <a:lvl5pPr marL="0" indent="0">
              <a:lnSpc>
                <a:spcPct val="100000"/>
              </a:lnSpc>
              <a:spcBef>
                <a:spcPts val="0"/>
              </a:spcBef>
              <a:spcAft>
                <a:spcPts val="0"/>
              </a:spcAft>
              <a:buFontTx/>
              <a:buNone/>
              <a:defRPr sz="1200">
                <a:solidFill>
                  <a:schemeClr val="tx2"/>
                </a:solidFill>
              </a:defRPr>
            </a:lvl5pPr>
            <a:lvl6pPr marL="0" indent="0">
              <a:lnSpc>
                <a:spcPct val="100000"/>
              </a:lnSpc>
              <a:spcBef>
                <a:spcPts val="0"/>
              </a:spcBef>
              <a:spcAft>
                <a:spcPts val="0"/>
              </a:spcAft>
              <a:buFontTx/>
              <a:buNone/>
              <a:defRPr sz="1200">
                <a:solidFill>
                  <a:schemeClr val="tx2"/>
                </a:solidFill>
              </a:defRPr>
            </a:lvl6pPr>
            <a:lvl7pPr marL="0" indent="0">
              <a:lnSpc>
                <a:spcPct val="100000"/>
              </a:lnSpc>
              <a:spcBef>
                <a:spcPts val="0"/>
              </a:spcBef>
              <a:spcAft>
                <a:spcPts val="0"/>
              </a:spcAft>
              <a:buFontTx/>
              <a:buNone/>
              <a:defRPr sz="1200">
                <a:solidFill>
                  <a:schemeClr val="tx2"/>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tx2"/>
                </a:solidFill>
              </a:defRPr>
            </a:lvl9pPr>
          </a:lstStyle>
          <a:p>
            <a:pPr lvl="0"/>
            <a:r>
              <a:rPr lang="en-US" noProof="0" dirty="0" smtClean="0"/>
              <a:t>Click to add additional text, e.g. author, location, date</a:t>
            </a:r>
          </a:p>
        </p:txBody>
      </p:sp>
    </p:spTree>
    <p:extLst>
      <p:ext uri="{BB962C8B-B14F-4D97-AF65-F5344CB8AC3E}">
        <p14:creationId xmlns:p14="http://schemas.microsoft.com/office/powerpoint/2010/main" val="10956043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anbeveling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304579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53"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bwMode="gray"/>
        <p:txBody>
          <a:bodyPr/>
          <a:lstStyle/>
          <a:p>
            <a:r>
              <a:rPr lang="nl-NL" dirty="0" smtClean="0"/>
              <a:t>Aanbevelingen</a:t>
            </a:r>
            <a:endParaRPr lang="en-US" dirty="0"/>
          </a:p>
        </p:txBody>
      </p:sp>
      <p:sp>
        <p:nvSpPr>
          <p:cNvPr id="10"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1" name="Rectangle 44"/>
          <p:cNvSpPr/>
          <p:nvPr userDrawn="1"/>
        </p:nvSpPr>
        <p:spPr bwMode="gray">
          <a:xfrm>
            <a:off x="396000" y="914400"/>
            <a:ext cx="4147200" cy="1929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5" name="TextBox 14"/>
          <p:cNvSpPr txBox="1"/>
          <p:nvPr userDrawn="1"/>
        </p:nvSpPr>
        <p:spPr>
          <a:xfrm>
            <a:off x="396000" y="2901600"/>
            <a:ext cx="4147200" cy="1929600"/>
          </a:xfrm>
          <a:prstGeom prst="rect">
            <a:avLst/>
          </a:prstGeom>
          <a:solidFill>
            <a:schemeClr val="bg1"/>
          </a:solidFill>
          <a:ln>
            <a:noFill/>
          </a:ln>
        </p:spPr>
        <p:txBody>
          <a:bodyPr wrap="square" lIns="0" tIns="0" rIns="0" bIns="0" rtlCol="0">
            <a:noAutofit/>
          </a:bodyPr>
          <a:lstStyle/>
          <a:p>
            <a:pPr>
              <a:spcBef>
                <a:spcPts val="300"/>
              </a:spcBef>
            </a:pPr>
            <a:endParaRPr lang="nl-NL" sz="1600" dirty="0" err="1" smtClean="0">
              <a:latin typeface="Arial" pitchFamily="34" charset="0"/>
              <a:cs typeface="Arial" pitchFamily="34" charset="0"/>
            </a:endParaRPr>
          </a:p>
        </p:txBody>
      </p:sp>
      <p:sp>
        <p:nvSpPr>
          <p:cNvPr id="16" name="Rectangle 44"/>
          <p:cNvSpPr/>
          <p:nvPr userDrawn="1"/>
        </p:nvSpPr>
        <p:spPr bwMode="gray">
          <a:xfrm>
            <a:off x="4600800" y="914400"/>
            <a:ext cx="4147200" cy="1929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7" name="TextBox 16"/>
          <p:cNvSpPr txBox="1"/>
          <p:nvPr userDrawn="1"/>
        </p:nvSpPr>
        <p:spPr>
          <a:xfrm>
            <a:off x="4600800" y="2901600"/>
            <a:ext cx="4147200" cy="1929600"/>
          </a:xfrm>
          <a:prstGeom prst="rect">
            <a:avLst/>
          </a:prstGeom>
          <a:solidFill>
            <a:schemeClr val="bg1"/>
          </a:solidFill>
          <a:ln>
            <a:noFill/>
          </a:ln>
        </p:spPr>
        <p:txBody>
          <a:bodyPr wrap="square" lIns="0" tIns="0" rIns="0" bIns="0" rtlCol="0">
            <a:noAutofit/>
          </a:bodyPr>
          <a:lstStyle/>
          <a:p>
            <a:pPr>
              <a:spcBef>
                <a:spcPts val="300"/>
              </a:spcBef>
            </a:pPr>
            <a:endParaRPr lang="nl-NL" sz="1600" dirty="0" err="1" smtClean="0">
              <a:latin typeface="Arial" pitchFamily="34" charset="0"/>
              <a:cs typeface="Arial" pitchFamily="34" charset="0"/>
            </a:endParaRPr>
          </a:p>
        </p:txBody>
      </p:sp>
      <p:cxnSp>
        <p:nvCxnSpPr>
          <p:cNvPr id="18" name="Straight Connector 17"/>
          <p:cNvCxnSpPr/>
          <p:nvPr userDrawn="1"/>
        </p:nvCxnSpPr>
        <p:spPr>
          <a:xfrm>
            <a:off x="468000" y="1203598"/>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Title 8"/>
          <p:cNvSpPr txBox="1">
            <a:spLocks/>
          </p:cNvSpPr>
          <p:nvPr userDrawn="1"/>
        </p:nvSpPr>
        <p:spPr bwMode="gray">
          <a:xfrm>
            <a:off x="467545" y="915566"/>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tabLst>
                <a:tab pos="180975" algn="l"/>
              </a:tabLst>
            </a:pPr>
            <a:r>
              <a:rPr lang="nl-NL" sz="1000" b="1" dirty="0" smtClean="0"/>
              <a:t>1. 	[Aanbeveling 1]</a:t>
            </a:r>
            <a:endParaRPr lang="nl-NL" sz="1000" b="1" dirty="0"/>
          </a:p>
        </p:txBody>
      </p:sp>
      <p:cxnSp>
        <p:nvCxnSpPr>
          <p:cNvPr id="20" name="Straight Connector 19"/>
          <p:cNvCxnSpPr/>
          <p:nvPr userDrawn="1"/>
        </p:nvCxnSpPr>
        <p:spPr>
          <a:xfrm>
            <a:off x="4672800" y="1203598"/>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Title 8"/>
          <p:cNvSpPr txBox="1">
            <a:spLocks/>
          </p:cNvSpPr>
          <p:nvPr userDrawn="1"/>
        </p:nvSpPr>
        <p:spPr bwMode="gray">
          <a:xfrm>
            <a:off x="4672800" y="915566"/>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tabLst>
                <a:tab pos="180975" algn="l"/>
              </a:tabLst>
            </a:pPr>
            <a:r>
              <a:rPr lang="nl-NL" sz="1000" b="1" dirty="0" smtClean="0"/>
              <a:t>2.	[Aanbeveling 2]</a:t>
            </a:r>
            <a:endParaRPr lang="nl-NL" sz="1000" b="1" dirty="0"/>
          </a:p>
        </p:txBody>
      </p:sp>
      <p:cxnSp>
        <p:nvCxnSpPr>
          <p:cNvPr id="22" name="Straight Connector 21"/>
          <p:cNvCxnSpPr/>
          <p:nvPr userDrawn="1"/>
        </p:nvCxnSpPr>
        <p:spPr>
          <a:xfrm>
            <a:off x="467544" y="3189600"/>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Title 8"/>
          <p:cNvSpPr txBox="1">
            <a:spLocks/>
          </p:cNvSpPr>
          <p:nvPr userDrawn="1"/>
        </p:nvSpPr>
        <p:spPr bwMode="gray">
          <a:xfrm>
            <a:off x="468000" y="2901600"/>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tabLst>
                <a:tab pos="180975" algn="l"/>
              </a:tabLst>
            </a:pPr>
            <a:r>
              <a:rPr lang="nl-NL" sz="1000" b="1" dirty="0" smtClean="0"/>
              <a:t>3.	[Aanbeveling 3]</a:t>
            </a:r>
            <a:endParaRPr lang="nl-NL" sz="1000" b="1" dirty="0"/>
          </a:p>
        </p:txBody>
      </p:sp>
      <p:sp>
        <p:nvSpPr>
          <p:cNvPr id="25" name="Title 8"/>
          <p:cNvSpPr txBox="1">
            <a:spLocks/>
          </p:cNvSpPr>
          <p:nvPr userDrawn="1"/>
        </p:nvSpPr>
        <p:spPr bwMode="gray">
          <a:xfrm>
            <a:off x="4672800" y="2901600"/>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endParaRPr lang="nl-NL" sz="1000" b="1" dirty="0"/>
          </a:p>
        </p:txBody>
      </p:sp>
      <p:sp>
        <p:nvSpPr>
          <p:cNvPr id="4" name="Content Placeholder 3"/>
          <p:cNvSpPr>
            <a:spLocks noGrp="1"/>
          </p:cNvSpPr>
          <p:nvPr>
            <p:ph sz="quarter" idx="16" hasCustomPrompt="1"/>
          </p:nvPr>
        </p:nvSpPr>
        <p:spPr>
          <a:xfrm>
            <a:off x="467543" y="1259430"/>
            <a:ext cx="4005641" cy="1584570"/>
          </a:xfrm>
        </p:spPr>
        <p:txBody>
          <a:bodyPr/>
          <a:lstStyle>
            <a:lvl1pPr marL="0" indent="0">
              <a:spcBef>
                <a:spcPts val="300"/>
              </a:spcBef>
              <a:buFont typeface="Arial" panose="020B0604020202020204" pitchFamily="34" charset="0"/>
              <a:buNone/>
              <a:defRPr sz="1200"/>
            </a:lvl1pPr>
            <a:lvl2pPr>
              <a:defRPr sz="1200"/>
            </a:lvl2pPr>
            <a:lvl3pPr>
              <a:defRPr sz="1200"/>
            </a:lvl3pPr>
            <a:lvl4pPr>
              <a:defRPr sz="1200"/>
            </a:lvl4pPr>
            <a:lvl5pPr>
              <a:defRPr sz="1200"/>
            </a:lvl5pPr>
          </a:lstStyle>
          <a:p>
            <a:pPr>
              <a:spcBef>
                <a:spcPts val="300"/>
              </a:spcBef>
            </a:pPr>
            <a:r>
              <a:rPr lang="nl-NL" sz="1000" dirty="0" smtClean="0">
                <a:cs typeface="Arial" pitchFamily="34" charset="0"/>
              </a:rPr>
              <a:t>[Beschrijving aanbeveling 1]</a:t>
            </a:r>
          </a:p>
        </p:txBody>
      </p:sp>
      <p:sp>
        <p:nvSpPr>
          <p:cNvPr id="12" name="Content Placeholder 3"/>
          <p:cNvSpPr>
            <a:spLocks noGrp="1"/>
          </p:cNvSpPr>
          <p:nvPr>
            <p:ph sz="quarter" idx="17" hasCustomPrompt="1"/>
          </p:nvPr>
        </p:nvSpPr>
        <p:spPr>
          <a:xfrm>
            <a:off x="467544" y="3243600"/>
            <a:ext cx="4005639" cy="1584212"/>
          </a:xfrm>
        </p:spPr>
        <p:txBody>
          <a:bodyPr/>
          <a:lstStyle>
            <a:lvl1pPr marL="0" indent="0">
              <a:spcBef>
                <a:spcPts val="300"/>
              </a:spcBef>
              <a:buFont typeface="Arial" panose="020B0604020202020204" pitchFamily="34" charset="0"/>
              <a:buNone/>
              <a:defRPr sz="1200"/>
            </a:lvl1pPr>
            <a:lvl2pPr>
              <a:defRPr sz="1200"/>
            </a:lvl2pPr>
            <a:lvl3pPr>
              <a:defRPr sz="1200"/>
            </a:lvl3pPr>
            <a:lvl4pPr>
              <a:defRPr sz="1200"/>
            </a:lvl4pPr>
            <a:lvl5pPr>
              <a:defRPr sz="1200"/>
            </a:lvl5pPr>
          </a:lstStyle>
          <a:p>
            <a:pPr>
              <a:spcBef>
                <a:spcPts val="300"/>
              </a:spcBef>
            </a:pPr>
            <a:r>
              <a:rPr lang="nl-NL" sz="1000" dirty="0" smtClean="0">
                <a:cs typeface="Arial" pitchFamily="34" charset="0"/>
              </a:rPr>
              <a:t>[Beschrijving aanbeveling 3]</a:t>
            </a:r>
          </a:p>
        </p:txBody>
      </p:sp>
      <p:sp>
        <p:nvSpPr>
          <p:cNvPr id="13" name="Content Placeholder 3"/>
          <p:cNvSpPr>
            <a:spLocks noGrp="1"/>
          </p:cNvSpPr>
          <p:nvPr>
            <p:ph sz="quarter" idx="18" hasCustomPrompt="1"/>
          </p:nvPr>
        </p:nvSpPr>
        <p:spPr>
          <a:xfrm>
            <a:off x="4681158" y="1260000"/>
            <a:ext cx="4005641" cy="1583854"/>
          </a:xfrm>
        </p:spPr>
        <p:txBody>
          <a:bodyPr/>
          <a:lstStyle>
            <a:lvl1pPr marL="0" indent="0">
              <a:spcBef>
                <a:spcPts val="300"/>
              </a:spcBef>
              <a:buFont typeface="Arial" panose="020B0604020202020204" pitchFamily="34" charset="0"/>
              <a:buNone/>
              <a:defRPr sz="1200"/>
            </a:lvl1pPr>
            <a:lvl2pPr>
              <a:defRPr sz="1200"/>
            </a:lvl2pPr>
            <a:lvl3pPr>
              <a:defRPr sz="1200"/>
            </a:lvl3pPr>
            <a:lvl4pPr>
              <a:defRPr sz="1200"/>
            </a:lvl4pPr>
            <a:lvl5pPr>
              <a:defRPr sz="1200"/>
            </a:lvl5pPr>
          </a:lstStyle>
          <a:p>
            <a:pPr>
              <a:spcBef>
                <a:spcPts val="300"/>
              </a:spcBef>
            </a:pPr>
            <a:r>
              <a:rPr lang="nl-NL" sz="1000" dirty="0" smtClean="0">
                <a:cs typeface="Arial" pitchFamily="34" charset="0"/>
              </a:rPr>
              <a:t>[Beschrijving aanbeveling 2]</a:t>
            </a:r>
          </a:p>
        </p:txBody>
      </p:sp>
      <p:pic>
        <p:nvPicPr>
          <p:cNvPr id="50" name="Picture 2" descr="\\gfk.com\Benelux\SharedServices\GfK_Beeldenbank\Rechtenvrije afbeeldingen\Advies_online.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4600800" y="2904497"/>
            <a:ext cx="4147200" cy="192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9076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conclusi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1" name="Content Placeholder 10"/>
          <p:cNvSpPr>
            <a:spLocks noGrp="1"/>
          </p:cNvSpPr>
          <p:nvPr>
            <p:ph sz="quarter" idx="14" hasCustomPrompt="1"/>
          </p:nvPr>
        </p:nvSpPr>
        <p:spPr>
          <a:xfrm>
            <a:off x="323528" y="3862268"/>
            <a:ext cx="5688632" cy="968932"/>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3" name="Content Placeholder 12"/>
          <p:cNvSpPr>
            <a:spLocks noGrp="1"/>
          </p:cNvSpPr>
          <p:nvPr>
            <p:ph sz="quarter" idx="15" hasCustomPrompt="1"/>
          </p:nvPr>
        </p:nvSpPr>
        <p:spPr>
          <a:xfrm>
            <a:off x="6075542" y="3862268"/>
            <a:ext cx="2744930"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8" name="Content Placeholder 7"/>
          <p:cNvSpPr>
            <a:spLocks noGrp="1"/>
          </p:cNvSpPr>
          <p:nvPr>
            <p:ph sz="quarter" idx="16"/>
          </p:nvPr>
        </p:nvSpPr>
        <p:spPr>
          <a:xfrm>
            <a:off x="323528" y="915566"/>
            <a:ext cx="8496944" cy="2880000"/>
          </a:xfrm>
        </p:spPr>
        <p:txBody>
          <a:bodyPr/>
          <a:lstStyle>
            <a:lvl1pPr>
              <a:defRPr sz="1200"/>
            </a:lvl1pPr>
          </a:lstStyle>
          <a:p>
            <a:pPr lvl="0"/>
            <a:r>
              <a:rPr lang="en-US" smtClean="0"/>
              <a:t>Click to edit Master text styles</a:t>
            </a:r>
          </a:p>
        </p:txBody>
      </p:sp>
    </p:spTree>
    <p:extLst>
      <p:ext uri="{BB962C8B-B14F-4D97-AF65-F5344CB8AC3E}">
        <p14:creationId xmlns:p14="http://schemas.microsoft.com/office/powerpoint/2010/main" val="39386394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fdconclusie-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1" name="Content Placeholder 10"/>
          <p:cNvSpPr>
            <a:spLocks noGrp="1"/>
          </p:cNvSpPr>
          <p:nvPr>
            <p:ph sz="quarter" idx="14" hasCustomPrompt="1"/>
          </p:nvPr>
        </p:nvSpPr>
        <p:spPr>
          <a:xfrm>
            <a:off x="323528" y="3862268"/>
            <a:ext cx="5688632" cy="968932"/>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3" name="Content Placeholder 12"/>
          <p:cNvSpPr>
            <a:spLocks noGrp="1"/>
          </p:cNvSpPr>
          <p:nvPr>
            <p:ph sz="quarter" idx="15" hasCustomPrompt="1"/>
          </p:nvPr>
        </p:nvSpPr>
        <p:spPr>
          <a:xfrm>
            <a:off x="6075541" y="3862268"/>
            <a:ext cx="2744929"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4" name="Content Placeholder 3"/>
          <p:cNvSpPr>
            <a:spLocks noGrp="1"/>
          </p:cNvSpPr>
          <p:nvPr>
            <p:ph sz="quarter" idx="16"/>
          </p:nvPr>
        </p:nvSpPr>
        <p:spPr>
          <a:xfrm>
            <a:off x="323528" y="916161"/>
            <a:ext cx="4212000" cy="2879725"/>
          </a:xfrm>
        </p:spPr>
        <p:txBody>
          <a:bodyPr/>
          <a:lstStyle>
            <a:lvl1pPr>
              <a:defRPr sz="1200"/>
            </a:lvl1pPr>
          </a:lstStyle>
          <a:p>
            <a:pPr lvl="0"/>
            <a:r>
              <a:rPr lang="en-US" smtClean="0"/>
              <a:t>Click to edit Master text styles</a:t>
            </a:r>
          </a:p>
        </p:txBody>
      </p:sp>
      <p:sp>
        <p:nvSpPr>
          <p:cNvPr id="16" name="Content Placeholder 3"/>
          <p:cNvSpPr>
            <a:spLocks noGrp="1"/>
          </p:cNvSpPr>
          <p:nvPr>
            <p:ph sz="quarter" idx="17"/>
          </p:nvPr>
        </p:nvSpPr>
        <p:spPr>
          <a:xfrm>
            <a:off x="4606504" y="916161"/>
            <a:ext cx="4212000" cy="2879725"/>
          </a:xfrm>
        </p:spPr>
        <p:txBody>
          <a:bodyPr/>
          <a:lstStyle>
            <a:lvl1pPr>
              <a:defRPr sz="1200"/>
            </a:lvl1pPr>
          </a:lstStyle>
          <a:p>
            <a:pPr lvl="0"/>
            <a:r>
              <a:rPr lang="en-US" smtClean="0"/>
              <a:t>Click to edit Master text styles</a:t>
            </a:r>
          </a:p>
        </p:txBody>
      </p:sp>
    </p:spTree>
    <p:extLst>
      <p:ext uri="{BB962C8B-B14F-4D97-AF65-F5344CB8AC3E}">
        <p14:creationId xmlns:p14="http://schemas.microsoft.com/office/powerpoint/2010/main" val="42413260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dconclusie-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1" name="Content Placeholder 10"/>
          <p:cNvSpPr>
            <a:spLocks noGrp="1"/>
          </p:cNvSpPr>
          <p:nvPr>
            <p:ph sz="quarter" idx="14" hasCustomPrompt="1"/>
          </p:nvPr>
        </p:nvSpPr>
        <p:spPr>
          <a:xfrm>
            <a:off x="6075541" y="926812"/>
            <a:ext cx="2736303" cy="2868753"/>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3" name="Content Placeholder 12"/>
          <p:cNvSpPr>
            <a:spLocks noGrp="1"/>
          </p:cNvSpPr>
          <p:nvPr>
            <p:ph sz="quarter" idx="15" hasCustomPrompt="1"/>
          </p:nvPr>
        </p:nvSpPr>
        <p:spPr>
          <a:xfrm>
            <a:off x="6075541" y="3870894"/>
            <a:ext cx="2736000"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4" name="Content Placeholder 3"/>
          <p:cNvSpPr>
            <a:spLocks noGrp="1"/>
          </p:cNvSpPr>
          <p:nvPr>
            <p:ph sz="quarter" idx="16"/>
          </p:nvPr>
        </p:nvSpPr>
        <p:spPr>
          <a:xfrm>
            <a:off x="323528" y="915566"/>
            <a:ext cx="5688632" cy="3916378"/>
          </a:xfrm>
        </p:spPr>
        <p:txBody>
          <a:bodyPr/>
          <a:lstStyle>
            <a:lvl1pPr>
              <a:defRPr sz="1200"/>
            </a:lvl1pPr>
          </a:lstStyle>
          <a:p>
            <a:pPr lvl="0"/>
            <a:r>
              <a:rPr lang="en-US" smtClean="0"/>
              <a:t>Click to edit Master text styles</a:t>
            </a:r>
          </a:p>
        </p:txBody>
      </p:sp>
    </p:spTree>
    <p:extLst>
      <p:ext uri="{BB962C8B-B14F-4D97-AF65-F5344CB8AC3E}">
        <p14:creationId xmlns:p14="http://schemas.microsoft.com/office/powerpoint/2010/main" val="20982573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ofdconclusie-4">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1" name="Content Placeholder 10"/>
          <p:cNvSpPr>
            <a:spLocks noGrp="1"/>
          </p:cNvSpPr>
          <p:nvPr>
            <p:ph sz="quarter" idx="14" hasCustomPrompt="1"/>
          </p:nvPr>
        </p:nvSpPr>
        <p:spPr>
          <a:xfrm>
            <a:off x="6075542" y="926812"/>
            <a:ext cx="2744929" cy="2868753"/>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3" name="Content Placeholder 12"/>
          <p:cNvSpPr>
            <a:spLocks noGrp="1"/>
          </p:cNvSpPr>
          <p:nvPr>
            <p:ph sz="quarter" idx="15" hasCustomPrompt="1"/>
          </p:nvPr>
        </p:nvSpPr>
        <p:spPr>
          <a:xfrm>
            <a:off x="6075541" y="3870894"/>
            <a:ext cx="2744929"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4" name="Content Placeholder 3"/>
          <p:cNvSpPr>
            <a:spLocks noGrp="1"/>
          </p:cNvSpPr>
          <p:nvPr>
            <p:ph sz="quarter" idx="16"/>
          </p:nvPr>
        </p:nvSpPr>
        <p:spPr>
          <a:xfrm>
            <a:off x="323528" y="915566"/>
            <a:ext cx="5688632" cy="1928812"/>
          </a:xfrm>
        </p:spPr>
        <p:txBody>
          <a:bodyPr/>
          <a:lstStyle>
            <a:lvl1pPr>
              <a:defRPr sz="1200"/>
            </a:lvl1pPr>
          </a:lstStyle>
          <a:p>
            <a:pPr lvl="0"/>
            <a:r>
              <a:rPr lang="en-US" smtClean="0"/>
              <a:t>Click to edit Master text styles</a:t>
            </a:r>
          </a:p>
        </p:txBody>
      </p:sp>
      <p:sp>
        <p:nvSpPr>
          <p:cNvPr id="14" name="Content Placeholder 3"/>
          <p:cNvSpPr>
            <a:spLocks noGrp="1"/>
          </p:cNvSpPr>
          <p:nvPr>
            <p:ph sz="quarter" idx="17"/>
          </p:nvPr>
        </p:nvSpPr>
        <p:spPr>
          <a:xfrm>
            <a:off x="323528" y="2911014"/>
            <a:ext cx="5688632" cy="1928812"/>
          </a:xfrm>
        </p:spPr>
        <p:txBody>
          <a:bodyPr/>
          <a:lstStyle>
            <a:lvl1pPr>
              <a:defRPr sz="1200"/>
            </a:lvl1pPr>
          </a:lstStyle>
          <a:p>
            <a:pPr lvl="0"/>
            <a:r>
              <a:rPr lang="en-US" smtClean="0"/>
              <a:t>Click to edit Master text styles</a:t>
            </a:r>
          </a:p>
        </p:txBody>
      </p:sp>
    </p:spTree>
    <p:extLst>
      <p:ext uri="{BB962C8B-B14F-4D97-AF65-F5344CB8AC3E}">
        <p14:creationId xmlns:p14="http://schemas.microsoft.com/office/powerpoint/2010/main" val="37381392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ofdconclusie-5">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3" name="Content Placeholder 12"/>
          <p:cNvSpPr>
            <a:spLocks noGrp="1"/>
          </p:cNvSpPr>
          <p:nvPr>
            <p:ph sz="quarter" idx="15" hasCustomPrompt="1"/>
          </p:nvPr>
        </p:nvSpPr>
        <p:spPr>
          <a:xfrm>
            <a:off x="323529" y="4227934"/>
            <a:ext cx="8496942" cy="622800"/>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4" name="Content Placeholder 3"/>
          <p:cNvSpPr>
            <a:spLocks noGrp="1"/>
          </p:cNvSpPr>
          <p:nvPr>
            <p:ph sz="quarter" idx="16"/>
          </p:nvPr>
        </p:nvSpPr>
        <p:spPr>
          <a:xfrm>
            <a:off x="323528" y="915566"/>
            <a:ext cx="8496943" cy="3240087"/>
          </a:xfrm>
        </p:spPr>
        <p:txBody>
          <a:bodyPr/>
          <a:lstStyle/>
          <a:p>
            <a:pPr lvl="0"/>
            <a:r>
              <a:rPr lang="en-US" smtClean="0"/>
              <a:t>Click to edit Master text styles</a:t>
            </a:r>
          </a:p>
        </p:txBody>
      </p:sp>
    </p:spTree>
    <p:extLst>
      <p:ext uri="{BB962C8B-B14F-4D97-AF65-F5344CB8AC3E}">
        <p14:creationId xmlns:p14="http://schemas.microsoft.com/office/powerpoint/2010/main" val="23501227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ofdconclusie-grafiek-1">
    <p:spTree>
      <p:nvGrpSpPr>
        <p:cNvPr id="1" name=""/>
        <p:cNvGrpSpPr/>
        <p:nvPr/>
      </p:nvGrpSpPr>
      <p:grpSpPr>
        <a:xfrm>
          <a:off x="0" y="0"/>
          <a:ext cx="0" cy="0"/>
          <a:chOff x="0" y="0"/>
          <a:chExt cx="0" cy="0"/>
        </a:xfrm>
      </p:grpSpPr>
      <p:sp>
        <p:nvSpPr>
          <p:cNvPr id="20" name="Content Placeholder 7"/>
          <p:cNvSpPr>
            <a:spLocks noGrp="1"/>
          </p:cNvSpPr>
          <p:nvPr>
            <p:ph sz="quarter" idx="16"/>
          </p:nvPr>
        </p:nvSpPr>
        <p:spPr>
          <a:xfrm>
            <a:off x="323528" y="1275606"/>
            <a:ext cx="8496944" cy="2519959"/>
          </a:xfrm>
        </p:spPr>
        <p:txBody>
          <a:bodyPr/>
          <a:lstStyle>
            <a:lvl1pPr>
              <a:defRPr sz="1200"/>
            </a:lvl1pPr>
          </a:lstStyle>
          <a:p>
            <a:pPr lvl="0"/>
            <a:r>
              <a:rPr lang="en-US" smtClean="0"/>
              <a:t>Click to edit Master text styles</a:t>
            </a:r>
          </a:p>
        </p:txBody>
      </p:sp>
      <p:sp>
        <p:nvSpPr>
          <p:cNvPr id="2" name="Title 1"/>
          <p:cNvSpPr>
            <a:spLocks noGrp="1"/>
          </p:cNvSpPr>
          <p:nvPr>
            <p:ph type="title" hasCustomPrompt="1"/>
          </p:nvPr>
        </p:nvSpPr>
        <p:spPr bwMode="gray"/>
        <p:txBody>
          <a:bodyPr/>
          <a:lstStyle/>
          <a:p>
            <a:r>
              <a:rPr lang="nl-NL" dirty="0" smtClean="0"/>
              <a:t>Hoofdconclusie</a:t>
            </a:r>
            <a:endParaRPr lang="en-US" dirty="0"/>
          </a:p>
        </p:txBody>
      </p:sp>
      <p:cxnSp>
        <p:nvCxnSpPr>
          <p:cNvPr id="9" name="Straight Connector 8"/>
          <p:cNvCxnSpPr/>
          <p:nvPr userDrawn="1"/>
        </p:nvCxnSpPr>
        <p:spPr>
          <a:xfrm>
            <a:off x="395536" y="1203598"/>
            <a:ext cx="8352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Title 8"/>
          <p:cNvSpPr txBox="1">
            <a:spLocks/>
          </p:cNvSpPr>
          <p:nvPr userDrawn="1"/>
        </p:nvSpPr>
        <p:spPr bwMode="gray">
          <a:xfrm>
            <a:off x="395536" y="915566"/>
            <a:ext cx="8352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
        <p:nvSpPr>
          <p:cNvPr id="14" name="Content Placeholder 10"/>
          <p:cNvSpPr>
            <a:spLocks noGrp="1"/>
          </p:cNvSpPr>
          <p:nvPr>
            <p:ph sz="quarter" idx="14" hasCustomPrompt="1"/>
          </p:nvPr>
        </p:nvSpPr>
        <p:spPr>
          <a:xfrm>
            <a:off x="323528" y="3862268"/>
            <a:ext cx="5688632" cy="968932"/>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9" name="Content Placeholder 12"/>
          <p:cNvSpPr>
            <a:spLocks noGrp="1"/>
          </p:cNvSpPr>
          <p:nvPr>
            <p:ph sz="quarter" idx="15" hasCustomPrompt="1"/>
          </p:nvPr>
        </p:nvSpPr>
        <p:spPr>
          <a:xfrm>
            <a:off x="6075542" y="3862268"/>
            <a:ext cx="2744930"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Tree>
    <p:extLst>
      <p:ext uri="{BB962C8B-B14F-4D97-AF65-F5344CB8AC3E}">
        <p14:creationId xmlns:p14="http://schemas.microsoft.com/office/powerpoint/2010/main" val="27454455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ofdconclusie-grafiek-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cxnSp>
        <p:nvCxnSpPr>
          <p:cNvPr id="10" name="Straight Connector 9"/>
          <p:cNvCxnSpPr/>
          <p:nvPr userDrawn="1"/>
        </p:nvCxnSpPr>
        <p:spPr>
          <a:xfrm>
            <a:off x="395536" y="1203598"/>
            <a:ext cx="406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672800" y="1203598"/>
            <a:ext cx="406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Title 8"/>
          <p:cNvSpPr txBox="1">
            <a:spLocks/>
          </p:cNvSpPr>
          <p:nvPr userDrawn="1"/>
        </p:nvSpPr>
        <p:spPr bwMode="gray">
          <a:xfrm>
            <a:off x="395536" y="914400"/>
            <a:ext cx="406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
        <p:nvSpPr>
          <p:cNvPr id="20" name="Title 8"/>
          <p:cNvSpPr txBox="1">
            <a:spLocks/>
          </p:cNvSpPr>
          <p:nvPr userDrawn="1"/>
        </p:nvSpPr>
        <p:spPr bwMode="gray">
          <a:xfrm>
            <a:off x="4672800" y="914400"/>
            <a:ext cx="406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
        <p:nvSpPr>
          <p:cNvPr id="21" name="Content Placeholder 10"/>
          <p:cNvSpPr>
            <a:spLocks noGrp="1"/>
          </p:cNvSpPr>
          <p:nvPr>
            <p:ph sz="quarter" idx="14" hasCustomPrompt="1"/>
          </p:nvPr>
        </p:nvSpPr>
        <p:spPr>
          <a:xfrm>
            <a:off x="323528" y="3862268"/>
            <a:ext cx="5688632" cy="968932"/>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22" name="Content Placeholder 12"/>
          <p:cNvSpPr>
            <a:spLocks noGrp="1"/>
          </p:cNvSpPr>
          <p:nvPr>
            <p:ph sz="quarter" idx="15" hasCustomPrompt="1"/>
          </p:nvPr>
        </p:nvSpPr>
        <p:spPr>
          <a:xfrm>
            <a:off x="6075541" y="3862268"/>
            <a:ext cx="2744929"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23" name="Content Placeholder 3"/>
          <p:cNvSpPr>
            <a:spLocks noGrp="1"/>
          </p:cNvSpPr>
          <p:nvPr>
            <p:ph sz="quarter" idx="16"/>
          </p:nvPr>
        </p:nvSpPr>
        <p:spPr>
          <a:xfrm>
            <a:off x="323528" y="1275606"/>
            <a:ext cx="4212000" cy="2520280"/>
          </a:xfrm>
        </p:spPr>
        <p:txBody>
          <a:bodyPr/>
          <a:lstStyle>
            <a:lvl1pPr>
              <a:defRPr sz="1200"/>
            </a:lvl1pPr>
          </a:lstStyle>
          <a:p>
            <a:pPr lvl="0"/>
            <a:r>
              <a:rPr lang="en-US" smtClean="0"/>
              <a:t>Click to edit Master text styles</a:t>
            </a:r>
          </a:p>
        </p:txBody>
      </p:sp>
      <p:sp>
        <p:nvSpPr>
          <p:cNvPr id="24" name="Content Placeholder 3"/>
          <p:cNvSpPr>
            <a:spLocks noGrp="1"/>
          </p:cNvSpPr>
          <p:nvPr>
            <p:ph sz="quarter" idx="17"/>
          </p:nvPr>
        </p:nvSpPr>
        <p:spPr>
          <a:xfrm>
            <a:off x="4606504" y="1275606"/>
            <a:ext cx="4212000" cy="2520280"/>
          </a:xfrm>
        </p:spPr>
        <p:txBody>
          <a:bodyPr/>
          <a:lstStyle>
            <a:lvl1pPr>
              <a:defRPr sz="1200"/>
            </a:lvl1pPr>
          </a:lstStyle>
          <a:p>
            <a:pPr lvl="0"/>
            <a:r>
              <a:rPr lang="en-US" smtClean="0"/>
              <a:t>Click to edit Master text styles</a:t>
            </a:r>
          </a:p>
        </p:txBody>
      </p:sp>
    </p:spTree>
    <p:extLst>
      <p:ext uri="{BB962C8B-B14F-4D97-AF65-F5344CB8AC3E}">
        <p14:creationId xmlns:p14="http://schemas.microsoft.com/office/powerpoint/2010/main" val="36656364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ofdconclusie-grafiek-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8" name="TextBox 17"/>
          <p:cNvSpPr txBox="1"/>
          <p:nvPr userDrawn="1"/>
        </p:nvSpPr>
        <p:spPr>
          <a:xfrm>
            <a:off x="6012160" y="3848400"/>
            <a:ext cx="2732400" cy="982800"/>
          </a:xfrm>
          <a:prstGeom prst="rect">
            <a:avLst/>
          </a:prstGeom>
          <a:solidFill>
            <a:schemeClr val="bg1"/>
          </a:solidFill>
          <a:ln>
            <a:noFill/>
          </a:ln>
        </p:spPr>
        <p:txBody>
          <a:bodyPr wrap="square" lIns="0" tIns="0" rIns="0" bIns="0" rtlCol="0">
            <a:noAutofit/>
          </a:bodyPr>
          <a:lstStyle/>
          <a:p>
            <a:pPr>
              <a:spcBef>
                <a:spcPts val="300"/>
              </a:spcBef>
            </a:pPr>
            <a:endParaRPr lang="nl-NL" sz="1600" dirty="0" err="1" smtClean="0">
              <a:latin typeface="Arial" pitchFamily="34" charset="0"/>
              <a:cs typeface="Arial" pitchFamily="34" charset="0"/>
            </a:endParaRPr>
          </a:p>
        </p:txBody>
      </p:sp>
      <p:cxnSp>
        <p:nvCxnSpPr>
          <p:cNvPr id="9" name="Straight Connector 8"/>
          <p:cNvCxnSpPr/>
          <p:nvPr userDrawn="1"/>
        </p:nvCxnSpPr>
        <p:spPr>
          <a:xfrm>
            <a:off x="395536" y="1203598"/>
            <a:ext cx="550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2" name="Title 8"/>
          <p:cNvSpPr txBox="1">
            <a:spLocks/>
          </p:cNvSpPr>
          <p:nvPr userDrawn="1"/>
        </p:nvSpPr>
        <p:spPr bwMode="gray">
          <a:xfrm>
            <a:off x="395536" y="915566"/>
            <a:ext cx="550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
        <p:nvSpPr>
          <p:cNvPr id="14" name="Content Placeholder 10"/>
          <p:cNvSpPr>
            <a:spLocks noGrp="1"/>
          </p:cNvSpPr>
          <p:nvPr>
            <p:ph sz="quarter" idx="14" hasCustomPrompt="1"/>
          </p:nvPr>
        </p:nvSpPr>
        <p:spPr>
          <a:xfrm>
            <a:off x="6075541" y="926812"/>
            <a:ext cx="2736303" cy="2868753"/>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6" name="Content Placeholder 12"/>
          <p:cNvSpPr>
            <a:spLocks noGrp="1"/>
          </p:cNvSpPr>
          <p:nvPr>
            <p:ph sz="quarter" idx="15" hasCustomPrompt="1"/>
          </p:nvPr>
        </p:nvSpPr>
        <p:spPr>
          <a:xfrm>
            <a:off x="6075541" y="3870894"/>
            <a:ext cx="2736000"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17" name="Content Placeholder 3"/>
          <p:cNvSpPr>
            <a:spLocks noGrp="1"/>
          </p:cNvSpPr>
          <p:nvPr>
            <p:ph sz="quarter" idx="16"/>
          </p:nvPr>
        </p:nvSpPr>
        <p:spPr>
          <a:xfrm>
            <a:off x="323528" y="1275606"/>
            <a:ext cx="5688632" cy="3556338"/>
          </a:xfrm>
        </p:spPr>
        <p:txBody>
          <a:bodyPr/>
          <a:lstStyle>
            <a:lvl1pPr>
              <a:defRPr sz="1200"/>
            </a:lvl1pPr>
          </a:lstStyle>
          <a:p>
            <a:pPr lvl="0"/>
            <a:r>
              <a:rPr lang="en-US" smtClean="0"/>
              <a:t>Click to edit Master text styles</a:t>
            </a:r>
          </a:p>
        </p:txBody>
      </p:sp>
    </p:spTree>
    <p:extLst>
      <p:ext uri="{BB962C8B-B14F-4D97-AF65-F5344CB8AC3E}">
        <p14:creationId xmlns:p14="http://schemas.microsoft.com/office/powerpoint/2010/main" val="36850488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ofdconclusie-grafiek-4">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cxnSp>
        <p:nvCxnSpPr>
          <p:cNvPr id="10" name="Straight Connector 9"/>
          <p:cNvCxnSpPr/>
          <p:nvPr userDrawn="1"/>
        </p:nvCxnSpPr>
        <p:spPr>
          <a:xfrm>
            <a:off x="395536" y="1203598"/>
            <a:ext cx="550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95536" y="3189600"/>
            <a:ext cx="550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Title 8"/>
          <p:cNvSpPr txBox="1">
            <a:spLocks/>
          </p:cNvSpPr>
          <p:nvPr userDrawn="1"/>
        </p:nvSpPr>
        <p:spPr bwMode="gray">
          <a:xfrm>
            <a:off x="395536" y="915566"/>
            <a:ext cx="550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
        <p:nvSpPr>
          <p:cNvPr id="17" name="Title 8"/>
          <p:cNvSpPr txBox="1">
            <a:spLocks/>
          </p:cNvSpPr>
          <p:nvPr userDrawn="1"/>
        </p:nvSpPr>
        <p:spPr bwMode="gray">
          <a:xfrm>
            <a:off x="395536" y="2903218"/>
            <a:ext cx="550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
        <p:nvSpPr>
          <p:cNvPr id="20" name="Content Placeholder 10"/>
          <p:cNvSpPr>
            <a:spLocks noGrp="1"/>
          </p:cNvSpPr>
          <p:nvPr>
            <p:ph sz="quarter" idx="14" hasCustomPrompt="1"/>
          </p:nvPr>
        </p:nvSpPr>
        <p:spPr>
          <a:xfrm>
            <a:off x="6075542" y="926812"/>
            <a:ext cx="2744929" cy="2868753"/>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21" name="Content Placeholder 12"/>
          <p:cNvSpPr>
            <a:spLocks noGrp="1"/>
          </p:cNvSpPr>
          <p:nvPr>
            <p:ph sz="quarter" idx="15" hasCustomPrompt="1"/>
          </p:nvPr>
        </p:nvSpPr>
        <p:spPr>
          <a:xfrm>
            <a:off x="6075541" y="3870894"/>
            <a:ext cx="2744929"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22" name="Content Placeholder 3"/>
          <p:cNvSpPr>
            <a:spLocks noGrp="1"/>
          </p:cNvSpPr>
          <p:nvPr>
            <p:ph sz="quarter" idx="16"/>
          </p:nvPr>
        </p:nvSpPr>
        <p:spPr>
          <a:xfrm>
            <a:off x="323528" y="1258354"/>
            <a:ext cx="5688632" cy="1584000"/>
          </a:xfrm>
        </p:spPr>
        <p:txBody>
          <a:bodyPr/>
          <a:lstStyle>
            <a:lvl1pPr>
              <a:defRPr sz="1200"/>
            </a:lvl1pPr>
          </a:lstStyle>
          <a:p>
            <a:pPr lvl="0"/>
            <a:r>
              <a:rPr lang="en-US" smtClean="0"/>
              <a:t>Click to edit Master text styles</a:t>
            </a:r>
          </a:p>
        </p:txBody>
      </p:sp>
      <p:sp>
        <p:nvSpPr>
          <p:cNvPr id="23" name="Content Placeholder 3"/>
          <p:cNvSpPr>
            <a:spLocks noGrp="1"/>
          </p:cNvSpPr>
          <p:nvPr>
            <p:ph sz="quarter" idx="17"/>
          </p:nvPr>
        </p:nvSpPr>
        <p:spPr>
          <a:xfrm>
            <a:off x="323528" y="3255826"/>
            <a:ext cx="5688632" cy="1584000"/>
          </a:xfrm>
        </p:spPr>
        <p:txBody>
          <a:bodyPr/>
          <a:lstStyle>
            <a:lvl1pPr>
              <a:defRPr sz="1200"/>
            </a:lvl1pPr>
          </a:lstStyle>
          <a:p>
            <a:pPr lvl="0"/>
            <a:r>
              <a:rPr lang="en-US" smtClean="0"/>
              <a:t>Click to edit Master text styles</a:t>
            </a:r>
          </a:p>
        </p:txBody>
      </p:sp>
    </p:spTree>
    <p:extLst>
      <p:ext uri="{BB962C8B-B14F-4D97-AF65-F5344CB8AC3E}">
        <p14:creationId xmlns:p14="http://schemas.microsoft.com/office/powerpoint/2010/main" val="30637634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bwMode="gray">
          <a:xfrm>
            <a:off x="323410" y="987530"/>
            <a:ext cx="8496740" cy="3960707"/>
          </a:xfrm>
        </p:spPr>
        <p:txBody>
          <a:bodyPr/>
          <a:lstStyle/>
          <a:p>
            <a:r>
              <a:rPr lang="en-US" dirty="0" smtClean="0"/>
              <a:t>Click to the symbol to add a picture</a:t>
            </a:r>
          </a:p>
        </p:txBody>
      </p:sp>
      <p:sp>
        <p:nvSpPr>
          <p:cNvPr id="2" name="Title 1"/>
          <p:cNvSpPr>
            <a:spLocks noGrp="1"/>
          </p:cNvSpPr>
          <p:nvPr>
            <p:ph type="ctrTitle" hasCustomPrompt="1"/>
          </p:nvPr>
        </p:nvSpPr>
        <p:spPr bwMode="gray">
          <a:xfrm>
            <a:off x="467430" y="1779588"/>
            <a:ext cx="8209140" cy="1008193"/>
          </a:xfrm>
        </p:spPr>
        <p:txBody>
          <a:bodyPr anchor="b"/>
          <a:lstStyle>
            <a:lvl1pPr>
              <a:defRPr sz="3600" cap="none" baseline="0">
                <a:solidFill>
                  <a:schemeClr val="bg1"/>
                </a:solidFill>
              </a:defRPr>
            </a:lvl1pPr>
          </a:lstStyle>
          <a:p>
            <a:r>
              <a:rPr lang="en-US" dirty="0" smtClean="0"/>
              <a:t>CLICK TO ADD TITLE OF PRESENTATION</a:t>
            </a:r>
            <a:endParaRPr lang="en-US" dirty="0"/>
          </a:p>
        </p:txBody>
      </p:sp>
      <p:sp>
        <p:nvSpPr>
          <p:cNvPr id="3" name="Subtitle 2"/>
          <p:cNvSpPr>
            <a:spLocks noGrp="1"/>
          </p:cNvSpPr>
          <p:nvPr>
            <p:ph type="subTitle" idx="1" hasCustomPrompt="1"/>
          </p:nvPr>
        </p:nvSpPr>
        <p:spPr bwMode="gray">
          <a:xfrm>
            <a:off x="466871" y="2859790"/>
            <a:ext cx="8209684" cy="1152160"/>
          </a:xfrm>
        </p:spPr>
        <p:txBody>
          <a:bodyPr/>
          <a:lstStyle>
            <a:lvl1pPr marL="0" indent="0" algn="l">
              <a:spcBef>
                <a:spcPts val="600"/>
              </a:spcBef>
              <a:spcAft>
                <a:spcPts val="0"/>
              </a:spcAft>
              <a:buNone/>
              <a:defRPr sz="2000">
                <a:solidFill>
                  <a:schemeClr val="bg1"/>
                </a:solidFill>
              </a:defRPr>
            </a:lvl1pPr>
            <a:lvl2pPr marL="0" indent="0" algn="l">
              <a:spcBef>
                <a:spcPts val="600"/>
              </a:spcBef>
              <a:spcAft>
                <a:spcPts val="0"/>
              </a:spcAft>
              <a:buNone/>
              <a:defRPr sz="2000">
                <a:solidFill>
                  <a:schemeClr val="tx2"/>
                </a:solidFill>
              </a:defRPr>
            </a:lvl2pPr>
            <a:lvl3pPr marL="0" indent="0" algn="l">
              <a:spcBef>
                <a:spcPts val="600"/>
              </a:spcBef>
              <a:spcAft>
                <a:spcPts val="0"/>
              </a:spcAft>
              <a:buNone/>
              <a:defRPr sz="2000">
                <a:solidFill>
                  <a:schemeClr val="tx2"/>
                </a:solidFill>
              </a:defRPr>
            </a:lvl3pPr>
            <a:lvl4pPr marL="0" indent="0" algn="l">
              <a:spcBef>
                <a:spcPts val="600"/>
              </a:spcBef>
              <a:spcAft>
                <a:spcPts val="0"/>
              </a:spcAft>
              <a:buNone/>
              <a:defRPr sz="2000">
                <a:solidFill>
                  <a:schemeClr val="tx2"/>
                </a:solidFill>
              </a:defRPr>
            </a:lvl4pPr>
            <a:lvl5pPr marL="0" indent="0" algn="l">
              <a:spcBef>
                <a:spcPts val="600"/>
              </a:spcBef>
              <a:spcAft>
                <a:spcPts val="0"/>
              </a:spcAft>
              <a:buNone/>
              <a:defRPr sz="2000">
                <a:solidFill>
                  <a:schemeClr val="tx2"/>
                </a:solidFill>
              </a:defRPr>
            </a:lvl5pPr>
            <a:lvl6pPr marL="0" indent="0" algn="l">
              <a:spcBef>
                <a:spcPts val="600"/>
              </a:spcBef>
              <a:spcAft>
                <a:spcPts val="0"/>
              </a:spcAft>
              <a:buNone/>
              <a:defRPr sz="2000">
                <a:solidFill>
                  <a:schemeClr val="tx2"/>
                </a:solidFill>
              </a:defRPr>
            </a:lvl6pPr>
            <a:lvl7pPr marL="0" indent="0" algn="l">
              <a:spcBef>
                <a:spcPts val="600"/>
              </a:spcBef>
              <a:spcAft>
                <a:spcPts val="0"/>
              </a:spcAft>
              <a:buNone/>
              <a:defRPr sz="2000">
                <a:solidFill>
                  <a:schemeClr val="tx2"/>
                </a:solidFill>
              </a:defRPr>
            </a:lvl7pPr>
            <a:lvl8pPr marL="0" indent="0" algn="l">
              <a:spcAft>
                <a:spcPts val="0"/>
              </a:spcAft>
              <a:buNone/>
              <a:defRPr sz="2000">
                <a:solidFill>
                  <a:schemeClr val="bg1"/>
                </a:solidFill>
              </a:defRPr>
            </a:lvl8pPr>
            <a:lvl9pPr marL="0" indent="0" algn="l">
              <a:spcBef>
                <a:spcPts val="600"/>
              </a:spcBef>
              <a:spcAft>
                <a:spcPts val="0"/>
              </a:spcAft>
              <a:buNone/>
              <a:defRPr sz="2000">
                <a:solidFill>
                  <a:schemeClr val="tx2"/>
                </a:solidFill>
              </a:defRPr>
            </a:lvl9pPr>
          </a:lstStyle>
          <a:p>
            <a:pPr lvl="0"/>
            <a:r>
              <a:rPr lang="en-US" noProof="0" dirty="0" smtClean="0"/>
              <a:t>Click to add subtitle of presentation</a:t>
            </a:r>
          </a:p>
        </p:txBody>
      </p:sp>
      <p:sp>
        <p:nvSpPr>
          <p:cNvPr id="7" name="Rechteck 6"/>
          <p:cNvSpPr/>
          <p:nvPr userDrawn="1"/>
        </p:nvSpPr>
        <p:spPr bwMode="gray">
          <a:xfrm>
            <a:off x="0" y="4927628"/>
            <a:ext cx="9144000" cy="2158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
        <p:nvSpPr>
          <p:cNvPr id="8" name="Text Placeholder 10"/>
          <p:cNvSpPr>
            <a:spLocks noGrp="1"/>
          </p:cNvSpPr>
          <p:nvPr>
            <p:ph type="body" sz="quarter" idx="10" hasCustomPrompt="1"/>
          </p:nvPr>
        </p:nvSpPr>
        <p:spPr bwMode="gray">
          <a:xfrm>
            <a:off x="467431" y="4588030"/>
            <a:ext cx="8209140" cy="216000"/>
          </a:xfrm>
        </p:spPr>
        <p:txBody>
          <a:bodyPr tIns="0" anchor="b" anchorCtr="0"/>
          <a:lstStyle>
            <a:lvl1pPr marL="0" indent="0">
              <a:lnSpc>
                <a:spcPct val="100000"/>
              </a:lnSpc>
              <a:spcBef>
                <a:spcPts val="0"/>
              </a:spcBef>
              <a:spcAft>
                <a:spcPts val="0"/>
              </a:spcAft>
              <a:buFontTx/>
              <a:buNone/>
              <a:defRPr sz="1200">
                <a:solidFill>
                  <a:schemeClr val="bg1"/>
                </a:solidFill>
              </a:defRPr>
            </a:lvl1pPr>
            <a:lvl2pPr marL="0" indent="0">
              <a:lnSpc>
                <a:spcPct val="100000"/>
              </a:lnSpc>
              <a:spcBef>
                <a:spcPts val="0"/>
              </a:spcBef>
              <a:spcAft>
                <a:spcPts val="0"/>
              </a:spcAft>
              <a:buFontTx/>
              <a:buNone/>
              <a:defRPr sz="1200">
                <a:solidFill>
                  <a:schemeClr val="tx2"/>
                </a:solidFill>
              </a:defRPr>
            </a:lvl2pPr>
            <a:lvl3pPr marL="0" indent="0">
              <a:lnSpc>
                <a:spcPct val="100000"/>
              </a:lnSpc>
              <a:spcBef>
                <a:spcPts val="0"/>
              </a:spcBef>
              <a:spcAft>
                <a:spcPts val="0"/>
              </a:spcAft>
              <a:buFontTx/>
              <a:buNone/>
              <a:defRPr sz="1200">
                <a:solidFill>
                  <a:schemeClr val="tx2"/>
                </a:solidFill>
              </a:defRPr>
            </a:lvl3pPr>
            <a:lvl4pPr marL="0" indent="0">
              <a:lnSpc>
                <a:spcPct val="100000"/>
              </a:lnSpc>
              <a:spcBef>
                <a:spcPts val="0"/>
              </a:spcBef>
              <a:spcAft>
                <a:spcPts val="0"/>
              </a:spcAft>
              <a:buFontTx/>
              <a:buNone/>
              <a:defRPr sz="1200">
                <a:solidFill>
                  <a:schemeClr val="tx2"/>
                </a:solidFill>
              </a:defRPr>
            </a:lvl4pPr>
            <a:lvl5pPr marL="0" indent="0">
              <a:lnSpc>
                <a:spcPct val="100000"/>
              </a:lnSpc>
              <a:spcBef>
                <a:spcPts val="0"/>
              </a:spcBef>
              <a:spcAft>
                <a:spcPts val="0"/>
              </a:spcAft>
              <a:buFontTx/>
              <a:buNone/>
              <a:defRPr sz="1200">
                <a:solidFill>
                  <a:schemeClr val="tx2"/>
                </a:solidFill>
              </a:defRPr>
            </a:lvl5pPr>
            <a:lvl6pPr marL="0" indent="0">
              <a:lnSpc>
                <a:spcPct val="100000"/>
              </a:lnSpc>
              <a:spcBef>
                <a:spcPts val="0"/>
              </a:spcBef>
              <a:spcAft>
                <a:spcPts val="0"/>
              </a:spcAft>
              <a:buFontTx/>
              <a:buNone/>
              <a:defRPr sz="1200">
                <a:solidFill>
                  <a:schemeClr val="tx2"/>
                </a:solidFill>
              </a:defRPr>
            </a:lvl6pPr>
            <a:lvl7pPr marL="0" indent="0">
              <a:lnSpc>
                <a:spcPct val="100000"/>
              </a:lnSpc>
              <a:spcBef>
                <a:spcPts val="0"/>
              </a:spcBef>
              <a:spcAft>
                <a:spcPts val="0"/>
              </a:spcAft>
              <a:buFontTx/>
              <a:buNone/>
              <a:defRPr sz="1200">
                <a:solidFill>
                  <a:schemeClr val="tx2"/>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tx2"/>
                </a:solidFill>
              </a:defRPr>
            </a:lvl9pPr>
          </a:lstStyle>
          <a:p>
            <a:pPr lvl="0"/>
            <a:r>
              <a:rPr lang="en-US" noProof="0" dirty="0" smtClean="0"/>
              <a:t>Click to add additional text, e.g. author, location, date</a:t>
            </a:r>
          </a:p>
        </p:txBody>
      </p:sp>
    </p:spTree>
    <p:extLst>
      <p:ext uri="{BB962C8B-B14F-4D97-AF65-F5344CB8AC3E}">
        <p14:creationId xmlns:p14="http://schemas.microsoft.com/office/powerpoint/2010/main" val="40925820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ofdconclusie-grafiek-5">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cxnSp>
        <p:nvCxnSpPr>
          <p:cNvPr id="7" name="Straight Connector 6"/>
          <p:cNvCxnSpPr/>
          <p:nvPr userDrawn="1"/>
        </p:nvCxnSpPr>
        <p:spPr>
          <a:xfrm>
            <a:off x="395536" y="1203598"/>
            <a:ext cx="8352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Title 8"/>
          <p:cNvSpPr txBox="1">
            <a:spLocks/>
          </p:cNvSpPr>
          <p:nvPr userDrawn="1"/>
        </p:nvSpPr>
        <p:spPr bwMode="gray">
          <a:xfrm>
            <a:off x="395536" y="915566"/>
            <a:ext cx="8352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
        <p:nvSpPr>
          <p:cNvPr id="9" name="Content Placeholder 12"/>
          <p:cNvSpPr>
            <a:spLocks noGrp="1"/>
          </p:cNvSpPr>
          <p:nvPr>
            <p:ph sz="quarter" idx="15" hasCustomPrompt="1"/>
          </p:nvPr>
        </p:nvSpPr>
        <p:spPr>
          <a:xfrm>
            <a:off x="323529" y="4227934"/>
            <a:ext cx="8496942" cy="622800"/>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11" name="Content Placeholder 3"/>
          <p:cNvSpPr>
            <a:spLocks noGrp="1"/>
          </p:cNvSpPr>
          <p:nvPr>
            <p:ph sz="quarter" idx="16"/>
          </p:nvPr>
        </p:nvSpPr>
        <p:spPr>
          <a:xfrm>
            <a:off x="323528" y="1275606"/>
            <a:ext cx="8496943" cy="2880047"/>
          </a:xfrm>
        </p:spPr>
        <p:txBody>
          <a:bodyPr/>
          <a:lstStyle>
            <a:lvl1pPr>
              <a:defRPr sz="1200"/>
            </a:lvl1pPr>
          </a:lstStyle>
          <a:p>
            <a:pPr lvl="0"/>
            <a:r>
              <a:rPr lang="en-US" smtClean="0"/>
              <a:t>Click to edit Master text styles</a:t>
            </a:r>
          </a:p>
        </p:txBody>
      </p:sp>
    </p:spTree>
    <p:extLst>
      <p:ext uri="{BB962C8B-B14F-4D97-AF65-F5344CB8AC3E}">
        <p14:creationId xmlns:p14="http://schemas.microsoft.com/office/powerpoint/2010/main" val="279310750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smtClean="0"/>
              <a:t>Click to add headline</a:t>
            </a:r>
            <a:endParaRPr lang="en-US" dirty="0"/>
          </a:p>
        </p:txBody>
      </p:sp>
      <p:sp>
        <p:nvSpPr>
          <p:cNvPr id="7" name="Textplatzhalter 2"/>
          <p:cNvSpPr>
            <a:spLocks noGrp="1"/>
          </p:cNvSpPr>
          <p:nvPr>
            <p:ph type="body" sz="quarter" idx="11" hasCustomPrompt="1"/>
          </p:nvPr>
        </p:nvSpPr>
        <p:spPr bwMode="gray">
          <a:xfrm>
            <a:off x="323410" y="915566"/>
            <a:ext cx="849674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9" name="Textplatzhalter 3"/>
          <p:cNvSpPr>
            <a:spLocks noGrp="1"/>
          </p:cNvSpPr>
          <p:nvPr>
            <p:ph type="body" sz="quarter" idx="12"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
        <p:nvSpPr>
          <p:cNvPr id="4" name="Content Placeholder 3"/>
          <p:cNvSpPr>
            <a:spLocks noGrp="1"/>
          </p:cNvSpPr>
          <p:nvPr>
            <p:ph sz="quarter" idx="13"/>
          </p:nvPr>
        </p:nvSpPr>
        <p:spPr>
          <a:xfrm>
            <a:off x="323411" y="1275570"/>
            <a:ext cx="4176580" cy="3456768"/>
          </a:xfrm>
        </p:spPr>
        <p:txBody>
          <a:bodyPr/>
          <a:lstStyle/>
          <a:p>
            <a:pPr lvl="0"/>
            <a:r>
              <a:rPr lang="en-US" noProof="0" smtClean="0"/>
              <a:t>Click to edit Master text styles</a:t>
            </a:r>
          </a:p>
        </p:txBody>
      </p:sp>
      <p:sp>
        <p:nvSpPr>
          <p:cNvPr id="10" name="Content Placeholder 9"/>
          <p:cNvSpPr>
            <a:spLocks noGrp="1"/>
          </p:cNvSpPr>
          <p:nvPr>
            <p:ph sz="quarter" idx="14"/>
          </p:nvPr>
        </p:nvSpPr>
        <p:spPr>
          <a:xfrm>
            <a:off x="4644010" y="1275570"/>
            <a:ext cx="4176580" cy="3456768"/>
          </a:xfrm>
        </p:spPr>
        <p:txBody>
          <a:bodyPr/>
          <a:lstStyle/>
          <a:p>
            <a:pPr lvl="0"/>
            <a:r>
              <a:rPr lang="en-US" noProof="0" smtClean="0"/>
              <a:t>Click to edit Master text styles</a:t>
            </a:r>
          </a:p>
        </p:txBody>
      </p:sp>
    </p:spTree>
    <p:extLst>
      <p:ext uri="{BB962C8B-B14F-4D97-AF65-F5344CB8AC3E}">
        <p14:creationId xmlns:p14="http://schemas.microsoft.com/office/powerpoint/2010/main" val="22504401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smtClean="0"/>
              <a:t>Click to add headline</a:t>
            </a:r>
            <a:endParaRPr lang="en-US" dirty="0"/>
          </a:p>
        </p:txBody>
      </p:sp>
      <p:sp>
        <p:nvSpPr>
          <p:cNvPr id="7" name="Textplatzhalter 2"/>
          <p:cNvSpPr>
            <a:spLocks noGrp="1"/>
          </p:cNvSpPr>
          <p:nvPr>
            <p:ph type="body" sz="quarter" idx="11" hasCustomPrompt="1"/>
          </p:nvPr>
        </p:nvSpPr>
        <p:spPr bwMode="gray">
          <a:xfrm>
            <a:off x="323410" y="915520"/>
            <a:ext cx="8497180" cy="288041"/>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8" name="Textplatzhalter 3"/>
          <p:cNvSpPr>
            <a:spLocks noGrp="1"/>
          </p:cNvSpPr>
          <p:nvPr>
            <p:ph type="body" sz="quarter" idx="12"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
        <p:nvSpPr>
          <p:cNvPr id="4" name="Content Placeholder 3"/>
          <p:cNvSpPr>
            <a:spLocks noGrp="1"/>
          </p:cNvSpPr>
          <p:nvPr>
            <p:ph sz="quarter" idx="13"/>
          </p:nvPr>
        </p:nvSpPr>
        <p:spPr>
          <a:xfrm>
            <a:off x="323410" y="1275570"/>
            <a:ext cx="2735703" cy="3456768"/>
          </a:xfrm>
        </p:spPr>
        <p:txBody>
          <a:bodyPr/>
          <a:lstStyle/>
          <a:p>
            <a:pPr lvl="0"/>
            <a:r>
              <a:rPr lang="en-US" noProof="0" smtClean="0"/>
              <a:t>Click to edit Master text styles</a:t>
            </a:r>
          </a:p>
        </p:txBody>
      </p:sp>
      <p:sp>
        <p:nvSpPr>
          <p:cNvPr id="11" name="Content Placeholder 10"/>
          <p:cNvSpPr>
            <a:spLocks noGrp="1"/>
          </p:cNvSpPr>
          <p:nvPr>
            <p:ph sz="quarter" idx="14"/>
          </p:nvPr>
        </p:nvSpPr>
        <p:spPr>
          <a:xfrm>
            <a:off x="3203809" y="1276350"/>
            <a:ext cx="2736381" cy="3455988"/>
          </a:xfrm>
        </p:spPr>
        <p:txBody>
          <a:bodyPr/>
          <a:lstStyle/>
          <a:p>
            <a:pPr lvl="0"/>
            <a:r>
              <a:rPr lang="en-US" noProof="0" smtClean="0"/>
              <a:t>Click to edit Master text styles</a:t>
            </a:r>
          </a:p>
        </p:txBody>
      </p:sp>
      <p:sp>
        <p:nvSpPr>
          <p:cNvPr id="13" name="Content Placeholder 12"/>
          <p:cNvSpPr>
            <a:spLocks noGrp="1"/>
          </p:cNvSpPr>
          <p:nvPr>
            <p:ph sz="quarter" idx="15"/>
          </p:nvPr>
        </p:nvSpPr>
        <p:spPr>
          <a:xfrm>
            <a:off x="6084210" y="1276350"/>
            <a:ext cx="2736380" cy="3455988"/>
          </a:xfrm>
        </p:spPr>
        <p:txBody>
          <a:bodyPr/>
          <a:lstStyle/>
          <a:p>
            <a:pPr lvl="0"/>
            <a:r>
              <a:rPr lang="en-US" noProof="0" smtClean="0"/>
              <a:t>Click to edit Master text styles</a:t>
            </a:r>
          </a:p>
        </p:txBody>
      </p:sp>
    </p:spTree>
    <p:extLst>
      <p:ext uri="{BB962C8B-B14F-4D97-AF65-F5344CB8AC3E}">
        <p14:creationId xmlns:p14="http://schemas.microsoft.com/office/powerpoint/2010/main" val="5732162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1363765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50"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Content Placeholder 3"/>
          <p:cNvSpPr>
            <a:spLocks noGrp="1"/>
          </p:cNvSpPr>
          <p:nvPr>
            <p:ph sz="quarter" idx="16" hasCustomPrompt="1"/>
          </p:nvPr>
        </p:nvSpPr>
        <p:spPr>
          <a:xfrm>
            <a:off x="323411" y="1275570"/>
            <a:ext cx="2016280" cy="345676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 name="Content Placeholder 3"/>
          <p:cNvSpPr>
            <a:spLocks noGrp="1"/>
          </p:cNvSpPr>
          <p:nvPr>
            <p:ph sz="quarter" idx="17" hasCustomPrompt="1"/>
          </p:nvPr>
        </p:nvSpPr>
        <p:spPr>
          <a:xfrm>
            <a:off x="2483711" y="1275570"/>
            <a:ext cx="2016279" cy="345598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Content Placeholder 3"/>
          <p:cNvSpPr>
            <a:spLocks noGrp="1"/>
          </p:cNvSpPr>
          <p:nvPr>
            <p:ph sz="quarter" idx="18" hasCustomPrompt="1"/>
          </p:nvPr>
        </p:nvSpPr>
        <p:spPr>
          <a:xfrm>
            <a:off x="4644010" y="1275570"/>
            <a:ext cx="2016280" cy="345520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 name="Content Placeholder 3"/>
          <p:cNvSpPr>
            <a:spLocks noGrp="1"/>
          </p:cNvSpPr>
          <p:nvPr>
            <p:ph sz="quarter" idx="19" hasCustomPrompt="1"/>
          </p:nvPr>
        </p:nvSpPr>
        <p:spPr>
          <a:xfrm>
            <a:off x="6804310" y="1275570"/>
            <a:ext cx="2016280" cy="345442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Title 1"/>
          <p:cNvSpPr>
            <a:spLocks noGrp="1"/>
          </p:cNvSpPr>
          <p:nvPr>
            <p:ph type="title" hasCustomPrompt="1"/>
          </p:nvPr>
        </p:nvSpPr>
        <p:spPr bwMode="gray"/>
        <p:txBody>
          <a:bodyPr/>
          <a:lstStyle/>
          <a:p>
            <a:r>
              <a:rPr lang="en-US" smtClean="0"/>
              <a:t>Click to add headline</a:t>
            </a:r>
            <a:endParaRPr lang="en-US" dirty="0"/>
          </a:p>
        </p:txBody>
      </p:sp>
      <p:sp>
        <p:nvSpPr>
          <p:cNvPr id="7" name="Textplatzhalter 2"/>
          <p:cNvSpPr>
            <a:spLocks noGrp="1"/>
          </p:cNvSpPr>
          <p:nvPr>
            <p:ph type="body" sz="quarter" idx="11" hasCustomPrompt="1"/>
          </p:nvPr>
        </p:nvSpPr>
        <p:spPr bwMode="gray">
          <a:xfrm>
            <a:off x="323410" y="915566"/>
            <a:ext cx="849674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8" name="Textplatzhalter 3"/>
          <p:cNvSpPr>
            <a:spLocks noGrp="1"/>
          </p:cNvSpPr>
          <p:nvPr>
            <p:ph type="body" sz="quarter" idx="12"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Tree>
    <p:extLst>
      <p:ext uri="{BB962C8B-B14F-4D97-AF65-F5344CB8AC3E}">
        <p14:creationId xmlns:p14="http://schemas.microsoft.com/office/powerpoint/2010/main" val="33212798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s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smtClean="0"/>
              <a:t>Click to add headline</a:t>
            </a:r>
            <a:endParaRPr lang="en-US" dirty="0"/>
          </a:p>
        </p:txBody>
      </p:sp>
      <p:sp>
        <p:nvSpPr>
          <p:cNvPr id="7" name="Textplatzhalter 2"/>
          <p:cNvSpPr>
            <a:spLocks noGrp="1"/>
          </p:cNvSpPr>
          <p:nvPr>
            <p:ph type="body" sz="quarter" idx="11" hasCustomPrompt="1"/>
          </p:nvPr>
        </p:nvSpPr>
        <p:spPr bwMode="gray">
          <a:xfrm>
            <a:off x="323410" y="915566"/>
            <a:ext cx="849674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8" name="Textplatzhalter 3"/>
          <p:cNvSpPr>
            <a:spLocks noGrp="1"/>
          </p:cNvSpPr>
          <p:nvPr>
            <p:ph type="body" sz="quarter" idx="12"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
        <p:nvSpPr>
          <p:cNvPr id="4" name="Content Placeholder 3"/>
          <p:cNvSpPr>
            <a:spLocks noGrp="1"/>
          </p:cNvSpPr>
          <p:nvPr>
            <p:ph sz="quarter" idx="13" hasCustomPrompt="1"/>
          </p:nvPr>
        </p:nvSpPr>
        <p:spPr>
          <a:xfrm>
            <a:off x="323411" y="1275570"/>
            <a:ext cx="4176580" cy="165623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1" name="Content Placeholder 3"/>
          <p:cNvSpPr>
            <a:spLocks noGrp="1"/>
          </p:cNvSpPr>
          <p:nvPr>
            <p:ph sz="quarter" idx="14" hasCustomPrompt="1"/>
          </p:nvPr>
        </p:nvSpPr>
        <p:spPr>
          <a:xfrm>
            <a:off x="4644010" y="1275570"/>
            <a:ext cx="4176580" cy="165623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Content Placeholder 3"/>
          <p:cNvSpPr>
            <a:spLocks noGrp="1"/>
          </p:cNvSpPr>
          <p:nvPr>
            <p:ph sz="quarter" idx="15" hasCustomPrompt="1"/>
          </p:nvPr>
        </p:nvSpPr>
        <p:spPr>
          <a:xfrm>
            <a:off x="323411" y="3075820"/>
            <a:ext cx="4176580" cy="165623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5" name="Content Placeholder 3"/>
          <p:cNvSpPr>
            <a:spLocks noGrp="1"/>
          </p:cNvSpPr>
          <p:nvPr>
            <p:ph sz="quarter" idx="16" hasCustomPrompt="1"/>
          </p:nvPr>
        </p:nvSpPr>
        <p:spPr>
          <a:xfrm>
            <a:off x="4644010" y="3075820"/>
            <a:ext cx="4176580" cy="165623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12859436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Rectangle 4"/>
          <p:cNvSpPr/>
          <p:nvPr userDrawn="1"/>
        </p:nvSpPr>
        <p:spPr bwMode="gray">
          <a:xfrm>
            <a:off x="0" y="0"/>
            <a:ext cx="9144000" cy="5143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0044408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re White and text">
    <p:spTree>
      <p:nvGrpSpPr>
        <p:cNvPr id="1" name=""/>
        <p:cNvGrpSpPr/>
        <p:nvPr/>
      </p:nvGrpSpPr>
      <p:grpSpPr>
        <a:xfrm>
          <a:off x="0" y="0"/>
          <a:ext cx="0" cy="0"/>
          <a:chOff x="0" y="0"/>
          <a:chExt cx="0" cy="0"/>
        </a:xfrm>
      </p:grpSpPr>
      <p:sp>
        <p:nvSpPr>
          <p:cNvPr id="62" name="Rechteck 61"/>
          <p:cNvSpPr/>
          <p:nvPr userDrawn="1"/>
        </p:nvSpPr>
        <p:spPr bwMode="gray">
          <a:xfrm>
            <a:off x="0" y="0"/>
            <a:ext cx="9144000" cy="5143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
        <p:nvSpPr>
          <p:cNvPr id="2" name="Titel 1"/>
          <p:cNvSpPr>
            <a:spLocks noGrp="1"/>
          </p:cNvSpPr>
          <p:nvPr>
            <p:ph type="title" hasCustomPrompt="1"/>
          </p:nvPr>
        </p:nvSpPr>
        <p:spPr bwMode="gray">
          <a:xfrm>
            <a:off x="323850" y="915989"/>
            <a:ext cx="8496299" cy="2014226"/>
          </a:xfrm>
        </p:spPr>
        <p:txBody>
          <a:bodyPr vert="horz" lIns="0" tIns="18000" rIns="0" bIns="0" rtlCol="0" anchor="b" anchorCtr="0">
            <a:noAutofit/>
          </a:bodyPr>
          <a:lstStyle>
            <a:lvl1pPr>
              <a:defRPr lang="de-DE" sz="3600" cap="none" baseline="0">
                <a:solidFill>
                  <a:schemeClr val="tx2"/>
                </a:solidFill>
                <a:latin typeface="Arial" pitchFamily="34" charset="0"/>
                <a:ea typeface="+mn-ea"/>
                <a:cs typeface="+mn-cs"/>
              </a:defRPr>
            </a:lvl1pPr>
          </a:lstStyle>
          <a:p>
            <a:pPr lvl="0"/>
            <a:r>
              <a:rPr lang="en-US" dirty="0" smtClean="0"/>
              <a:t>Click to add text</a:t>
            </a:r>
          </a:p>
        </p:txBody>
      </p:sp>
    </p:spTree>
    <p:extLst>
      <p:ext uri="{BB962C8B-B14F-4D97-AF65-F5344CB8AC3E}">
        <p14:creationId xmlns:p14="http://schemas.microsoft.com/office/powerpoint/2010/main" val="31699196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re Black and text">
    <p:bg bwMode="gray">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bwMode="gray">
          <a:xfrm>
            <a:off x="0" y="0"/>
            <a:ext cx="9144000" cy="51435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
        <p:nvSpPr>
          <p:cNvPr id="2" name="Titel 1"/>
          <p:cNvSpPr>
            <a:spLocks noGrp="1"/>
          </p:cNvSpPr>
          <p:nvPr>
            <p:ph type="title" hasCustomPrompt="1"/>
          </p:nvPr>
        </p:nvSpPr>
        <p:spPr bwMode="gray">
          <a:xfrm>
            <a:off x="323851" y="915989"/>
            <a:ext cx="8496299" cy="2016126"/>
          </a:xfrm>
        </p:spPr>
        <p:txBody>
          <a:bodyPr vert="horz" lIns="0" tIns="18000" rIns="0" bIns="0" rtlCol="0" anchor="b" anchorCtr="0">
            <a:noAutofit/>
          </a:bodyPr>
          <a:lstStyle>
            <a:lvl1pPr>
              <a:defRPr lang="de-DE" sz="3600" cap="none" baseline="0">
                <a:solidFill>
                  <a:schemeClr val="bg1"/>
                </a:solidFill>
                <a:latin typeface="Arial" pitchFamily="34" charset="0"/>
                <a:ea typeface="+mn-ea"/>
                <a:cs typeface="+mn-cs"/>
              </a:defRPr>
            </a:lvl1pPr>
          </a:lstStyle>
          <a:p>
            <a:pPr lvl="0"/>
            <a:r>
              <a:rPr lang="en-US" dirty="0" smtClean="0"/>
              <a:t>Click to add text</a:t>
            </a:r>
          </a:p>
        </p:txBody>
      </p:sp>
    </p:spTree>
    <p:extLst>
      <p:ext uri="{BB962C8B-B14F-4D97-AF65-F5344CB8AC3E}">
        <p14:creationId xmlns:p14="http://schemas.microsoft.com/office/powerpoint/2010/main" val="17517045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re Orange and tex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gray">
          <a:xfrm>
            <a:off x="0" y="0"/>
            <a:ext cx="9144000" cy="5143500"/>
          </a:xfrm>
          <a:prstGeom prst="rect">
            <a:avLst/>
          </a:prstGeom>
          <a:noFill/>
          <a:ln>
            <a:noFill/>
          </a:ln>
        </p:spPr>
      </p:pic>
      <p:sp>
        <p:nvSpPr>
          <p:cNvPr id="3" name="Titel 2"/>
          <p:cNvSpPr>
            <a:spLocks noGrp="1"/>
          </p:cNvSpPr>
          <p:nvPr>
            <p:ph type="title" hasCustomPrompt="1"/>
          </p:nvPr>
        </p:nvSpPr>
        <p:spPr bwMode="gray">
          <a:xfrm>
            <a:off x="323851" y="915988"/>
            <a:ext cx="8496300" cy="2016125"/>
          </a:xfrm>
        </p:spPr>
        <p:txBody>
          <a:bodyPr vert="horz" lIns="0" tIns="18000" rIns="0" bIns="0" rtlCol="0" anchor="b" anchorCtr="0">
            <a:noAutofit/>
          </a:bodyPr>
          <a:lstStyle>
            <a:lvl1pPr>
              <a:defRPr lang="de-DE" sz="3600" cap="none" baseline="0">
                <a:solidFill>
                  <a:schemeClr val="bg1"/>
                </a:solidFill>
                <a:latin typeface="Arial" pitchFamily="34" charset="0"/>
                <a:ea typeface="+mn-ea"/>
                <a:cs typeface="+mn-cs"/>
              </a:defRPr>
            </a:lvl1pPr>
          </a:lstStyle>
          <a:p>
            <a:pPr lvl="0"/>
            <a:r>
              <a:rPr lang="en-US" dirty="0" smtClean="0"/>
              <a:t>Click to add text</a:t>
            </a:r>
          </a:p>
        </p:txBody>
      </p:sp>
    </p:spTree>
    <p:extLst>
      <p:ext uri="{BB962C8B-B14F-4D97-AF65-F5344CB8AC3E}">
        <p14:creationId xmlns:p14="http://schemas.microsoft.com/office/powerpoint/2010/main" val="270122968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Contact</a:t>
            </a:r>
            <a:endParaRPr lang="en-US" dirty="0"/>
          </a:p>
        </p:txBody>
      </p:sp>
      <p:sp>
        <p:nvSpPr>
          <p:cNvPr id="24" name="Textplatzhalter 2"/>
          <p:cNvSpPr>
            <a:spLocks noGrp="1"/>
          </p:cNvSpPr>
          <p:nvPr>
            <p:ph type="body" sz="quarter" idx="11" hasCustomPrompt="1"/>
          </p:nvPr>
        </p:nvSpPr>
        <p:spPr bwMode="gray">
          <a:xfrm>
            <a:off x="323850" y="915566"/>
            <a:ext cx="849630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25" name="Picture Placeholder 4"/>
          <p:cNvSpPr>
            <a:spLocks noGrp="1"/>
          </p:cNvSpPr>
          <p:nvPr>
            <p:ph type="pic" sz="quarter" idx="34" hasCustomPrompt="1"/>
          </p:nvPr>
        </p:nvSpPr>
        <p:spPr bwMode="gray">
          <a:xfrm>
            <a:off x="323528" y="1275607"/>
            <a:ext cx="1296144" cy="1656184"/>
          </a:xfrm>
        </p:spPr>
        <p:txBody>
          <a:bodyPr/>
          <a:lstStyle>
            <a:lvl1pPr marL="0" indent="0">
              <a:buNone/>
              <a:defRPr/>
            </a:lvl1pPr>
          </a:lstStyle>
          <a:p>
            <a:r>
              <a:rPr lang="de-DE" dirty="0" smtClean="0"/>
              <a:t>Picture</a:t>
            </a:r>
            <a:endParaRPr lang="en-US" dirty="0"/>
          </a:p>
        </p:txBody>
      </p:sp>
      <p:sp>
        <p:nvSpPr>
          <p:cNvPr id="26" name="Text Placeholder 3"/>
          <p:cNvSpPr>
            <a:spLocks noGrp="1"/>
          </p:cNvSpPr>
          <p:nvPr>
            <p:ph type="body" sz="quarter" idx="35" hasCustomPrompt="1"/>
          </p:nvPr>
        </p:nvSpPr>
        <p:spPr bwMode="gray">
          <a:xfrm>
            <a:off x="1763689" y="228472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7" name="Text Placeholder 3"/>
          <p:cNvSpPr>
            <a:spLocks noGrp="1"/>
          </p:cNvSpPr>
          <p:nvPr>
            <p:ph type="body" sz="quarter" idx="36" hasCustomPrompt="1"/>
          </p:nvPr>
        </p:nvSpPr>
        <p:spPr bwMode="gray">
          <a:xfrm>
            <a:off x="1763688" y="185268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28" name="Text Placeholder 3"/>
          <p:cNvSpPr>
            <a:spLocks noGrp="1"/>
          </p:cNvSpPr>
          <p:nvPr>
            <p:ph type="body" sz="quarter" idx="37" hasCustomPrompt="1"/>
          </p:nvPr>
        </p:nvSpPr>
        <p:spPr bwMode="gray">
          <a:xfrm>
            <a:off x="1763688" y="1276350"/>
            <a:ext cx="2736304" cy="57633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noProof="0" dirty="0" smtClean="0"/>
              <a:t>[name]</a:t>
            </a:r>
          </a:p>
        </p:txBody>
      </p:sp>
      <p:sp>
        <p:nvSpPr>
          <p:cNvPr id="29" name="Text Placeholder 3"/>
          <p:cNvSpPr>
            <a:spLocks noGrp="1"/>
          </p:cNvSpPr>
          <p:nvPr>
            <p:ph type="body" sz="quarter" idx="38" hasCustomPrompt="1"/>
          </p:nvPr>
        </p:nvSpPr>
        <p:spPr bwMode="gray">
          <a:xfrm>
            <a:off x="1763688" y="250075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30" name="Text Placeholder 3"/>
          <p:cNvSpPr>
            <a:spLocks noGrp="1"/>
          </p:cNvSpPr>
          <p:nvPr>
            <p:ph type="body" sz="quarter" idx="39" hasCustomPrompt="1"/>
          </p:nvPr>
        </p:nvSpPr>
        <p:spPr bwMode="gray">
          <a:xfrm>
            <a:off x="1763767" y="271677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31" name="Picture Placeholder 4"/>
          <p:cNvSpPr>
            <a:spLocks noGrp="1"/>
          </p:cNvSpPr>
          <p:nvPr>
            <p:ph type="pic" sz="quarter" idx="40" hasCustomPrompt="1"/>
          </p:nvPr>
        </p:nvSpPr>
        <p:spPr bwMode="gray">
          <a:xfrm>
            <a:off x="4644728" y="1276350"/>
            <a:ext cx="1296144" cy="1656000"/>
          </a:xfrm>
        </p:spPr>
        <p:txBody>
          <a:bodyPr/>
          <a:lstStyle>
            <a:lvl1pPr marL="0" indent="0">
              <a:buNone/>
              <a:defRPr/>
            </a:lvl1pPr>
          </a:lstStyle>
          <a:p>
            <a:r>
              <a:rPr lang="de-DE" dirty="0" smtClean="0"/>
              <a:t>Picture</a:t>
            </a:r>
            <a:endParaRPr lang="en-US" dirty="0"/>
          </a:p>
        </p:txBody>
      </p:sp>
      <p:sp>
        <p:nvSpPr>
          <p:cNvPr id="32" name="Text Placeholder 3"/>
          <p:cNvSpPr>
            <a:spLocks noGrp="1"/>
          </p:cNvSpPr>
          <p:nvPr>
            <p:ph type="body" sz="quarter" idx="41" hasCustomPrompt="1"/>
          </p:nvPr>
        </p:nvSpPr>
        <p:spPr bwMode="gray">
          <a:xfrm>
            <a:off x="6084889" y="228472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33" name="Text Placeholder 3"/>
          <p:cNvSpPr>
            <a:spLocks noGrp="1"/>
          </p:cNvSpPr>
          <p:nvPr>
            <p:ph type="body" sz="quarter" idx="42" hasCustomPrompt="1"/>
          </p:nvPr>
        </p:nvSpPr>
        <p:spPr bwMode="gray">
          <a:xfrm>
            <a:off x="6084888" y="185268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34" name="Text Placeholder 3"/>
          <p:cNvSpPr>
            <a:spLocks noGrp="1"/>
          </p:cNvSpPr>
          <p:nvPr>
            <p:ph type="body" sz="quarter" idx="43" hasCustomPrompt="1"/>
          </p:nvPr>
        </p:nvSpPr>
        <p:spPr bwMode="gray">
          <a:xfrm>
            <a:off x="6084888" y="1276824"/>
            <a:ext cx="2736304" cy="57600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35" name="Text Placeholder 3"/>
          <p:cNvSpPr>
            <a:spLocks noGrp="1"/>
          </p:cNvSpPr>
          <p:nvPr>
            <p:ph type="body" sz="quarter" idx="44" hasCustomPrompt="1"/>
          </p:nvPr>
        </p:nvSpPr>
        <p:spPr bwMode="gray">
          <a:xfrm>
            <a:off x="6084888" y="250075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36" name="Text Placeholder 3"/>
          <p:cNvSpPr>
            <a:spLocks noGrp="1"/>
          </p:cNvSpPr>
          <p:nvPr>
            <p:ph type="body" sz="quarter" idx="45" hasCustomPrompt="1"/>
          </p:nvPr>
        </p:nvSpPr>
        <p:spPr bwMode="gray">
          <a:xfrm>
            <a:off x="6084967" y="271677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Tree>
    <p:extLst>
      <p:ext uri="{BB962C8B-B14F-4D97-AF65-F5344CB8AC3E}">
        <p14:creationId xmlns:p14="http://schemas.microsoft.com/office/powerpoint/2010/main" val="33811704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smtClean="0"/>
              <a:t>Click to add headline</a:t>
            </a:r>
            <a:endParaRPr lang="en-US" dirty="0"/>
          </a:p>
        </p:txBody>
      </p:sp>
      <p:sp>
        <p:nvSpPr>
          <p:cNvPr id="3" name="Content Placeholder 2"/>
          <p:cNvSpPr>
            <a:spLocks noGrp="1"/>
          </p:cNvSpPr>
          <p:nvPr>
            <p:ph idx="1" hasCustomPrompt="1"/>
          </p:nvPr>
        </p:nvSpPr>
        <p:spPr bwMode="gray"/>
        <p:txBody>
          <a:bodyPr/>
          <a:lstStyle>
            <a:lvl1pPr marL="360000" indent="-360000">
              <a:spcBef>
                <a:spcPts val="1200"/>
              </a:spcBef>
              <a:spcAft>
                <a:spcPts val="0"/>
              </a:spcAft>
              <a:buClr>
                <a:schemeClr val="tx2"/>
              </a:buClr>
              <a:buFont typeface="+mj-lt"/>
              <a:buAutoNum type="arabicPeriod"/>
              <a:tabLst>
                <a:tab pos="8496000" algn="r"/>
              </a:tabLst>
              <a:defRPr sz="1800">
                <a:solidFill>
                  <a:schemeClr val="tx1"/>
                </a:solidFill>
              </a:defRPr>
            </a:lvl1pPr>
            <a:lvl2pPr marL="358775" indent="0">
              <a:spcBef>
                <a:spcPts val="1200"/>
              </a:spcBef>
              <a:spcAft>
                <a:spcPts val="0"/>
              </a:spcAft>
              <a:buClr>
                <a:schemeClr val="bg2"/>
              </a:buClr>
              <a:buFont typeface="+mj-lt"/>
              <a:buNone/>
              <a:tabLst>
                <a:tab pos="8280000" algn="r"/>
              </a:tabLst>
              <a:defRPr sz="1800">
                <a:solidFill>
                  <a:schemeClr val="bg2"/>
                </a:solidFill>
              </a:defRPr>
            </a:lvl2pPr>
            <a:lvl3pPr marL="360000" indent="0">
              <a:spcBef>
                <a:spcPts val="1200"/>
              </a:spcBef>
              <a:spcAft>
                <a:spcPts val="0"/>
              </a:spcAft>
              <a:buFontTx/>
              <a:buNone/>
              <a:defRPr sz="1800">
                <a:solidFill>
                  <a:schemeClr val="bg2"/>
                </a:solidFill>
              </a:defRPr>
            </a:lvl3pPr>
            <a:lvl4pPr marL="360000" indent="0">
              <a:spcBef>
                <a:spcPts val="1200"/>
              </a:spcBef>
              <a:spcAft>
                <a:spcPts val="0"/>
              </a:spcAft>
              <a:buFontTx/>
              <a:buNone/>
              <a:defRPr sz="1800">
                <a:solidFill>
                  <a:schemeClr val="bg2"/>
                </a:solidFill>
              </a:defRPr>
            </a:lvl4pPr>
            <a:lvl5pPr marL="360000" indent="0">
              <a:spcBef>
                <a:spcPts val="1200"/>
              </a:spcBef>
              <a:spcAft>
                <a:spcPts val="0"/>
              </a:spcAft>
              <a:buFontTx/>
              <a:buNone/>
              <a:defRPr sz="1800">
                <a:solidFill>
                  <a:schemeClr val="bg2"/>
                </a:solidFill>
              </a:defRPr>
            </a:lvl5pPr>
            <a:lvl6pPr marL="360000" indent="0">
              <a:spcBef>
                <a:spcPts val="1200"/>
              </a:spcBef>
              <a:spcAft>
                <a:spcPts val="0"/>
              </a:spcAft>
              <a:buFontTx/>
              <a:buNone/>
              <a:defRPr sz="1800">
                <a:solidFill>
                  <a:schemeClr val="bg2"/>
                </a:solidFill>
              </a:defRPr>
            </a:lvl6pPr>
            <a:lvl7pPr marL="360000" indent="0">
              <a:spcBef>
                <a:spcPts val="1200"/>
              </a:spcBef>
              <a:spcAft>
                <a:spcPts val="0"/>
              </a:spcAft>
              <a:buFontTx/>
              <a:buNone/>
              <a:defRPr sz="1800">
                <a:solidFill>
                  <a:schemeClr val="bg2"/>
                </a:solidFill>
              </a:defRPr>
            </a:lvl7pPr>
            <a:lvl8pPr marL="360000" indent="0">
              <a:spcBef>
                <a:spcPts val="1200"/>
              </a:spcBef>
              <a:spcAft>
                <a:spcPts val="0"/>
              </a:spcAft>
              <a:buFontTx/>
              <a:buNone/>
              <a:defRPr sz="1800">
                <a:solidFill>
                  <a:schemeClr val="bg2"/>
                </a:solidFill>
              </a:defRPr>
            </a:lvl8pPr>
            <a:lvl9pPr marL="360000" indent="0">
              <a:spcBef>
                <a:spcPts val="1200"/>
              </a:spcBef>
              <a:spcAft>
                <a:spcPts val="0"/>
              </a:spcAft>
              <a:buFontTx/>
              <a:buNone/>
              <a:defRPr sz="1800">
                <a:solidFill>
                  <a:schemeClr val="bg2"/>
                </a:solidFill>
              </a:defRPr>
            </a:lvl9pPr>
          </a:lstStyle>
          <a:p>
            <a:pPr lvl="0"/>
            <a:r>
              <a:rPr lang="en-US" dirty="0" smtClean="0"/>
              <a:t>Click to add agenda</a:t>
            </a:r>
          </a:p>
        </p:txBody>
      </p:sp>
    </p:spTree>
    <p:extLst>
      <p:ext uri="{BB962C8B-B14F-4D97-AF65-F5344CB8AC3E}">
        <p14:creationId xmlns:p14="http://schemas.microsoft.com/office/powerpoint/2010/main" val="32672523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Contact</a:t>
            </a:r>
            <a:endParaRPr lang="en-US" dirty="0"/>
          </a:p>
        </p:txBody>
      </p:sp>
      <p:sp>
        <p:nvSpPr>
          <p:cNvPr id="13" name="Picture Placeholder 4"/>
          <p:cNvSpPr>
            <a:spLocks noGrp="1"/>
          </p:cNvSpPr>
          <p:nvPr>
            <p:ph type="pic" sz="quarter" idx="15" hasCustomPrompt="1"/>
          </p:nvPr>
        </p:nvSpPr>
        <p:spPr bwMode="gray">
          <a:xfrm>
            <a:off x="323528" y="3075990"/>
            <a:ext cx="1296144" cy="1656000"/>
          </a:xfrm>
        </p:spPr>
        <p:txBody>
          <a:bodyPr/>
          <a:lstStyle>
            <a:lvl1pPr marL="0" indent="0">
              <a:buNone/>
              <a:defRPr/>
            </a:lvl1pPr>
          </a:lstStyle>
          <a:p>
            <a:r>
              <a:rPr lang="de-DE" dirty="0" smtClean="0"/>
              <a:t>Picture</a:t>
            </a:r>
            <a:endParaRPr lang="en-US" dirty="0"/>
          </a:p>
        </p:txBody>
      </p:sp>
      <p:sp>
        <p:nvSpPr>
          <p:cNvPr id="14" name="Text Placeholder 3"/>
          <p:cNvSpPr>
            <a:spLocks noGrp="1"/>
          </p:cNvSpPr>
          <p:nvPr>
            <p:ph type="body" sz="quarter" idx="18" hasCustomPrompt="1"/>
          </p:nvPr>
        </p:nvSpPr>
        <p:spPr bwMode="gray">
          <a:xfrm>
            <a:off x="1763689" y="408397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17" name="Text Placeholder 3"/>
          <p:cNvSpPr>
            <a:spLocks noGrp="1"/>
          </p:cNvSpPr>
          <p:nvPr>
            <p:ph type="body" sz="quarter" idx="19" hasCustomPrompt="1"/>
          </p:nvPr>
        </p:nvSpPr>
        <p:spPr bwMode="gray">
          <a:xfrm>
            <a:off x="1763688" y="365193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19" name="Text Placeholder 3"/>
          <p:cNvSpPr>
            <a:spLocks noGrp="1"/>
          </p:cNvSpPr>
          <p:nvPr>
            <p:ph type="body" sz="quarter" idx="26" hasCustomPrompt="1"/>
          </p:nvPr>
        </p:nvSpPr>
        <p:spPr bwMode="gray">
          <a:xfrm>
            <a:off x="1763688" y="430000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6" name="Text Placeholder 3"/>
          <p:cNvSpPr>
            <a:spLocks noGrp="1"/>
          </p:cNvSpPr>
          <p:nvPr>
            <p:ph type="body" sz="quarter" idx="27" hasCustomPrompt="1"/>
          </p:nvPr>
        </p:nvSpPr>
        <p:spPr bwMode="gray">
          <a:xfrm>
            <a:off x="1763767" y="451602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27" name="Picture Placeholder 4"/>
          <p:cNvSpPr>
            <a:spLocks noGrp="1"/>
          </p:cNvSpPr>
          <p:nvPr>
            <p:ph type="pic" sz="quarter" idx="28" hasCustomPrompt="1"/>
          </p:nvPr>
        </p:nvSpPr>
        <p:spPr bwMode="gray">
          <a:xfrm>
            <a:off x="4644728" y="3075990"/>
            <a:ext cx="1296144" cy="1656000"/>
          </a:xfrm>
        </p:spPr>
        <p:txBody>
          <a:bodyPr/>
          <a:lstStyle>
            <a:lvl1pPr marL="0" indent="0">
              <a:buNone/>
              <a:defRPr/>
            </a:lvl1pPr>
          </a:lstStyle>
          <a:p>
            <a:r>
              <a:rPr lang="de-DE" dirty="0" smtClean="0"/>
              <a:t>Picture</a:t>
            </a:r>
            <a:endParaRPr lang="en-US" dirty="0"/>
          </a:p>
        </p:txBody>
      </p:sp>
      <p:sp>
        <p:nvSpPr>
          <p:cNvPr id="28" name="Text Placeholder 3"/>
          <p:cNvSpPr>
            <a:spLocks noGrp="1"/>
          </p:cNvSpPr>
          <p:nvPr>
            <p:ph type="body" sz="quarter" idx="29" hasCustomPrompt="1"/>
          </p:nvPr>
        </p:nvSpPr>
        <p:spPr bwMode="gray">
          <a:xfrm>
            <a:off x="6084889" y="408397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9" name="Text Placeholder 3"/>
          <p:cNvSpPr>
            <a:spLocks noGrp="1"/>
          </p:cNvSpPr>
          <p:nvPr>
            <p:ph type="body" sz="quarter" idx="30" hasCustomPrompt="1"/>
          </p:nvPr>
        </p:nvSpPr>
        <p:spPr bwMode="gray">
          <a:xfrm>
            <a:off x="6084888" y="365193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31" name="Text Placeholder 3"/>
          <p:cNvSpPr>
            <a:spLocks noGrp="1"/>
          </p:cNvSpPr>
          <p:nvPr>
            <p:ph type="body" sz="quarter" idx="32" hasCustomPrompt="1"/>
          </p:nvPr>
        </p:nvSpPr>
        <p:spPr bwMode="gray">
          <a:xfrm>
            <a:off x="6084888" y="430000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32" name="Text Placeholder 3"/>
          <p:cNvSpPr>
            <a:spLocks noGrp="1"/>
          </p:cNvSpPr>
          <p:nvPr>
            <p:ph type="body" sz="quarter" idx="33" hasCustomPrompt="1"/>
          </p:nvPr>
        </p:nvSpPr>
        <p:spPr bwMode="gray">
          <a:xfrm>
            <a:off x="6084967" y="451602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33" name="Picture Placeholder 4"/>
          <p:cNvSpPr>
            <a:spLocks noGrp="1"/>
          </p:cNvSpPr>
          <p:nvPr>
            <p:ph type="pic" sz="quarter" idx="34" hasCustomPrompt="1"/>
          </p:nvPr>
        </p:nvSpPr>
        <p:spPr bwMode="gray">
          <a:xfrm>
            <a:off x="323528" y="1275607"/>
            <a:ext cx="1296144" cy="1656184"/>
          </a:xfrm>
        </p:spPr>
        <p:txBody>
          <a:bodyPr/>
          <a:lstStyle>
            <a:lvl1pPr marL="0" indent="0">
              <a:buNone/>
              <a:defRPr/>
            </a:lvl1pPr>
          </a:lstStyle>
          <a:p>
            <a:r>
              <a:rPr lang="de-DE" dirty="0" smtClean="0"/>
              <a:t>Picture</a:t>
            </a:r>
            <a:endParaRPr lang="en-US" dirty="0"/>
          </a:p>
        </p:txBody>
      </p:sp>
      <p:sp>
        <p:nvSpPr>
          <p:cNvPr id="34" name="Text Placeholder 3"/>
          <p:cNvSpPr>
            <a:spLocks noGrp="1"/>
          </p:cNvSpPr>
          <p:nvPr>
            <p:ph type="body" sz="quarter" idx="35" hasCustomPrompt="1"/>
          </p:nvPr>
        </p:nvSpPr>
        <p:spPr bwMode="gray">
          <a:xfrm>
            <a:off x="1763689" y="228472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35" name="Text Placeholder 3"/>
          <p:cNvSpPr>
            <a:spLocks noGrp="1"/>
          </p:cNvSpPr>
          <p:nvPr>
            <p:ph type="body" sz="quarter" idx="36" hasCustomPrompt="1"/>
          </p:nvPr>
        </p:nvSpPr>
        <p:spPr bwMode="gray">
          <a:xfrm>
            <a:off x="1763688" y="185268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37" name="Text Placeholder 3"/>
          <p:cNvSpPr>
            <a:spLocks noGrp="1"/>
          </p:cNvSpPr>
          <p:nvPr>
            <p:ph type="body" sz="quarter" idx="38" hasCustomPrompt="1"/>
          </p:nvPr>
        </p:nvSpPr>
        <p:spPr bwMode="gray">
          <a:xfrm>
            <a:off x="1763688" y="250075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38" name="Text Placeholder 3"/>
          <p:cNvSpPr>
            <a:spLocks noGrp="1"/>
          </p:cNvSpPr>
          <p:nvPr>
            <p:ph type="body" sz="quarter" idx="39" hasCustomPrompt="1"/>
          </p:nvPr>
        </p:nvSpPr>
        <p:spPr bwMode="gray">
          <a:xfrm>
            <a:off x="1763767" y="271677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39" name="Picture Placeholder 4"/>
          <p:cNvSpPr>
            <a:spLocks noGrp="1"/>
          </p:cNvSpPr>
          <p:nvPr>
            <p:ph type="pic" sz="quarter" idx="40" hasCustomPrompt="1"/>
          </p:nvPr>
        </p:nvSpPr>
        <p:spPr bwMode="gray">
          <a:xfrm>
            <a:off x="4644728" y="1276350"/>
            <a:ext cx="1296144" cy="1656000"/>
          </a:xfrm>
        </p:spPr>
        <p:txBody>
          <a:bodyPr/>
          <a:lstStyle>
            <a:lvl1pPr marL="0" indent="0">
              <a:buNone/>
              <a:defRPr/>
            </a:lvl1pPr>
          </a:lstStyle>
          <a:p>
            <a:r>
              <a:rPr lang="de-DE" dirty="0" smtClean="0"/>
              <a:t>Picture</a:t>
            </a:r>
            <a:endParaRPr lang="en-US" dirty="0"/>
          </a:p>
        </p:txBody>
      </p:sp>
      <p:sp>
        <p:nvSpPr>
          <p:cNvPr id="40" name="Text Placeholder 3"/>
          <p:cNvSpPr>
            <a:spLocks noGrp="1"/>
          </p:cNvSpPr>
          <p:nvPr>
            <p:ph type="body" sz="quarter" idx="41" hasCustomPrompt="1"/>
          </p:nvPr>
        </p:nvSpPr>
        <p:spPr bwMode="gray">
          <a:xfrm>
            <a:off x="6084889" y="228472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41" name="Text Placeholder 3"/>
          <p:cNvSpPr>
            <a:spLocks noGrp="1"/>
          </p:cNvSpPr>
          <p:nvPr>
            <p:ph type="body" sz="quarter" idx="42" hasCustomPrompt="1"/>
          </p:nvPr>
        </p:nvSpPr>
        <p:spPr bwMode="gray">
          <a:xfrm>
            <a:off x="6084888" y="185268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43" name="Text Placeholder 3"/>
          <p:cNvSpPr>
            <a:spLocks noGrp="1"/>
          </p:cNvSpPr>
          <p:nvPr>
            <p:ph type="body" sz="quarter" idx="44" hasCustomPrompt="1"/>
          </p:nvPr>
        </p:nvSpPr>
        <p:spPr bwMode="gray">
          <a:xfrm>
            <a:off x="6084888" y="250075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44" name="Text Placeholder 3"/>
          <p:cNvSpPr>
            <a:spLocks noGrp="1"/>
          </p:cNvSpPr>
          <p:nvPr>
            <p:ph type="body" sz="quarter" idx="45" hasCustomPrompt="1"/>
          </p:nvPr>
        </p:nvSpPr>
        <p:spPr bwMode="gray">
          <a:xfrm>
            <a:off x="6084967" y="271677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45" name="Textplatzhalter 2"/>
          <p:cNvSpPr>
            <a:spLocks noGrp="1"/>
          </p:cNvSpPr>
          <p:nvPr>
            <p:ph type="body" sz="quarter" idx="11" hasCustomPrompt="1"/>
          </p:nvPr>
        </p:nvSpPr>
        <p:spPr bwMode="gray">
          <a:xfrm>
            <a:off x="323850" y="915566"/>
            <a:ext cx="849630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46" name="Text Placeholder 3"/>
          <p:cNvSpPr>
            <a:spLocks noGrp="1"/>
          </p:cNvSpPr>
          <p:nvPr>
            <p:ph type="body" sz="quarter" idx="37" hasCustomPrompt="1"/>
          </p:nvPr>
        </p:nvSpPr>
        <p:spPr bwMode="gray">
          <a:xfrm>
            <a:off x="1763688" y="1276350"/>
            <a:ext cx="2736304" cy="57633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noProof="0" dirty="0" smtClean="0"/>
              <a:t>[name]</a:t>
            </a:r>
          </a:p>
        </p:txBody>
      </p:sp>
      <p:sp>
        <p:nvSpPr>
          <p:cNvPr id="47" name="Text Placeholder 3"/>
          <p:cNvSpPr>
            <a:spLocks noGrp="1"/>
          </p:cNvSpPr>
          <p:nvPr>
            <p:ph type="body" sz="quarter" idx="43" hasCustomPrompt="1"/>
          </p:nvPr>
        </p:nvSpPr>
        <p:spPr bwMode="gray">
          <a:xfrm>
            <a:off x="6084888" y="1276824"/>
            <a:ext cx="2736304" cy="57600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48" name="Text Placeholder 3"/>
          <p:cNvSpPr>
            <a:spLocks noGrp="1"/>
          </p:cNvSpPr>
          <p:nvPr>
            <p:ph type="body" sz="quarter" idx="46" hasCustomPrompt="1"/>
          </p:nvPr>
        </p:nvSpPr>
        <p:spPr bwMode="gray">
          <a:xfrm>
            <a:off x="1763688" y="3075820"/>
            <a:ext cx="2736304" cy="57633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noProof="0" smtClean="0"/>
              <a:t>[name]</a:t>
            </a:r>
          </a:p>
        </p:txBody>
      </p:sp>
      <p:sp>
        <p:nvSpPr>
          <p:cNvPr id="49" name="Text Placeholder 3"/>
          <p:cNvSpPr>
            <a:spLocks noGrp="1"/>
          </p:cNvSpPr>
          <p:nvPr>
            <p:ph type="body" sz="quarter" idx="47" hasCustomPrompt="1"/>
          </p:nvPr>
        </p:nvSpPr>
        <p:spPr bwMode="gray">
          <a:xfrm>
            <a:off x="6084888" y="3076294"/>
            <a:ext cx="2736304" cy="57600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Tree>
    <p:extLst>
      <p:ext uri="{BB962C8B-B14F-4D97-AF65-F5344CB8AC3E}">
        <p14:creationId xmlns:p14="http://schemas.microsoft.com/office/powerpoint/2010/main" val="354654017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gray">
          <a:xfrm>
            <a:off x="0" y="0"/>
            <a:ext cx="9144000" cy="5143500"/>
          </a:xfrm>
          <a:prstGeom prst="rect">
            <a:avLst/>
          </a:prstGeom>
          <a:noFill/>
          <a:ln>
            <a:noFill/>
          </a:ln>
        </p:spPr>
      </p:pic>
      <p:sp>
        <p:nvSpPr>
          <p:cNvPr id="3" name="Title 2"/>
          <p:cNvSpPr>
            <a:spLocks noGrp="1"/>
          </p:cNvSpPr>
          <p:nvPr>
            <p:ph type="title" hasCustomPrompt="1"/>
          </p:nvPr>
        </p:nvSpPr>
        <p:spPr bwMode="gray">
          <a:xfrm>
            <a:off x="323410" y="987425"/>
            <a:ext cx="8497180" cy="1944688"/>
          </a:xfrm>
        </p:spPr>
        <p:txBody>
          <a:bodyPr anchor="b"/>
          <a:lstStyle>
            <a:lvl1pPr>
              <a:defRPr sz="3600" cap="none" baseline="0">
                <a:solidFill>
                  <a:schemeClr val="bg1"/>
                </a:solidFill>
                <a:latin typeface="Arial" pitchFamily="34" charset="0"/>
              </a:defRPr>
            </a:lvl1pPr>
          </a:lstStyle>
          <a:p>
            <a:r>
              <a:rPr lang="en-US" dirty="0" err="1" smtClean="0"/>
              <a:t>Eindslide</a:t>
            </a:r>
            <a:endParaRPr lang="en-US" dirty="0"/>
          </a:p>
        </p:txBody>
      </p:sp>
      <p:sp>
        <p:nvSpPr>
          <p:cNvPr id="8" name="Text Placeholder 5"/>
          <p:cNvSpPr>
            <a:spLocks noGrp="1"/>
          </p:cNvSpPr>
          <p:nvPr>
            <p:ph type="body" sz="quarter" idx="10" hasCustomPrompt="1"/>
          </p:nvPr>
        </p:nvSpPr>
        <p:spPr bwMode="gray">
          <a:xfrm>
            <a:off x="323528" y="4732056"/>
            <a:ext cx="8496944" cy="216024"/>
          </a:xfrm>
        </p:spPr>
        <p:txBody>
          <a:bodyPr anchor="b"/>
          <a:lstStyle>
            <a:lvl1pPr marL="0" indent="0">
              <a:spcBef>
                <a:spcPts val="0"/>
              </a:spcBef>
              <a:spcAft>
                <a:spcPts val="0"/>
              </a:spcAft>
              <a:buFontTx/>
              <a:buNone/>
              <a:defRPr sz="1200" baseline="0">
                <a:solidFill>
                  <a:schemeClr val="bg1"/>
                </a:solidFill>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smtClean="0"/>
              <a:t>Click to add additional text, e.g. author, location, date</a:t>
            </a:r>
          </a:p>
        </p:txBody>
      </p:sp>
    </p:spTree>
    <p:extLst>
      <p:ext uri="{BB962C8B-B14F-4D97-AF65-F5344CB8AC3E}">
        <p14:creationId xmlns:p14="http://schemas.microsoft.com/office/powerpoint/2010/main" val="368879790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4839891"/>
            <a:ext cx="8496300" cy="108347"/>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tx1"/>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38845169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err="1" smtClean="0"/>
              <a:t>Hoofdstuk</a:t>
            </a:r>
            <a:r>
              <a:rPr lang="en-US" dirty="0" smtClean="0"/>
              <a:t> </a:t>
            </a:r>
            <a:r>
              <a:rPr lang="en-US" dirty="0" err="1" smtClean="0"/>
              <a:t>titel</a:t>
            </a:r>
            <a:endParaRPr lang="en-US" dirty="0"/>
          </a:p>
        </p:txBody>
      </p:sp>
      <p:sp>
        <p:nvSpPr>
          <p:cNvPr id="5" name="Textplatzhalter 6"/>
          <p:cNvSpPr>
            <a:spLocks noGrp="1"/>
          </p:cNvSpPr>
          <p:nvPr>
            <p:ph type="body" sz="quarter" idx="12" hasCustomPrompt="1"/>
          </p:nvPr>
        </p:nvSpPr>
        <p:spPr bwMode="gray">
          <a:xfrm>
            <a:off x="323850" y="4803775"/>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Tree>
    <p:extLst>
      <p:ext uri="{BB962C8B-B14F-4D97-AF65-F5344CB8AC3E}">
        <p14:creationId xmlns:p14="http://schemas.microsoft.com/office/powerpoint/2010/main" val="110860216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8769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bwMode="gray">
          <a:xfrm>
            <a:off x="324000" y="2463403"/>
            <a:ext cx="1296144" cy="1512542"/>
          </a:xfrm>
        </p:spPr>
        <p:txBody>
          <a:bodyPr/>
          <a:lstStyle>
            <a:lvl1pPr marL="0" indent="0">
              <a:buNone/>
              <a:defRPr/>
            </a:lvl1pPr>
          </a:lstStyle>
          <a:p>
            <a:r>
              <a:rPr lang="de-DE" dirty="0" smtClean="0"/>
              <a:t>Picture</a:t>
            </a:r>
            <a:endParaRPr lang="en-US" dirty="0"/>
          </a:p>
        </p:txBody>
      </p:sp>
      <p:sp>
        <p:nvSpPr>
          <p:cNvPr id="13" name="Picture Placeholder 4"/>
          <p:cNvSpPr>
            <a:spLocks noGrp="1"/>
          </p:cNvSpPr>
          <p:nvPr>
            <p:ph type="pic" sz="quarter" idx="16" hasCustomPrompt="1"/>
          </p:nvPr>
        </p:nvSpPr>
        <p:spPr bwMode="gray">
          <a:xfrm>
            <a:off x="4644009" y="2463403"/>
            <a:ext cx="1296144" cy="1512542"/>
          </a:xfrm>
        </p:spPr>
        <p:txBody>
          <a:bodyPr/>
          <a:lstStyle>
            <a:lvl1pPr marL="0" indent="0">
              <a:buNone/>
              <a:defRPr/>
            </a:lvl1pPr>
          </a:lstStyle>
          <a:p>
            <a:r>
              <a:rPr lang="de-DE" dirty="0" smtClean="0"/>
              <a:t>Picture</a:t>
            </a:r>
            <a:endParaRPr lang="en-US" dirty="0"/>
          </a:p>
        </p:txBody>
      </p:sp>
      <p:sp>
        <p:nvSpPr>
          <p:cNvPr id="14" name="Text Placeholder 3"/>
          <p:cNvSpPr>
            <a:spLocks noGrp="1"/>
          </p:cNvSpPr>
          <p:nvPr>
            <p:ph type="body" sz="quarter" idx="18" hasCustomPrompt="1"/>
          </p:nvPr>
        </p:nvSpPr>
        <p:spPr bwMode="gray">
          <a:xfrm>
            <a:off x="1763690" y="3489892"/>
            <a:ext cx="2736303" cy="162018"/>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15" name="Text Placeholder 3"/>
          <p:cNvSpPr>
            <a:spLocks noGrp="1"/>
          </p:cNvSpPr>
          <p:nvPr>
            <p:ph type="body" sz="quarter" idx="19" hasCustomPrompt="1"/>
          </p:nvPr>
        </p:nvSpPr>
        <p:spPr bwMode="gray">
          <a:xfrm>
            <a:off x="1763688" y="3165856"/>
            <a:ext cx="2736304" cy="162018"/>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16" name="Text Placeholder 3"/>
          <p:cNvSpPr>
            <a:spLocks noGrp="1"/>
          </p:cNvSpPr>
          <p:nvPr>
            <p:ph type="body" sz="quarter" idx="20" hasCustomPrompt="1"/>
          </p:nvPr>
        </p:nvSpPr>
        <p:spPr bwMode="gray">
          <a:xfrm>
            <a:off x="1763688" y="2463404"/>
            <a:ext cx="2736304" cy="702452"/>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22" name="Text Placeholder 3"/>
          <p:cNvSpPr>
            <a:spLocks noGrp="1"/>
          </p:cNvSpPr>
          <p:nvPr>
            <p:ph type="body" sz="quarter" idx="26" hasCustomPrompt="1"/>
          </p:nvPr>
        </p:nvSpPr>
        <p:spPr bwMode="gray">
          <a:xfrm>
            <a:off x="1763688" y="3651909"/>
            <a:ext cx="2736304" cy="162018"/>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3" name="Text Placeholder 3"/>
          <p:cNvSpPr>
            <a:spLocks noGrp="1"/>
          </p:cNvSpPr>
          <p:nvPr>
            <p:ph type="body" sz="quarter" idx="27" hasCustomPrompt="1"/>
          </p:nvPr>
        </p:nvSpPr>
        <p:spPr bwMode="gray">
          <a:xfrm>
            <a:off x="1763767" y="3813927"/>
            <a:ext cx="2736226" cy="161261"/>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24" name="Text Placeholder 3"/>
          <p:cNvSpPr>
            <a:spLocks noGrp="1"/>
          </p:cNvSpPr>
          <p:nvPr>
            <p:ph type="body" sz="quarter" idx="28" hasCustomPrompt="1"/>
          </p:nvPr>
        </p:nvSpPr>
        <p:spPr bwMode="gray">
          <a:xfrm>
            <a:off x="6084168" y="3489892"/>
            <a:ext cx="2736304" cy="162017"/>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5" name="Text Placeholder 3"/>
          <p:cNvSpPr>
            <a:spLocks noGrp="1"/>
          </p:cNvSpPr>
          <p:nvPr>
            <p:ph type="body" sz="quarter" idx="29" hasCustomPrompt="1"/>
          </p:nvPr>
        </p:nvSpPr>
        <p:spPr bwMode="gray">
          <a:xfrm>
            <a:off x="6084168" y="3165856"/>
            <a:ext cx="2736304" cy="162018"/>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26" name="Text Placeholder 3"/>
          <p:cNvSpPr>
            <a:spLocks noGrp="1"/>
          </p:cNvSpPr>
          <p:nvPr>
            <p:ph type="body" sz="quarter" idx="30" hasCustomPrompt="1"/>
          </p:nvPr>
        </p:nvSpPr>
        <p:spPr bwMode="gray">
          <a:xfrm>
            <a:off x="6084168" y="2463404"/>
            <a:ext cx="2736304" cy="702452"/>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27" name="Text Placeholder 3"/>
          <p:cNvSpPr>
            <a:spLocks noGrp="1"/>
          </p:cNvSpPr>
          <p:nvPr>
            <p:ph type="body" sz="quarter" idx="31" hasCustomPrompt="1"/>
          </p:nvPr>
        </p:nvSpPr>
        <p:spPr bwMode="gray">
          <a:xfrm>
            <a:off x="6084168" y="3651909"/>
            <a:ext cx="2736304" cy="162018"/>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8" name="Text Placeholder 3"/>
          <p:cNvSpPr>
            <a:spLocks noGrp="1"/>
          </p:cNvSpPr>
          <p:nvPr>
            <p:ph type="body" sz="quarter" idx="32" hasCustomPrompt="1"/>
          </p:nvPr>
        </p:nvSpPr>
        <p:spPr bwMode="gray">
          <a:xfrm>
            <a:off x="6084168" y="3813927"/>
            <a:ext cx="2736304" cy="162018"/>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4" name="Title 3"/>
          <p:cNvSpPr>
            <a:spLocks noGrp="1"/>
          </p:cNvSpPr>
          <p:nvPr>
            <p:ph type="title" hasCustomPrompt="1"/>
          </p:nvPr>
        </p:nvSpPr>
        <p:spPr bwMode="gray"/>
        <p:txBody>
          <a:bodyPr/>
          <a:lstStyle>
            <a:lvl1pPr>
              <a:defRPr/>
            </a:lvl1pPr>
          </a:lstStyle>
          <a:p>
            <a:r>
              <a:rPr lang="en-US" dirty="0" smtClean="0"/>
              <a:t>Click to add text</a:t>
            </a:r>
            <a:endParaRPr lang="en-GB" dirty="0"/>
          </a:p>
        </p:txBody>
      </p:sp>
    </p:spTree>
    <p:extLst>
      <p:ext uri="{BB962C8B-B14F-4D97-AF65-F5344CB8AC3E}">
        <p14:creationId xmlns:p14="http://schemas.microsoft.com/office/powerpoint/2010/main" val="36149555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for presentation">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323410" y="1779662"/>
            <a:ext cx="8497180" cy="1439810"/>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en-US" dirty="0" err="1" smtClean="0"/>
              <a:t>Gebruik</a:t>
            </a:r>
            <a:r>
              <a:rPr lang="en-US" dirty="0" smtClean="0"/>
              <a:t> </a:t>
            </a:r>
            <a:r>
              <a:rPr lang="en-US" dirty="0" err="1" smtClean="0"/>
              <a:t>deze</a:t>
            </a:r>
            <a:r>
              <a:rPr lang="en-US" dirty="0" smtClean="0"/>
              <a:t> slide om de </a:t>
            </a:r>
            <a:r>
              <a:rPr lang="en-US" dirty="0" err="1" smtClean="0"/>
              <a:t>presentatie</a:t>
            </a:r>
            <a:r>
              <a:rPr lang="en-US" dirty="0" smtClean="0"/>
              <a:t> in </a:t>
            </a:r>
            <a:r>
              <a:rPr lang="en-US" dirty="0" err="1" smtClean="0"/>
              <a:t>hoofdstukken</a:t>
            </a:r>
            <a:r>
              <a:rPr lang="en-US" dirty="0" smtClean="0"/>
              <a:t> in </a:t>
            </a:r>
            <a:r>
              <a:rPr lang="en-US" dirty="0" err="1" smtClean="0"/>
              <a:t>te</a:t>
            </a:r>
            <a:r>
              <a:rPr lang="en-US" dirty="0" smtClean="0"/>
              <a:t> </a:t>
            </a:r>
            <a:r>
              <a:rPr lang="en-US" dirty="0" err="1" smtClean="0"/>
              <a:t>delen</a:t>
            </a:r>
            <a:endParaRPr lang="en-US" dirty="0" smtClean="0"/>
          </a:p>
        </p:txBody>
      </p:sp>
      <p:sp>
        <p:nvSpPr>
          <p:cNvPr id="3" name="Rechteck 2"/>
          <p:cNvSpPr/>
          <p:nvPr userDrawn="1"/>
        </p:nvSpPr>
        <p:spPr bwMode="gray">
          <a:xfrm>
            <a:off x="0" y="0"/>
            <a:ext cx="9144000" cy="16351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Tree>
    <p:extLst>
      <p:ext uri="{BB962C8B-B14F-4D97-AF65-F5344CB8AC3E}">
        <p14:creationId xmlns:p14="http://schemas.microsoft.com/office/powerpoint/2010/main" val="32988860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for print">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bwMode="gray">
          <a:xfrm>
            <a:off x="0" y="74"/>
            <a:ext cx="9144000" cy="163505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
        <p:nvSpPr>
          <p:cNvPr id="2" name="Titel 1"/>
          <p:cNvSpPr>
            <a:spLocks noGrp="1"/>
          </p:cNvSpPr>
          <p:nvPr>
            <p:ph type="title" hasCustomPrompt="1"/>
          </p:nvPr>
        </p:nvSpPr>
        <p:spPr bwMode="gray">
          <a:xfrm>
            <a:off x="323410" y="1779588"/>
            <a:ext cx="8496418" cy="1439862"/>
          </a:xfr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tx1"/>
                </a:solidFill>
                <a:latin typeface="Arial" pitchFamily="34" charset="0"/>
                <a:ea typeface="+mn-ea"/>
                <a:cs typeface="+mn-cs"/>
              </a:defRPr>
            </a:lvl1pPr>
          </a:lstStyle>
          <a:p>
            <a:pPr lvl="0"/>
            <a:r>
              <a:rPr lang="en-US" dirty="0" err="1" smtClean="0"/>
              <a:t>Gebruik</a:t>
            </a:r>
            <a:r>
              <a:rPr lang="en-US" dirty="0" smtClean="0"/>
              <a:t> </a:t>
            </a:r>
            <a:r>
              <a:rPr lang="en-US" dirty="0" err="1" smtClean="0"/>
              <a:t>deze</a:t>
            </a:r>
            <a:r>
              <a:rPr lang="en-US" dirty="0" smtClean="0"/>
              <a:t> slide om </a:t>
            </a:r>
            <a:r>
              <a:rPr lang="en-US" dirty="0" err="1" smtClean="0"/>
              <a:t>een</a:t>
            </a:r>
            <a:r>
              <a:rPr lang="en-US" dirty="0" smtClean="0"/>
              <a:t> </a:t>
            </a:r>
            <a:r>
              <a:rPr lang="en-US" dirty="0" err="1" smtClean="0"/>
              <a:t>hoofdstuk</a:t>
            </a:r>
            <a:r>
              <a:rPr lang="en-US" dirty="0" smtClean="0"/>
              <a:t> in </a:t>
            </a:r>
            <a:r>
              <a:rPr lang="en-US" dirty="0" err="1" smtClean="0"/>
              <a:t>secties</a:t>
            </a:r>
            <a:r>
              <a:rPr lang="en-US" dirty="0" smtClean="0"/>
              <a:t> in </a:t>
            </a:r>
            <a:r>
              <a:rPr lang="en-US" dirty="0" err="1" smtClean="0"/>
              <a:t>te</a:t>
            </a:r>
            <a:r>
              <a:rPr lang="en-US" dirty="0" smtClean="0"/>
              <a:t> </a:t>
            </a:r>
            <a:r>
              <a:rPr lang="en-US" dirty="0" err="1" smtClean="0"/>
              <a:t>delen</a:t>
            </a:r>
            <a:endParaRPr lang="en-US" dirty="0" smtClean="0"/>
          </a:p>
        </p:txBody>
      </p:sp>
      <p:sp>
        <p:nvSpPr>
          <p:cNvPr id="59" name="Rechteck 58"/>
          <p:cNvSpPr/>
          <p:nvPr userDrawn="1"/>
        </p:nvSpPr>
        <p:spPr bwMode="gray">
          <a:xfrm>
            <a:off x="323410" y="1779662"/>
            <a:ext cx="8497134" cy="72000"/>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chemeClr val="tx1"/>
              </a:solidFill>
              <a:latin typeface="Arial" pitchFamily="34" charset="0"/>
            </a:endParaRPr>
          </a:p>
        </p:txBody>
      </p:sp>
      <p:sp>
        <p:nvSpPr>
          <p:cNvPr id="60" name="Rechteck 59"/>
          <p:cNvSpPr/>
          <p:nvPr userDrawn="1"/>
        </p:nvSpPr>
        <p:spPr bwMode="gray">
          <a:xfrm>
            <a:off x="323410" y="3147814"/>
            <a:ext cx="8496118" cy="72000"/>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chemeClr val="tx1"/>
              </a:solidFill>
              <a:latin typeface="Arial" pitchFamily="34" charset="0"/>
            </a:endParaRPr>
          </a:p>
        </p:txBody>
      </p:sp>
    </p:spTree>
    <p:extLst>
      <p:ext uri="{BB962C8B-B14F-4D97-AF65-F5344CB8AC3E}">
        <p14:creationId xmlns:p14="http://schemas.microsoft.com/office/powerpoint/2010/main" val="41381744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bwMode="gray">
          <a:xfrm>
            <a:off x="323410" y="915566"/>
            <a:ext cx="849674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err="1" smtClean="0"/>
              <a:t>Subtitel</a:t>
            </a:r>
            <a:endParaRPr lang="en-US" dirty="0" smtClean="0"/>
          </a:p>
        </p:txBody>
      </p:sp>
      <p:sp>
        <p:nvSpPr>
          <p:cNvPr id="4" name="Textplatzhalter 3"/>
          <p:cNvSpPr>
            <a:spLocks noGrp="1"/>
          </p:cNvSpPr>
          <p:nvPr>
            <p:ph type="body" sz="quarter" idx="11"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
        <p:nvSpPr>
          <p:cNvPr id="5" name="Title 4"/>
          <p:cNvSpPr>
            <a:spLocks noGrp="1"/>
          </p:cNvSpPr>
          <p:nvPr>
            <p:ph type="title" hasCustomPrompt="1"/>
          </p:nvPr>
        </p:nvSpPr>
        <p:spPr/>
        <p:txBody>
          <a:bodyPr/>
          <a:lstStyle/>
          <a:p>
            <a:r>
              <a:rPr lang="en-US" noProof="0" dirty="0" err="1" smtClean="0"/>
              <a:t>Hoofdstuk</a:t>
            </a:r>
            <a:r>
              <a:rPr lang="en-US" noProof="0" dirty="0" smtClean="0"/>
              <a:t> </a:t>
            </a:r>
            <a:r>
              <a:rPr lang="en-US" noProof="0" dirty="0" err="1" smtClean="0"/>
              <a:t>titel</a:t>
            </a:r>
            <a:endParaRPr lang="de-DE" dirty="0"/>
          </a:p>
        </p:txBody>
      </p:sp>
    </p:spTree>
    <p:extLst>
      <p:ext uri="{BB962C8B-B14F-4D97-AF65-F5344CB8AC3E}">
        <p14:creationId xmlns:p14="http://schemas.microsoft.com/office/powerpoint/2010/main" val="29918920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6556379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8"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ntent Placeholder 8"/>
          <p:cNvSpPr>
            <a:spLocks noGrp="1"/>
          </p:cNvSpPr>
          <p:nvPr>
            <p:ph sz="quarter" idx="12" hasCustomPrompt="1"/>
          </p:nvPr>
        </p:nvSpPr>
        <p:spPr>
          <a:xfrm>
            <a:off x="323410" y="1275570"/>
            <a:ext cx="8496740" cy="345676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Title 1"/>
          <p:cNvSpPr>
            <a:spLocks noGrp="1"/>
          </p:cNvSpPr>
          <p:nvPr>
            <p:ph type="title" hasCustomPrompt="1"/>
          </p:nvPr>
        </p:nvSpPr>
        <p:spPr bwMode="gray"/>
        <p:txBody>
          <a:bodyPr/>
          <a:lstStyle/>
          <a:p>
            <a:r>
              <a:rPr lang="en-US" noProof="0" dirty="0" err="1" smtClean="0"/>
              <a:t>Hoofdstuk</a:t>
            </a:r>
            <a:r>
              <a:rPr lang="en-US" noProof="0" dirty="0" smtClean="0"/>
              <a:t> </a:t>
            </a:r>
            <a:r>
              <a:rPr lang="en-US" noProof="0" dirty="0" err="1" smtClean="0"/>
              <a:t>titel</a:t>
            </a:r>
            <a:endParaRPr lang="en-US" dirty="0"/>
          </a:p>
        </p:txBody>
      </p:sp>
      <p:sp>
        <p:nvSpPr>
          <p:cNvPr id="4" name="Textplatzhalter 2"/>
          <p:cNvSpPr>
            <a:spLocks noGrp="1"/>
          </p:cNvSpPr>
          <p:nvPr>
            <p:ph type="body" sz="quarter" idx="10" hasCustomPrompt="1"/>
          </p:nvPr>
        </p:nvSpPr>
        <p:spPr bwMode="gray">
          <a:xfrm>
            <a:off x="323410" y="915521"/>
            <a:ext cx="8497180" cy="288040"/>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err="1" smtClean="0"/>
              <a:t>Subtitel</a:t>
            </a:r>
            <a:endParaRPr lang="en-US" dirty="0" smtClean="0"/>
          </a:p>
        </p:txBody>
      </p:sp>
      <p:sp>
        <p:nvSpPr>
          <p:cNvPr id="5" name="Textplatzhalter 3"/>
          <p:cNvSpPr>
            <a:spLocks noGrp="1"/>
          </p:cNvSpPr>
          <p:nvPr>
            <p:ph type="body" sz="quarter" idx="11" hasCustomPrompt="1"/>
          </p:nvPr>
        </p:nvSpPr>
        <p:spPr bwMode="gray">
          <a:xfrm>
            <a:off x="323410" y="4803552"/>
            <a:ext cx="8496418"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Tree>
    <p:extLst>
      <p:ext uri="{BB962C8B-B14F-4D97-AF65-F5344CB8AC3E}">
        <p14:creationId xmlns:p14="http://schemas.microsoft.com/office/powerpoint/2010/main" val="391731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Samenvatting</a:t>
            </a:r>
            <a:endParaRPr lang="en-US" dirty="0"/>
          </a:p>
        </p:txBody>
      </p:sp>
      <p:sp>
        <p:nvSpPr>
          <p:cNvPr id="9"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0" name="Rectangle 44"/>
          <p:cNvSpPr/>
          <p:nvPr userDrawn="1"/>
        </p:nvSpPr>
        <p:spPr bwMode="gray">
          <a:xfrm>
            <a:off x="396000" y="914400"/>
            <a:ext cx="8352606" cy="2088233"/>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2" name="TextBox 11"/>
          <p:cNvSpPr txBox="1"/>
          <p:nvPr userDrawn="1"/>
        </p:nvSpPr>
        <p:spPr>
          <a:xfrm>
            <a:off x="396000" y="3056400"/>
            <a:ext cx="5544616" cy="1774800"/>
          </a:xfrm>
          <a:prstGeom prst="rect">
            <a:avLst/>
          </a:prstGeom>
          <a:solidFill>
            <a:schemeClr val="bg1"/>
          </a:solidFill>
          <a:ln>
            <a:noFill/>
          </a:ln>
        </p:spPr>
        <p:txBody>
          <a:bodyPr wrap="square" lIns="0" tIns="0" rIns="0" bIns="0" rtlCol="0">
            <a:noAutofit/>
          </a:bodyPr>
          <a:lstStyle/>
          <a:p>
            <a:pPr>
              <a:spcBef>
                <a:spcPts val="300"/>
              </a:spcBef>
            </a:pPr>
            <a:endParaRPr lang="nl-NL" sz="1600" dirty="0" err="1" smtClean="0">
              <a:latin typeface="Arial" pitchFamily="34" charset="0"/>
              <a:cs typeface="Arial" pitchFamily="34" charset="0"/>
            </a:endParaRPr>
          </a:p>
        </p:txBody>
      </p:sp>
      <p:sp>
        <p:nvSpPr>
          <p:cNvPr id="14" name="TextBox 13"/>
          <p:cNvSpPr txBox="1"/>
          <p:nvPr userDrawn="1"/>
        </p:nvSpPr>
        <p:spPr>
          <a:xfrm>
            <a:off x="5994606" y="3056400"/>
            <a:ext cx="2754000" cy="1774800"/>
          </a:xfrm>
          <a:prstGeom prst="rect">
            <a:avLst/>
          </a:prstGeom>
          <a:solidFill>
            <a:schemeClr val="bg1"/>
          </a:solidFill>
          <a:ln>
            <a:noFill/>
          </a:ln>
        </p:spPr>
        <p:txBody>
          <a:bodyPr wrap="square" lIns="0" tIns="0" rIns="0" bIns="0" rtlCol="0">
            <a:noAutofit/>
          </a:bodyPr>
          <a:lstStyle/>
          <a:p>
            <a:pPr>
              <a:spcBef>
                <a:spcPts val="300"/>
              </a:spcBef>
            </a:pPr>
            <a:endParaRPr lang="nl-NL" sz="1600" dirty="0" err="1" smtClean="0">
              <a:latin typeface="Arial" pitchFamily="34" charset="0"/>
              <a:cs typeface="Arial" pitchFamily="34" charset="0"/>
            </a:endParaRPr>
          </a:p>
        </p:txBody>
      </p:sp>
      <p:sp>
        <p:nvSpPr>
          <p:cNvPr id="4" name="Content Placeholder 3"/>
          <p:cNvSpPr>
            <a:spLocks noGrp="1"/>
          </p:cNvSpPr>
          <p:nvPr>
            <p:ph sz="quarter" idx="13" hasCustomPrompt="1"/>
          </p:nvPr>
        </p:nvSpPr>
        <p:spPr>
          <a:xfrm>
            <a:off x="458918" y="961696"/>
            <a:ext cx="8281061" cy="2015059"/>
          </a:xfrm>
        </p:spPr>
        <p:txBody>
          <a:bodyPr/>
          <a:lstStyle>
            <a:lvl1pPr>
              <a:defRPr sz="1000"/>
            </a:lvl1pPr>
            <a:lvl2pPr>
              <a:defRPr sz="1000"/>
            </a:lvl2pPr>
            <a:lvl3pPr>
              <a:defRPr sz="1000"/>
            </a:lvl3pPr>
            <a:lvl4pPr>
              <a:defRPr sz="1000"/>
            </a:lvl4pPr>
            <a:lvl5pPr>
              <a:defRPr sz="1000"/>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1" name="Content Placeholder 10"/>
          <p:cNvSpPr>
            <a:spLocks noGrp="1"/>
          </p:cNvSpPr>
          <p:nvPr>
            <p:ph sz="quarter" idx="14" hasCustomPrompt="1"/>
          </p:nvPr>
        </p:nvSpPr>
        <p:spPr>
          <a:xfrm>
            <a:off x="458918" y="3056400"/>
            <a:ext cx="5473072" cy="1774800"/>
          </a:xfrm>
        </p:spPr>
        <p:txBody>
          <a:bodyPr/>
          <a:lstStyle>
            <a:lvl1pPr>
              <a:defRPr sz="1050"/>
            </a:lvl1pPr>
            <a:lvl2pPr>
              <a:defRPr sz="1050"/>
            </a:lvl2pPr>
            <a:lvl3pPr>
              <a:defRPr sz="1050"/>
            </a:lvl3pPr>
            <a:lvl4pPr>
              <a:defRPr sz="1050"/>
            </a:lvl4pPr>
            <a:lvl5pPr>
              <a:defRPr sz="1050"/>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Content Placeholder 12"/>
          <p:cNvSpPr>
            <a:spLocks noGrp="1"/>
          </p:cNvSpPr>
          <p:nvPr>
            <p:ph sz="quarter" idx="15" hasCustomPrompt="1"/>
          </p:nvPr>
        </p:nvSpPr>
        <p:spPr>
          <a:xfrm>
            <a:off x="6084168" y="3065026"/>
            <a:ext cx="2664438" cy="1774800"/>
          </a:xfrm>
        </p:spPr>
        <p:txBody>
          <a:bodyPr/>
          <a:lstStyle>
            <a:lvl1pPr>
              <a:defRPr sz="1050"/>
            </a:lvl1pPr>
            <a:lvl2pPr>
              <a:defRPr sz="1050"/>
            </a:lvl2pPr>
            <a:lvl3pPr>
              <a:defRPr sz="1050"/>
            </a:lvl3pPr>
            <a:lvl4pPr>
              <a:defRPr sz="1050"/>
            </a:lvl4pPr>
            <a:lvl5pPr>
              <a:defRPr sz="1050"/>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20683977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WOT analys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6284867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29" name="think-cell Slide" r:id="rId8" imgW="353" imgH="353" progId="TCLayout.ActiveDocument.1">
                  <p:embed/>
                </p:oleObj>
              </mc:Choice>
              <mc:Fallback>
                <p:oleObj name="think-cell Slide" r:id="rId8" imgW="353" imgH="353"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bwMode="gray"/>
        <p:txBody>
          <a:bodyPr/>
          <a:lstStyle/>
          <a:p>
            <a:r>
              <a:rPr lang="nl-NL" dirty="0" smtClean="0"/>
              <a:t>SWOT analyse</a:t>
            </a:r>
            <a:endParaRPr lang="en-US" dirty="0"/>
          </a:p>
        </p:txBody>
      </p:sp>
      <p:sp>
        <p:nvSpPr>
          <p:cNvPr id="10"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1" name="Rectangle 44"/>
          <p:cNvSpPr/>
          <p:nvPr userDrawn="1"/>
        </p:nvSpPr>
        <p:spPr bwMode="gray">
          <a:xfrm>
            <a:off x="396000" y="914400"/>
            <a:ext cx="4147200" cy="1929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5" name="TextBox 14"/>
          <p:cNvSpPr txBox="1"/>
          <p:nvPr userDrawn="1"/>
        </p:nvSpPr>
        <p:spPr>
          <a:xfrm>
            <a:off x="396000" y="2901600"/>
            <a:ext cx="4147200" cy="1929600"/>
          </a:xfrm>
          <a:prstGeom prst="rect">
            <a:avLst/>
          </a:prstGeom>
          <a:solidFill>
            <a:schemeClr val="bg1"/>
          </a:solidFill>
          <a:ln>
            <a:noFill/>
          </a:ln>
        </p:spPr>
        <p:txBody>
          <a:bodyPr wrap="square" lIns="0" tIns="0" rIns="0" bIns="0" rtlCol="0">
            <a:noAutofit/>
          </a:bodyPr>
          <a:lstStyle/>
          <a:p>
            <a:pPr>
              <a:spcBef>
                <a:spcPts val="300"/>
              </a:spcBef>
            </a:pPr>
            <a:endParaRPr lang="nl-NL" sz="1600" dirty="0" err="1" smtClean="0">
              <a:latin typeface="Arial" pitchFamily="34" charset="0"/>
              <a:cs typeface="Arial" pitchFamily="34" charset="0"/>
            </a:endParaRPr>
          </a:p>
        </p:txBody>
      </p:sp>
      <p:sp>
        <p:nvSpPr>
          <p:cNvPr id="16" name="Rectangle 44"/>
          <p:cNvSpPr/>
          <p:nvPr userDrawn="1"/>
        </p:nvSpPr>
        <p:spPr bwMode="gray">
          <a:xfrm>
            <a:off x="4600800" y="914400"/>
            <a:ext cx="4147200" cy="1929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7" name="TextBox 16"/>
          <p:cNvSpPr txBox="1"/>
          <p:nvPr userDrawn="1"/>
        </p:nvSpPr>
        <p:spPr>
          <a:xfrm>
            <a:off x="4600800" y="2901600"/>
            <a:ext cx="4147200" cy="1929600"/>
          </a:xfrm>
          <a:prstGeom prst="rect">
            <a:avLst/>
          </a:prstGeom>
          <a:solidFill>
            <a:schemeClr val="bg1"/>
          </a:solidFill>
          <a:ln>
            <a:noFill/>
          </a:ln>
        </p:spPr>
        <p:txBody>
          <a:bodyPr wrap="square" lIns="0" tIns="0" rIns="0" bIns="0" rtlCol="0">
            <a:noAutofit/>
          </a:bodyPr>
          <a:lstStyle/>
          <a:p>
            <a:pPr>
              <a:spcBef>
                <a:spcPts val="300"/>
              </a:spcBef>
            </a:pPr>
            <a:endParaRPr lang="nl-NL" sz="1600" dirty="0" err="1" smtClean="0">
              <a:latin typeface="Arial" pitchFamily="34" charset="0"/>
              <a:cs typeface="Arial" pitchFamily="34" charset="0"/>
            </a:endParaRPr>
          </a:p>
        </p:txBody>
      </p:sp>
      <p:cxnSp>
        <p:nvCxnSpPr>
          <p:cNvPr id="18" name="Straight Connector 17"/>
          <p:cNvCxnSpPr/>
          <p:nvPr userDrawn="1"/>
        </p:nvCxnSpPr>
        <p:spPr>
          <a:xfrm>
            <a:off x="468000" y="1203598"/>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Title 8"/>
          <p:cNvSpPr txBox="1">
            <a:spLocks/>
          </p:cNvSpPr>
          <p:nvPr userDrawn="1"/>
        </p:nvSpPr>
        <p:spPr bwMode="gray">
          <a:xfrm>
            <a:off x="467545" y="915566"/>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r>
              <a:rPr lang="nl-NL" sz="1000" b="1" dirty="0" smtClean="0"/>
              <a:t>Sterke punten</a:t>
            </a:r>
            <a:endParaRPr lang="nl-NL" sz="1000" b="1" dirty="0"/>
          </a:p>
        </p:txBody>
      </p:sp>
      <p:cxnSp>
        <p:nvCxnSpPr>
          <p:cNvPr id="20" name="Straight Connector 19"/>
          <p:cNvCxnSpPr/>
          <p:nvPr userDrawn="1"/>
        </p:nvCxnSpPr>
        <p:spPr>
          <a:xfrm>
            <a:off x="4672800" y="1203598"/>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Title 8"/>
          <p:cNvSpPr txBox="1">
            <a:spLocks/>
          </p:cNvSpPr>
          <p:nvPr userDrawn="1"/>
        </p:nvSpPr>
        <p:spPr bwMode="gray">
          <a:xfrm>
            <a:off x="4672800" y="915566"/>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r>
              <a:rPr lang="nl-NL" sz="1000" b="1" dirty="0" smtClean="0"/>
              <a:t>Zwakke punten</a:t>
            </a:r>
            <a:endParaRPr lang="nl-NL" sz="1000" b="1" dirty="0"/>
          </a:p>
        </p:txBody>
      </p:sp>
      <p:cxnSp>
        <p:nvCxnSpPr>
          <p:cNvPr id="22" name="Straight Connector 21"/>
          <p:cNvCxnSpPr/>
          <p:nvPr userDrawn="1"/>
        </p:nvCxnSpPr>
        <p:spPr>
          <a:xfrm>
            <a:off x="467544" y="3189600"/>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Title 8"/>
          <p:cNvSpPr txBox="1">
            <a:spLocks/>
          </p:cNvSpPr>
          <p:nvPr userDrawn="1"/>
        </p:nvSpPr>
        <p:spPr bwMode="gray">
          <a:xfrm>
            <a:off x="468000" y="2901600"/>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r>
              <a:rPr lang="nl-NL" sz="1000" b="1" dirty="0" smtClean="0"/>
              <a:t>Kansen</a:t>
            </a:r>
            <a:endParaRPr lang="nl-NL" sz="1000" b="1" dirty="0"/>
          </a:p>
        </p:txBody>
      </p:sp>
      <p:cxnSp>
        <p:nvCxnSpPr>
          <p:cNvPr id="24" name="Straight Connector 23"/>
          <p:cNvCxnSpPr/>
          <p:nvPr userDrawn="1"/>
        </p:nvCxnSpPr>
        <p:spPr>
          <a:xfrm>
            <a:off x="4673435" y="3189600"/>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5" name="Title 8"/>
          <p:cNvSpPr txBox="1">
            <a:spLocks/>
          </p:cNvSpPr>
          <p:nvPr userDrawn="1"/>
        </p:nvSpPr>
        <p:spPr bwMode="gray">
          <a:xfrm>
            <a:off x="4672800" y="2901600"/>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r>
              <a:rPr lang="nl-NL" sz="1000" b="1" dirty="0" smtClean="0"/>
              <a:t>Bedreigingen</a:t>
            </a:r>
            <a:endParaRPr lang="nl-NL" sz="1000" b="1" dirty="0"/>
          </a:p>
        </p:txBody>
      </p:sp>
      <p:grpSp>
        <p:nvGrpSpPr>
          <p:cNvPr id="30" name="Group 38"/>
          <p:cNvGrpSpPr/>
          <p:nvPr userDrawn="1"/>
        </p:nvGrpSpPr>
        <p:grpSpPr>
          <a:xfrm>
            <a:off x="4197365" y="972716"/>
            <a:ext cx="288000" cy="288000"/>
            <a:chOff x="3923910" y="1602772"/>
            <a:chExt cx="360000" cy="360000"/>
          </a:xfrm>
        </p:grpSpPr>
        <p:sp>
          <p:nvSpPr>
            <p:cNvPr id="31" name="Oval 13"/>
            <p:cNvSpPr>
              <a:spLocks noChangeArrowheads="1"/>
            </p:cNvSpPr>
            <p:nvPr>
              <p:custDataLst>
                <p:tags r:id="rId6"/>
              </p:custDataLst>
            </p:nvPr>
          </p:nvSpPr>
          <p:spPr bwMode="gray">
            <a:xfrm>
              <a:off x="3923910" y="1602772"/>
              <a:ext cx="360000" cy="360000"/>
            </a:xfrm>
            <a:prstGeom prst="ellipse">
              <a:avLst/>
            </a:prstGeom>
            <a:solidFill>
              <a:schemeClr val="bg1"/>
            </a:solidFill>
            <a:ln w="7620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9" tIns="0" rIns="0" bIns="0"/>
            <a:lstStyle/>
            <a:p>
              <a:endParaRPr lang="en-US" dirty="0">
                <a:latin typeface="Arial" pitchFamily="34" charset="0"/>
              </a:endParaRPr>
            </a:p>
          </p:txBody>
        </p:sp>
        <p:sp>
          <p:nvSpPr>
            <p:cNvPr id="32" name="Oval 15"/>
            <p:cNvSpPr>
              <a:spLocks noChangeArrowheads="1"/>
            </p:cNvSpPr>
            <p:nvPr/>
          </p:nvSpPr>
          <p:spPr bwMode="gray">
            <a:xfrm>
              <a:off x="3923910" y="1602772"/>
              <a:ext cx="360000" cy="360000"/>
            </a:xfrm>
            <a:prstGeom prst="ellipse">
              <a:avLst/>
            </a:prstGeom>
            <a:solidFill>
              <a:schemeClr val="accent3"/>
            </a:solidFill>
            <a:ln w="6350" algn="ctr">
              <a:noFill/>
              <a:round/>
              <a:headEnd/>
              <a:tailEnd/>
            </a:ln>
            <a:effectLst/>
            <a:extLst/>
          </p:spPr>
          <p:txBody>
            <a:bodyPr lIns="72009" tIns="0" rIns="0" bIns="0"/>
            <a:lstStyle/>
            <a:p>
              <a:endParaRPr lang="en-US" dirty="0">
                <a:latin typeface="Arial" pitchFamily="34" charset="0"/>
              </a:endParaRPr>
            </a:p>
          </p:txBody>
        </p:sp>
        <p:grpSp>
          <p:nvGrpSpPr>
            <p:cNvPr id="33" name="Group 16"/>
            <p:cNvGrpSpPr>
              <a:grpSpLocks/>
            </p:cNvGrpSpPr>
            <p:nvPr/>
          </p:nvGrpSpPr>
          <p:grpSpPr bwMode="gray">
            <a:xfrm>
              <a:off x="3992930" y="1671789"/>
              <a:ext cx="225369" cy="225369"/>
              <a:chOff x="2532" y="1087"/>
              <a:chExt cx="199" cy="199"/>
            </a:xfrm>
          </p:grpSpPr>
          <p:sp>
            <p:nvSpPr>
              <p:cNvPr id="34" name="Rectangle 17"/>
              <p:cNvSpPr>
                <a:spLocks noChangeArrowheads="1"/>
              </p:cNvSpPr>
              <p:nvPr/>
            </p:nvSpPr>
            <p:spPr bwMode="gray">
              <a:xfrm>
                <a:off x="2532" y="1166"/>
                <a:ext cx="199" cy="38"/>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dirty="0">
                  <a:latin typeface="Arial" pitchFamily="34" charset="0"/>
                </a:endParaRPr>
              </a:p>
            </p:txBody>
          </p:sp>
          <p:sp>
            <p:nvSpPr>
              <p:cNvPr id="35" name="Rectangle 18"/>
              <p:cNvSpPr>
                <a:spLocks noChangeArrowheads="1"/>
              </p:cNvSpPr>
              <p:nvPr/>
            </p:nvSpPr>
            <p:spPr bwMode="gray">
              <a:xfrm rot="5400000">
                <a:off x="2531" y="1168"/>
                <a:ext cx="199" cy="38"/>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dirty="0">
                  <a:latin typeface="Arial" pitchFamily="34" charset="0"/>
                </a:endParaRPr>
              </a:p>
            </p:txBody>
          </p:sp>
        </p:grpSp>
      </p:grpSp>
      <p:grpSp>
        <p:nvGrpSpPr>
          <p:cNvPr id="36" name="Group 38"/>
          <p:cNvGrpSpPr/>
          <p:nvPr userDrawn="1"/>
        </p:nvGrpSpPr>
        <p:grpSpPr>
          <a:xfrm>
            <a:off x="4197600" y="2956411"/>
            <a:ext cx="288000" cy="288000"/>
            <a:chOff x="3923910" y="1602772"/>
            <a:chExt cx="360000" cy="360000"/>
          </a:xfrm>
        </p:grpSpPr>
        <p:sp>
          <p:nvSpPr>
            <p:cNvPr id="37" name="Oval 13"/>
            <p:cNvSpPr>
              <a:spLocks noChangeArrowheads="1"/>
            </p:cNvSpPr>
            <p:nvPr>
              <p:custDataLst>
                <p:tags r:id="rId5"/>
              </p:custDataLst>
            </p:nvPr>
          </p:nvSpPr>
          <p:spPr bwMode="gray">
            <a:xfrm>
              <a:off x="3923910" y="1602772"/>
              <a:ext cx="360000" cy="360000"/>
            </a:xfrm>
            <a:prstGeom prst="ellipse">
              <a:avLst/>
            </a:prstGeom>
            <a:solidFill>
              <a:schemeClr val="bg1"/>
            </a:solidFill>
            <a:ln w="7620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9" tIns="0" rIns="0" bIns="0"/>
            <a:lstStyle/>
            <a:p>
              <a:endParaRPr lang="en-US" dirty="0">
                <a:latin typeface="Arial" pitchFamily="34" charset="0"/>
              </a:endParaRPr>
            </a:p>
          </p:txBody>
        </p:sp>
        <p:sp>
          <p:nvSpPr>
            <p:cNvPr id="38" name="Oval 15"/>
            <p:cNvSpPr>
              <a:spLocks noChangeArrowheads="1"/>
            </p:cNvSpPr>
            <p:nvPr/>
          </p:nvSpPr>
          <p:spPr bwMode="gray">
            <a:xfrm>
              <a:off x="3923910" y="1602772"/>
              <a:ext cx="360000" cy="360000"/>
            </a:xfrm>
            <a:prstGeom prst="ellipse">
              <a:avLst/>
            </a:prstGeom>
            <a:solidFill>
              <a:schemeClr val="accent4"/>
            </a:solidFill>
            <a:ln w="6350" algn="ctr">
              <a:noFill/>
              <a:round/>
              <a:headEnd/>
              <a:tailEnd/>
            </a:ln>
            <a:effectLst/>
            <a:extLst/>
          </p:spPr>
          <p:txBody>
            <a:bodyPr lIns="72009" tIns="0" rIns="0" bIns="0"/>
            <a:lstStyle/>
            <a:p>
              <a:endParaRPr lang="en-US" dirty="0">
                <a:latin typeface="Arial" pitchFamily="34" charset="0"/>
              </a:endParaRPr>
            </a:p>
          </p:txBody>
        </p:sp>
        <p:grpSp>
          <p:nvGrpSpPr>
            <p:cNvPr id="39" name="Group 16"/>
            <p:cNvGrpSpPr>
              <a:grpSpLocks/>
            </p:cNvGrpSpPr>
            <p:nvPr/>
          </p:nvGrpSpPr>
          <p:grpSpPr bwMode="gray">
            <a:xfrm>
              <a:off x="3991798" y="1671789"/>
              <a:ext cx="225369" cy="225369"/>
              <a:chOff x="2531" y="1087"/>
              <a:chExt cx="199" cy="199"/>
            </a:xfrm>
          </p:grpSpPr>
          <p:sp>
            <p:nvSpPr>
              <p:cNvPr id="40" name="Rectangle 17"/>
              <p:cNvSpPr>
                <a:spLocks noChangeArrowheads="1"/>
              </p:cNvSpPr>
              <p:nvPr/>
            </p:nvSpPr>
            <p:spPr bwMode="gray">
              <a:xfrm>
                <a:off x="2531" y="1166"/>
                <a:ext cx="199" cy="38"/>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dirty="0">
                  <a:latin typeface="Arial" pitchFamily="34" charset="0"/>
                </a:endParaRPr>
              </a:p>
            </p:txBody>
          </p:sp>
          <p:sp>
            <p:nvSpPr>
              <p:cNvPr id="41" name="Rectangle 18"/>
              <p:cNvSpPr>
                <a:spLocks noChangeArrowheads="1"/>
              </p:cNvSpPr>
              <p:nvPr/>
            </p:nvSpPr>
            <p:spPr bwMode="gray">
              <a:xfrm rot="5400000">
                <a:off x="2531" y="1168"/>
                <a:ext cx="199" cy="38"/>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dirty="0">
                  <a:latin typeface="Arial" pitchFamily="34" charset="0"/>
                </a:endParaRPr>
              </a:p>
            </p:txBody>
          </p:sp>
        </p:grpSp>
      </p:grpSp>
      <p:grpSp>
        <p:nvGrpSpPr>
          <p:cNvPr id="42" name="Group 41"/>
          <p:cNvGrpSpPr/>
          <p:nvPr userDrawn="1"/>
        </p:nvGrpSpPr>
        <p:grpSpPr>
          <a:xfrm>
            <a:off x="8398800" y="972000"/>
            <a:ext cx="288000" cy="288000"/>
            <a:chOff x="8244510" y="1602772"/>
            <a:chExt cx="360000" cy="360000"/>
          </a:xfrm>
        </p:grpSpPr>
        <p:sp>
          <p:nvSpPr>
            <p:cNvPr id="43" name="Oval 29"/>
            <p:cNvSpPr>
              <a:spLocks noChangeArrowheads="1"/>
            </p:cNvSpPr>
            <p:nvPr>
              <p:custDataLst>
                <p:tags r:id="rId4"/>
              </p:custDataLst>
            </p:nvPr>
          </p:nvSpPr>
          <p:spPr bwMode="gray">
            <a:xfrm>
              <a:off x="8244510" y="1602772"/>
              <a:ext cx="360000" cy="360000"/>
            </a:xfrm>
            <a:prstGeom prst="ellipse">
              <a:avLst/>
            </a:prstGeom>
            <a:solidFill>
              <a:schemeClr val="bg1"/>
            </a:solidFill>
            <a:ln w="7620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9" tIns="0" rIns="0" bIns="0"/>
            <a:lstStyle/>
            <a:p>
              <a:endParaRPr lang="en-US" dirty="0">
                <a:latin typeface="Arial" pitchFamily="34" charset="0"/>
              </a:endParaRPr>
            </a:p>
          </p:txBody>
        </p:sp>
        <p:sp>
          <p:nvSpPr>
            <p:cNvPr id="44" name="Oval 31"/>
            <p:cNvSpPr>
              <a:spLocks noChangeArrowheads="1"/>
            </p:cNvSpPr>
            <p:nvPr/>
          </p:nvSpPr>
          <p:spPr bwMode="gray">
            <a:xfrm>
              <a:off x="8244510" y="1602772"/>
              <a:ext cx="360000" cy="360000"/>
            </a:xfrm>
            <a:prstGeom prst="ellipse">
              <a:avLst/>
            </a:prstGeom>
            <a:solidFill>
              <a:schemeClr val="accent5"/>
            </a:solidFill>
            <a:ln w="6350" algn="ctr">
              <a:noFill/>
              <a:round/>
              <a:headEnd/>
              <a:tailEnd/>
            </a:ln>
            <a:effectLst/>
            <a:extLst/>
          </p:spPr>
          <p:txBody>
            <a:bodyPr lIns="72009" tIns="0" rIns="0" bIns="0"/>
            <a:lstStyle/>
            <a:p>
              <a:endParaRPr lang="en-US" dirty="0">
                <a:latin typeface="Arial" pitchFamily="34" charset="0"/>
              </a:endParaRPr>
            </a:p>
          </p:txBody>
        </p:sp>
        <p:sp>
          <p:nvSpPr>
            <p:cNvPr id="45" name="Rectangle 32"/>
            <p:cNvSpPr>
              <a:spLocks noChangeArrowheads="1"/>
            </p:cNvSpPr>
            <p:nvPr/>
          </p:nvSpPr>
          <p:spPr bwMode="gray">
            <a:xfrm>
              <a:off x="8312010" y="1761808"/>
              <a:ext cx="225000" cy="45000"/>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600" dirty="0">
                <a:latin typeface="Arial" pitchFamily="34" charset="0"/>
              </a:endParaRPr>
            </a:p>
          </p:txBody>
        </p:sp>
      </p:grpSp>
      <p:grpSp>
        <p:nvGrpSpPr>
          <p:cNvPr id="46" name="Group 45"/>
          <p:cNvGrpSpPr/>
          <p:nvPr userDrawn="1"/>
        </p:nvGrpSpPr>
        <p:grpSpPr>
          <a:xfrm>
            <a:off x="8398800" y="2955600"/>
            <a:ext cx="288000" cy="288000"/>
            <a:chOff x="8244510" y="1602772"/>
            <a:chExt cx="360000" cy="360000"/>
          </a:xfrm>
        </p:grpSpPr>
        <p:sp>
          <p:nvSpPr>
            <p:cNvPr id="47" name="Oval 29"/>
            <p:cNvSpPr>
              <a:spLocks noChangeArrowheads="1"/>
            </p:cNvSpPr>
            <p:nvPr>
              <p:custDataLst>
                <p:tags r:id="rId3"/>
              </p:custDataLst>
            </p:nvPr>
          </p:nvSpPr>
          <p:spPr bwMode="gray">
            <a:xfrm>
              <a:off x="8244510" y="1602772"/>
              <a:ext cx="360000" cy="360000"/>
            </a:xfrm>
            <a:prstGeom prst="ellipse">
              <a:avLst/>
            </a:prstGeom>
            <a:solidFill>
              <a:schemeClr val="bg1"/>
            </a:solidFill>
            <a:ln w="7620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9" tIns="0" rIns="0" bIns="0"/>
            <a:lstStyle/>
            <a:p>
              <a:endParaRPr lang="en-US" dirty="0">
                <a:latin typeface="Arial" pitchFamily="34" charset="0"/>
              </a:endParaRPr>
            </a:p>
          </p:txBody>
        </p:sp>
        <p:sp>
          <p:nvSpPr>
            <p:cNvPr id="48" name="Oval 31"/>
            <p:cNvSpPr>
              <a:spLocks noChangeArrowheads="1"/>
            </p:cNvSpPr>
            <p:nvPr/>
          </p:nvSpPr>
          <p:spPr bwMode="gray">
            <a:xfrm>
              <a:off x="8244510" y="1602772"/>
              <a:ext cx="360000" cy="360000"/>
            </a:xfrm>
            <a:prstGeom prst="ellipse">
              <a:avLst/>
            </a:prstGeom>
            <a:solidFill>
              <a:schemeClr val="accent6"/>
            </a:solidFill>
            <a:ln w="6350" algn="ctr">
              <a:noFill/>
              <a:round/>
              <a:headEnd/>
              <a:tailEnd/>
            </a:ln>
            <a:effectLst/>
            <a:extLst/>
          </p:spPr>
          <p:txBody>
            <a:bodyPr lIns="72009" tIns="0" rIns="0" bIns="0"/>
            <a:lstStyle/>
            <a:p>
              <a:endParaRPr lang="en-US" dirty="0">
                <a:latin typeface="Arial" pitchFamily="34" charset="0"/>
              </a:endParaRPr>
            </a:p>
          </p:txBody>
        </p:sp>
        <p:sp>
          <p:nvSpPr>
            <p:cNvPr id="49" name="Rectangle 32"/>
            <p:cNvSpPr>
              <a:spLocks noChangeArrowheads="1"/>
            </p:cNvSpPr>
            <p:nvPr/>
          </p:nvSpPr>
          <p:spPr bwMode="gray">
            <a:xfrm>
              <a:off x="8312010" y="1760272"/>
              <a:ext cx="225000" cy="45000"/>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600" dirty="0">
                <a:latin typeface="Arial" pitchFamily="34" charset="0"/>
              </a:endParaRPr>
            </a:p>
          </p:txBody>
        </p:sp>
      </p:grpSp>
      <p:sp>
        <p:nvSpPr>
          <p:cNvPr id="4" name="Content Placeholder 3"/>
          <p:cNvSpPr>
            <a:spLocks noGrp="1"/>
          </p:cNvSpPr>
          <p:nvPr>
            <p:ph sz="quarter" idx="16" hasCustomPrompt="1"/>
          </p:nvPr>
        </p:nvSpPr>
        <p:spPr>
          <a:xfrm>
            <a:off x="467543" y="1259430"/>
            <a:ext cx="4005641" cy="1584570"/>
          </a:xfrm>
        </p:spPr>
        <p:txBody>
          <a:bodyPr/>
          <a:lstStyle>
            <a:lvl1pPr marL="171450" indent="-171450">
              <a:spcBef>
                <a:spcPts val="300"/>
              </a:spcBef>
              <a:buFont typeface="Arial" panose="020B0604020202020204" pitchFamily="34" charset="0"/>
              <a:buChar char="•"/>
              <a:defRPr sz="1200"/>
            </a:lvl1pPr>
            <a:lvl2pPr>
              <a:defRPr sz="1200"/>
            </a:lvl2pPr>
            <a:lvl3pPr>
              <a:defRPr sz="1200"/>
            </a:lvl3pPr>
            <a:lvl4pPr>
              <a:defRPr sz="1200"/>
            </a:lvl4pPr>
            <a:lvl5pPr>
              <a:defRPr sz="1200"/>
            </a:lvl5pPr>
          </a:lstStyle>
          <a:p>
            <a:pPr marL="171450" indent="-171450">
              <a:spcBef>
                <a:spcPts val="300"/>
              </a:spcBef>
              <a:buFont typeface="Arial" panose="020B0604020202020204" pitchFamily="34" charset="0"/>
              <a:buChar char="•"/>
            </a:pPr>
            <a:r>
              <a:rPr lang="nl-NL" sz="1000" dirty="0" smtClean="0">
                <a:latin typeface="Arial" pitchFamily="34" charset="0"/>
                <a:cs typeface="Arial" pitchFamily="34" charset="0"/>
              </a:rPr>
              <a:t>[Opsomming sterke punten]</a:t>
            </a:r>
          </a:p>
        </p:txBody>
      </p:sp>
      <p:sp>
        <p:nvSpPr>
          <p:cNvPr id="12" name="Content Placeholder 3"/>
          <p:cNvSpPr>
            <a:spLocks noGrp="1"/>
          </p:cNvSpPr>
          <p:nvPr>
            <p:ph sz="quarter" idx="17" hasCustomPrompt="1"/>
          </p:nvPr>
        </p:nvSpPr>
        <p:spPr>
          <a:xfrm>
            <a:off x="467544" y="3243600"/>
            <a:ext cx="4005639" cy="1584212"/>
          </a:xfrm>
        </p:spPr>
        <p:txBody>
          <a:bodyPr/>
          <a:lstStyle>
            <a:lvl1pPr marL="171450" indent="-171450">
              <a:spcBef>
                <a:spcPts val="300"/>
              </a:spcBef>
              <a:buFont typeface="Arial" panose="020B0604020202020204" pitchFamily="34" charset="0"/>
              <a:buChar char="•"/>
              <a:defRPr sz="1200"/>
            </a:lvl1pPr>
            <a:lvl2pPr>
              <a:defRPr sz="1200"/>
            </a:lvl2pPr>
            <a:lvl3pPr>
              <a:defRPr sz="1200"/>
            </a:lvl3pPr>
            <a:lvl4pPr>
              <a:defRPr sz="1200"/>
            </a:lvl4pPr>
            <a:lvl5pPr>
              <a:defRPr sz="1200"/>
            </a:lvl5pPr>
          </a:lstStyle>
          <a:p>
            <a:pPr marL="171450" indent="-171450">
              <a:spcBef>
                <a:spcPts val="300"/>
              </a:spcBef>
              <a:buFont typeface="Arial" panose="020B0604020202020204" pitchFamily="34" charset="0"/>
              <a:buChar char="•"/>
            </a:pPr>
            <a:r>
              <a:rPr lang="nl-NL" sz="1000" dirty="0" smtClean="0">
                <a:latin typeface="Arial" pitchFamily="34" charset="0"/>
                <a:cs typeface="Arial" pitchFamily="34" charset="0"/>
              </a:rPr>
              <a:t>[Opsomming kansen]</a:t>
            </a:r>
          </a:p>
        </p:txBody>
      </p:sp>
      <p:sp>
        <p:nvSpPr>
          <p:cNvPr id="13" name="Content Placeholder 3"/>
          <p:cNvSpPr>
            <a:spLocks noGrp="1"/>
          </p:cNvSpPr>
          <p:nvPr>
            <p:ph sz="quarter" idx="18" hasCustomPrompt="1"/>
          </p:nvPr>
        </p:nvSpPr>
        <p:spPr>
          <a:xfrm>
            <a:off x="4681158" y="1260000"/>
            <a:ext cx="4005641" cy="1583854"/>
          </a:xfrm>
        </p:spPr>
        <p:txBody>
          <a:bodyPr/>
          <a:lstStyle>
            <a:lvl1pPr marL="171450" indent="-171450">
              <a:spcBef>
                <a:spcPts val="300"/>
              </a:spcBef>
              <a:buFont typeface="Arial" panose="020B0604020202020204" pitchFamily="34" charset="0"/>
              <a:buChar char="•"/>
              <a:defRPr sz="1200"/>
            </a:lvl1pPr>
            <a:lvl2pPr>
              <a:defRPr sz="1200"/>
            </a:lvl2pPr>
            <a:lvl3pPr>
              <a:defRPr sz="1200"/>
            </a:lvl3pPr>
            <a:lvl4pPr>
              <a:defRPr sz="1200"/>
            </a:lvl4pPr>
            <a:lvl5pPr>
              <a:defRPr sz="1200"/>
            </a:lvl5pPr>
          </a:lstStyle>
          <a:p>
            <a:pPr marL="171450" indent="-171450">
              <a:spcBef>
                <a:spcPts val="300"/>
              </a:spcBef>
              <a:buFont typeface="Arial" panose="020B0604020202020204" pitchFamily="34" charset="0"/>
              <a:buChar char="•"/>
            </a:pPr>
            <a:r>
              <a:rPr lang="nl-NL" sz="1000" dirty="0" smtClean="0">
                <a:latin typeface="Arial" pitchFamily="34" charset="0"/>
                <a:cs typeface="Arial" pitchFamily="34" charset="0"/>
              </a:rPr>
              <a:t>[Opsomming zwakke punten]</a:t>
            </a:r>
          </a:p>
        </p:txBody>
      </p:sp>
      <p:sp>
        <p:nvSpPr>
          <p:cNvPr id="14" name="Content Placeholder 3"/>
          <p:cNvSpPr>
            <a:spLocks noGrp="1"/>
          </p:cNvSpPr>
          <p:nvPr>
            <p:ph sz="quarter" idx="19" hasCustomPrompt="1"/>
          </p:nvPr>
        </p:nvSpPr>
        <p:spPr>
          <a:xfrm>
            <a:off x="4681158" y="3243600"/>
            <a:ext cx="4005641" cy="1583497"/>
          </a:xfrm>
        </p:spPr>
        <p:txBody>
          <a:bodyPr/>
          <a:lstStyle>
            <a:lvl1pPr marL="171450" indent="-171450">
              <a:spcBef>
                <a:spcPts val="300"/>
              </a:spcBef>
              <a:buFont typeface="Arial" panose="020B0604020202020204" pitchFamily="34" charset="0"/>
              <a:buChar char="•"/>
              <a:defRPr sz="1200"/>
            </a:lvl1pPr>
            <a:lvl2pPr>
              <a:defRPr sz="1200"/>
            </a:lvl2pPr>
            <a:lvl3pPr>
              <a:defRPr sz="1200"/>
            </a:lvl3pPr>
            <a:lvl4pPr>
              <a:defRPr sz="1200"/>
            </a:lvl4pPr>
            <a:lvl5pPr>
              <a:defRPr sz="1200"/>
            </a:lvl5pPr>
          </a:lstStyle>
          <a:p>
            <a:pPr marL="171450" indent="-171450">
              <a:spcBef>
                <a:spcPts val="300"/>
              </a:spcBef>
              <a:buFont typeface="Arial" panose="020B0604020202020204" pitchFamily="34" charset="0"/>
              <a:buChar char="•"/>
            </a:pPr>
            <a:r>
              <a:rPr lang="nl-NL" sz="1000" dirty="0" smtClean="0">
                <a:latin typeface="Arial" pitchFamily="34" charset="0"/>
                <a:cs typeface="Arial" pitchFamily="34" charset="0"/>
              </a:rPr>
              <a:t>[Opsomming bedreigingen]</a:t>
            </a:r>
          </a:p>
        </p:txBody>
      </p:sp>
    </p:spTree>
    <p:extLst>
      <p:ext uri="{BB962C8B-B14F-4D97-AF65-F5344CB8AC3E}">
        <p14:creationId xmlns:p14="http://schemas.microsoft.com/office/powerpoint/2010/main" val="38833436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vmlDrawing" Target="../drawings/vmlDrawing1.vml"/><Relationship Id="rId40"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8"/>
            </p:custDataLst>
            <p:extLst>
              <p:ext uri="{D42A27DB-BD31-4B8C-83A1-F6EECF244321}">
                <p14:modId xmlns:p14="http://schemas.microsoft.com/office/powerpoint/2010/main" val="3467236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9" name="think-cell Slide" r:id="rId41" imgW="353" imgH="353" progId="TCLayout.ActiveDocument.1">
                  <p:embed/>
                </p:oleObj>
              </mc:Choice>
              <mc:Fallback>
                <p:oleObj name="think-cell Slide" r:id="rId41" imgW="353" imgH="353" progId="TCLayout.ActiveDocument.1">
                  <p:embed/>
                  <p:pic>
                    <p:nvPicPr>
                      <p:cNvPr id="0" name=""/>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23411" y="195420"/>
            <a:ext cx="6408889" cy="576080"/>
          </a:xfrm>
          <a:prstGeom prst="rect">
            <a:avLst/>
          </a:prstGeom>
        </p:spPr>
        <p:txBody>
          <a:bodyPr vert="horz" lIns="0" tIns="0" rIns="0" bIns="0" rtlCol="0" anchor="b" anchorCtr="0">
            <a:noAutofit/>
          </a:bodyPr>
          <a:lstStyle/>
          <a:p>
            <a:r>
              <a:rPr lang="en-US" noProof="0" dirty="0" err="1" smtClean="0"/>
              <a:t>Hoofdstuk</a:t>
            </a:r>
            <a:r>
              <a:rPr lang="en-US" noProof="0" dirty="0" smtClean="0"/>
              <a:t> </a:t>
            </a:r>
            <a:r>
              <a:rPr lang="en-US" noProof="0" dirty="0" err="1" smtClean="0"/>
              <a:t>titel</a:t>
            </a:r>
            <a:endParaRPr lang="en-US" noProof="0" dirty="0"/>
          </a:p>
        </p:txBody>
      </p:sp>
      <p:sp>
        <p:nvSpPr>
          <p:cNvPr id="3" name="Text Placeholder 2"/>
          <p:cNvSpPr>
            <a:spLocks noGrp="1"/>
          </p:cNvSpPr>
          <p:nvPr>
            <p:ph type="body" idx="1"/>
            <p:custDataLst>
              <p:tags r:id="rId39"/>
            </p:custDataLst>
          </p:nvPr>
        </p:nvSpPr>
        <p:spPr bwMode="gray">
          <a:xfrm>
            <a:off x="323410" y="915521"/>
            <a:ext cx="8497180" cy="3816530"/>
          </a:xfrm>
          <a:prstGeom prst="rect">
            <a:avLst/>
          </a:prstGeom>
        </p:spPr>
        <p:txBody>
          <a:bodyPr vert="horz" lIns="0" tIns="18000" rIns="0" bIns="0" rtlCol="0" anchor="t" anchorCtr="0">
            <a:noAutofit/>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grpSp>
        <p:nvGrpSpPr>
          <p:cNvPr id="15" name="Gruppieren 14"/>
          <p:cNvGrpSpPr/>
          <p:nvPr/>
        </p:nvGrpSpPr>
        <p:grpSpPr bwMode="gray">
          <a:xfrm>
            <a:off x="323850" y="-315520"/>
            <a:ext cx="8496740" cy="216030"/>
            <a:chOff x="323850" y="-531550"/>
            <a:chExt cx="8496740" cy="432060"/>
          </a:xfrm>
        </p:grpSpPr>
        <p:cxnSp>
          <p:nvCxnSpPr>
            <p:cNvPr id="16" name="Gerade Verbindung 1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uppieren 27"/>
          <p:cNvGrpSpPr/>
          <p:nvPr/>
        </p:nvGrpSpPr>
        <p:grpSpPr bwMode="gray">
          <a:xfrm>
            <a:off x="323850" y="5236120"/>
            <a:ext cx="8496740" cy="216030"/>
            <a:chOff x="323850" y="-531550"/>
            <a:chExt cx="8496740" cy="432060"/>
          </a:xfrm>
        </p:grpSpPr>
        <p:cxnSp>
          <p:nvCxnSpPr>
            <p:cNvPr id="29" name="Gerade Verbindung 2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9252514" y="195486"/>
            <a:ext cx="216166" cy="4752594"/>
            <a:chOff x="9252514" y="195486"/>
            <a:chExt cx="216166" cy="4752594"/>
          </a:xfrm>
        </p:grpSpPr>
        <p:cxnSp>
          <p:nvCxnSpPr>
            <p:cNvPr id="48" name="Gerade Verbindung 47"/>
            <p:cNvCxnSpPr/>
            <p:nvPr userDrawn="1"/>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9252514"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9252520"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9252650" y="1419225"/>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uppieren 63"/>
          <p:cNvGrpSpPr/>
          <p:nvPr/>
        </p:nvGrpSpPr>
        <p:grpSpPr bwMode="gray">
          <a:xfrm>
            <a:off x="-324680" y="195486"/>
            <a:ext cx="216166" cy="4752594"/>
            <a:chOff x="9252650" y="195486"/>
            <a:chExt cx="216166" cy="4752594"/>
          </a:xfrm>
        </p:grpSpPr>
        <p:cxnSp>
          <p:nvCxnSpPr>
            <p:cNvPr id="65" name="Gerade Verbindung 64"/>
            <p:cNvCxnSpPr/>
            <p:nvPr userDrawn="1"/>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userDrawn="1"/>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userDrawn="1"/>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userDrawn="1"/>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9252786"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9252786"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9252786" y="1413738"/>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hteck 65"/>
          <p:cNvSpPr/>
          <p:nvPr/>
        </p:nvSpPr>
        <p:spPr bwMode="gray">
          <a:xfrm>
            <a:off x="7524750" y="4948080"/>
            <a:ext cx="129584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r"/>
            <a:fld id="{FCBC2E87-33EB-478A-988F-F7C865AFDA8A}" type="slidenum">
              <a:rPr lang="en-US" sz="800" smtClean="0">
                <a:solidFill>
                  <a:schemeClr val="bg2"/>
                </a:solidFill>
                <a:latin typeface="Arial" pitchFamily="34" charset="0"/>
              </a:rPr>
              <a:t>‹#›</a:t>
            </a:fld>
            <a:endParaRPr lang="en-US" sz="800" dirty="0" smtClean="0">
              <a:solidFill>
                <a:schemeClr val="bg2"/>
              </a:solidFill>
              <a:latin typeface="Arial" pitchFamily="34" charset="0"/>
            </a:endParaRPr>
          </a:p>
        </p:txBody>
      </p:sp>
      <p:sp>
        <p:nvSpPr>
          <p:cNvPr id="79" name="Rechteck 13"/>
          <p:cNvSpPr/>
          <p:nvPr/>
        </p:nvSpPr>
        <p:spPr bwMode="gray">
          <a:xfrm>
            <a:off x="324390" y="4948080"/>
            <a:ext cx="705600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8" indent="0">
              <a:tabLst/>
            </a:pPr>
            <a:r>
              <a:rPr lang="en-US" sz="800" noProof="0" dirty="0" smtClean="0">
                <a:solidFill>
                  <a:schemeClr val="bg2"/>
                </a:solidFill>
                <a:latin typeface="Arial" pitchFamily="34" charset="0"/>
              </a:rPr>
              <a:t>© GfK </a:t>
            </a:r>
            <a:fld id="{C5F468E3-E2B5-4048-B5A0-A2E0E1BF2E6A}" type="datetime4">
              <a:rPr lang="en-US" sz="800" noProof="0" smtClean="0">
                <a:solidFill>
                  <a:schemeClr val="bg2"/>
                </a:solidFill>
                <a:latin typeface="Arial" pitchFamily="34" charset="0"/>
              </a:rPr>
              <a:t>March 1, 2016</a:t>
            </a:fld>
            <a:r>
              <a:rPr lang="en-US" sz="800" noProof="0" dirty="0" smtClean="0">
                <a:solidFill>
                  <a:schemeClr val="bg2"/>
                </a:solidFill>
                <a:latin typeface="Arial" pitchFamily="34" charset="0"/>
              </a:rPr>
              <a:t> | </a:t>
            </a:r>
            <a:r>
              <a:rPr lang="en-US" sz="800" noProof="0" dirty="0" err="1" smtClean="0">
                <a:solidFill>
                  <a:schemeClr val="bg2"/>
                </a:solidFill>
                <a:latin typeface="Arial" pitchFamily="34" charset="0"/>
              </a:rPr>
              <a:t>Voedingscentrum</a:t>
            </a:r>
            <a:r>
              <a:rPr lang="en-US" sz="800" noProof="0" dirty="0" smtClean="0">
                <a:solidFill>
                  <a:schemeClr val="bg2"/>
                </a:solidFill>
                <a:latin typeface="Arial" pitchFamily="34" charset="0"/>
              </a:rPr>
              <a:t>:</a:t>
            </a:r>
            <a:r>
              <a:rPr lang="en-US" sz="800" baseline="0" noProof="0" dirty="0" smtClean="0">
                <a:solidFill>
                  <a:schemeClr val="bg2"/>
                </a:solidFill>
                <a:latin typeface="Arial" pitchFamily="34" charset="0"/>
              </a:rPr>
              <a:t> </a:t>
            </a:r>
            <a:r>
              <a:rPr lang="en-US" sz="800" baseline="0" noProof="0" dirty="0" err="1" smtClean="0">
                <a:solidFill>
                  <a:schemeClr val="bg2"/>
                </a:solidFill>
                <a:latin typeface="Arial" pitchFamily="34" charset="0"/>
              </a:rPr>
              <a:t>kookvaardigheden</a:t>
            </a:r>
            <a:endParaRPr lang="en-US" sz="800" noProof="0" dirty="0" smtClean="0">
              <a:solidFill>
                <a:schemeClr val="bg2"/>
              </a:solidFill>
              <a:latin typeface="Arial" pitchFamily="34" charset="0"/>
            </a:endParaRPr>
          </a:p>
        </p:txBody>
      </p:sp>
      <p:pic>
        <p:nvPicPr>
          <p:cNvPr id="80" name="Grafik 75"/>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bwMode="gray">
          <a:xfrm>
            <a:off x="8244190" y="195420"/>
            <a:ext cx="577597" cy="576000"/>
          </a:xfrm>
          <a:prstGeom prst="rect">
            <a:avLst/>
          </a:prstGeom>
        </p:spPr>
      </p:pic>
      <p:sp>
        <p:nvSpPr>
          <p:cNvPr id="4" name="VCT_Marker_ID_4" hidden="1"/>
          <p:cNvSpPr/>
          <p:nvPr>
            <p:custDataLst>
              <p:tags r:id="rId40"/>
            </p:custDataLst>
          </p:nvPr>
        </p:nvSpPr>
        <p:spPr bwMode="gray">
          <a:xfrm>
            <a:off x="1270000" y="127000"/>
            <a:ext cx="127000" cy="127000"/>
          </a:xfrm>
          <a:prstGeom prst="rect">
            <a:avLst/>
          </a:prstGeom>
          <a:noFill/>
          <a:ln w="9525"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de-DE" sz="1600" dirty="0" smtClean="0">
              <a:solidFill>
                <a:schemeClr val="tx1"/>
              </a:solidFill>
              <a:latin typeface="Arial" pitchFamily="34" charset="0"/>
              <a:cs typeface="Arial" pitchFamily="34" charset="0"/>
            </a:endParaRPr>
          </a:p>
        </p:txBody>
      </p:sp>
      <p:pic>
        <p:nvPicPr>
          <p:cNvPr id="1214" name="Picture 190" descr="http://cdn.nlfitsoci-elmley.savviihq.com/wp-content/uploads/2013/11/voedingscentrum-logo.jpg"/>
          <p:cNvPicPr>
            <a:picLocks noChangeAspect="1" noChangeArrowheads="1"/>
          </p:cNvPicPr>
          <p:nvPr userDrawn="1"/>
        </p:nvPicPr>
        <p:blipFill>
          <a:blip r:embed="rId44" cstate="email">
            <a:extLst>
              <a:ext uri="{28A0092B-C50C-407E-A947-70E740481C1C}">
                <a14:useLocalDpi xmlns:a14="http://schemas.microsoft.com/office/drawing/2010/main"/>
              </a:ext>
            </a:extLst>
          </a:blip>
          <a:srcRect/>
          <a:stretch>
            <a:fillRect/>
          </a:stretch>
        </p:blipFill>
        <p:spPr bwMode="auto">
          <a:xfrm>
            <a:off x="7039740" y="316654"/>
            <a:ext cx="1204449" cy="35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13380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9" r:id="rId3"/>
    <p:sldLayoutId id="2147483675" r:id="rId4"/>
    <p:sldLayoutId id="2147483677" r:id="rId5"/>
    <p:sldLayoutId id="2147483654" r:id="rId6"/>
    <p:sldLayoutId id="2147483650" r:id="rId7"/>
    <p:sldLayoutId id="2147483706" r:id="rId8"/>
    <p:sldLayoutId id="2147483707" r:id="rId9"/>
    <p:sldLayoutId id="2147483708"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652" r:id="rId21"/>
    <p:sldLayoutId id="2147483678" r:id="rId22"/>
    <p:sldLayoutId id="2147483685" r:id="rId23"/>
    <p:sldLayoutId id="2147483686" r:id="rId24"/>
    <p:sldLayoutId id="2147483680" r:id="rId25"/>
    <p:sldLayoutId id="2147483664" r:id="rId26"/>
    <p:sldLayoutId id="2147483673" r:id="rId27"/>
    <p:sldLayoutId id="2147483665" r:id="rId28"/>
    <p:sldLayoutId id="2147483668" r:id="rId29"/>
    <p:sldLayoutId id="2147483670" r:id="rId30"/>
    <p:sldLayoutId id="2147483671" r:id="rId31"/>
    <p:sldLayoutId id="2147483687" r:id="rId32"/>
    <p:sldLayoutId id="2147483688" r:id="rId33"/>
    <p:sldLayoutId id="2147483709" r:id="rId34"/>
    <p:sldLayoutId id="2147483710" r:id="rId35"/>
  </p:sldLayoutIdLst>
  <p:timing>
    <p:tnLst>
      <p:par>
        <p:cTn id="1" dur="indefinite" restart="never" nodeType="tmRoot"/>
      </p:par>
    </p:tnLst>
  </p:timing>
  <p:hf hdr="0" ftr="0" dt="0"/>
  <p:txStyles>
    <p:titleStyle>
      <a:lvl1pPr algn="l" defTabSz="914400" rtl="0" eaLnBrk="1" latinLnBrk="0" hangingPunct="1">
        <a:spcBef>
          <a:spcPct val="0"/>
        </a:spcBef>
        <a:buNone/>
        <a:defRPr sz="1800" kern="1200">
          <a:solidFill>
            <a:schemeClr val="tx1"/>
          </a:solidFill>
          <a:latin typeface="Arial" pitchFamily="34" charset="0"/>
          <a:ea typeface="+mj-ea"/>
          <a:cs typeface="+mj-cs"/>
        </a:defRPr>
      </a:lvl1pPr>
    </p:titleStyle>
    <p:body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sz="1600" kern="120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7pPr>
      <a:lvl8pPr marL="540000" indent="-180000"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9.emf"/><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8.emf"/><Relationship Id="rId5" Type="http://schemas.openxmlformats.org/officeDocument/2006/relationships/slideLayout" Target="../slideLayouts/slideLayout12.xml"/><Relationship Id="rId4" Type="http://schemas.openxmlformats.org/officeDocument/2006/relationships/tags" Target="../tags/tag3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notesSlide" Target="../notesSlides/notesSlide1.xml"/><Relationship Id="rId2" Type="http://schemas.openxmlformats.org/officeDocument/2006/relationships/tags" Target="../tags/tag14.xml"/><Relationship Id="rId16" Type="http://schemas.openxmlformats.org/officeDocument/2006/relationships/slideLayout" Target="../slideLayouts/slideLayout32.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tags" Target="../tags/tag58.xml"/><Relationship Id="rId3" Type="http://schemas.openxmlformats.org/officeDocument/2006/relationships/tags" Target="../tags/tag35.xml"/><Relationship Id="rId21" Type="http://schemas.openxmlformats.org/officeDocument/2006/relationships/tags" Target="../tags/tag53.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tags" Target="../tags/tag57.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tags" Target="../tags/tag52.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tags" Target="../tags/tag56.xml"/><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tags" Target="../tags/tag55.xml"/><Relationship Id="rId10" Type="http://schemas.openxmlformats.org/officeDocument/2006/relationships/tags" Target="../tags/tag42.xml"/><Relationship Id="rId19" Type="http://schemas.openxmlformats.org/officeDocument/2006/relationships/tags" Target="../tags/tag51.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tags" Target="../tags/tag54.xml"/><Relationship Id="rId27"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13.xml"/><Relationship Id="rId1" Type="http://schemas.openxmlformats.org/officeDocument/2006/relationships/tags" Target="../tags/tag59.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image" Target="../media/image42.emf"/></Relationships>
</file>

<file path=ppt/slides/_rels/slide3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8" Type="http://schemas.openxmlformats.org/officeDocument/2006/relationships/hyperlink" Target="https://www.cbpweb.nl/nl/over-privacy/wetten/wet-bescherming-persoonsgegevens" TargetMode="External"/><Relationship Id="rId3" Type="http://schemas.openxmlformats.org/officeDocument/2006/relationships/tags" Target="../tags/tag64.xml"/><Relationship Id="rId7" Type="http://schemas.openxmlformats.org/officeDocument/2006/relationships/hyperlink" Target="http://www.moaweb.nl/index.php/codes-standards/professie/gedragscodes" TargetMode="Externa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hyperlink" Target="http://www.moaweb.nl/" TargetMode="External"/><Relationship Id="rId5" Type="http://schemas.openxmlformats.org/officeDocument/2006/relationships/hyperlink" Target="http://www.esomar.org/uploads/public/knowledge-and-standards/codes-and-guidelines/ICCESOMAR_Code_English_.pdf" TargetMode="External"/><Relationship Id="rId4" Type="http://schemas.openxmlformats.org/officeDocument/2006/relationships/slideLayout" Target="../slideLayouts/slideLayout33.xml"/><Relationship Id="rId9" Type="http://schemas.openxmlformats.org/officeDocument/2006/relationships/image" Target="../media/image5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tags" Target="../tags/tag82.xml"/><Relationship Id="rId26" Type="http://schemas.openxmlformats.org/officeDocument/2006/relationships/tags" Target="../tags/tag90.xml"/><Relationship Id="rId3" Type="http://schemas.openxmlformats.org/officeDocument/2006/relationships/tags" Target="../tags/tag67.xml"/><Relationship Id="rId21" Type="http://schemas.openxmlformats.org/officeDocument/2006/relationships/tags" Target="../tags/tag85.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5" Type="http://schemas.openxmlformats.org/officeDocument/2006/relationships/tags" Target="../tags/tag89.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tags" Target="../tags/tag84.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24" Type="http://schemas.openxmlformats.org/officeDocument/2006/relationships/tags" Target="../tags/tag88.xml"/><Relationship Id="rId5" Type="http://schemas.openxmlformats.org/officeDocument/2006/relationships/tags" Target="../tags/tag69.xml"/><Relationship Id="rId15" Type="http://schemas.openxmlformats.org/officeDocument/2006/relationships/tags" Target="../tags/tag79.xml"/><Relationship Id="rId23" Type="http://schemas.openxmlformats.org/officeDocument/2006/relationships/tags" Target="../tags/tag87.xml"/><Relationship Id="rId10" Type="http://schemas.openxmlformats.org/officeDocument/2006/relationships/tags" Target="../tags/tag74.xml"/><Relationship Id="rId19" Type="http://schemas.openxmlformats.org/officeDocument/2006/relationships/tags" Target="../tags/tag83.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tags" Target="../tags/tag86.xml"/><Relationship Id="rId27"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Potato, Cook, Pot, Eat, Food, Frisch, Kitch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851" y="288032"/>
            <a:ext cx="6451381" cy="4515966"/>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5"/>
          <p:cNvSpPr>
            <a:spLocks noGrp="1"/>
          </p:cNvSpPr>
          <p:nvPr>
            <p:ph type="subTitle" idx="1"/>
          </p:nvPr>
        </p:nvSpPr>
        <p:spPr>
          <a:xfrm>
            <a:off x="6876256" y="1779662"/>
            <a:ext cx="1944216" cy="1151823"/>
          </a:xfrm>
        </p:spPr>
        <p:txBody>
          <a:bodyPr/>
          <a:lstStyle/>
          <a:p>
            <a:r>
              <a:rPr lang="de-DE" sz="2400" dirty="0" smtClean="0"/>
              <a:t>Hoe </a:t>
            </a:r>
            <a:r>
              <a:rPr lang="de-DE" sz="2400" dirty="0" err="1" smtClean="0"/>
              <a:t>kookvaardig</a:t>
            </a:r>
            <a:r>
              <a:rPr lang="de-DE" sz="2400" dirty="0" smtClean="0"/>
              <a:t> </a:t>
            </a:r>
            <a:r>
              <a:rPr lang="de-DE" sz="2400" dirty="0" err="1" smtClean="0"/>
              <a:t>is</a:t>
            </a:r>
            <a:r>
              <a:rPr lang="de-DE" sz="2400" dirty="0" smtClean="0"/>
              <a:t> </a:t>
            </a:r>
            <a:r>
              <a:rPr lang="de-DE" sz="2400" dirty="0" err="1" smtClean="0"/>
              <a:t>Nederland</a:t>
            </a:r>
            <a:r>
              <a:rPr lang="de-DE" sz="2400" dirty="0" smtClean="0"/>
              <a:t>?</a:t>
            </a:r>
          </a:p>
          <a:p>
            <a:endParaRPr lang="de-DE" dirty="0"/>
          </a:p>
          <a:p>
            <a:endParaRPr lang="de-DE" dirty="0" smtClean="0"/>
          </a:p>
          <a:p>
            <a:endParaRPr lang="de-DE" dirty="0"/>
          </a:p>
        </p:txBody>
      </p:sp>
      <p:sp>
        <p:nvSpPr>
          <p:cNvPr id="7" name="Text Placeholder 6"/>
          <p:cNvSpPr>
            <a:spLocks noGrp="1"/>
          </p:cNvSpPr>
          <p:nvPr>
            <p:ph type="body" sz="quarter" idx="10"/>
          </p:nvPr>
        </p:nvSpPr>
        <p:spPr>
          <a:xfrm>
            <a:off x="252164" y="4876030"/>
            <a:ext cx="8496300" cy="216000"/>
          </a:xfrm>
        </p:spPr>
        <p:txBody>
          <a:bodyPr/>
          <a:lstStyle/>
          <a:p>
            <a:r>
              <a:rPr lang="de-DE" dirty="0" smtClean="0"/>
              <a:t>GfK 20424, </a:t>
            </a:r>
            <a:r>
              <a:rPr lang="de-DE" dirty="0" err="1" smtClean="0"/>
              <a:t>Februari</a:t>
            </a:r>
            <a:r>
              <a:rPr lang="de-DE" dirty="0" smtClean="0"/>
              <a:t> 2016, Marcel Temminghoff, Gerben van Helden</a:t>
            </a:r>
            <a:endParaRPr lang="de-DE" dirty="0"/>
          </a:p>
        </p:txBody>
      </p:sp>
    </p:spTree>
    <p:extLst>
      <p:ext uri="{BB962C8B-B14F-4D97-AF65-F5344CB8AC3E}">
        <p14:creationId xmlns:p14="http://schemas.microsoft.com/office/powerpoint/2010/main" val="3735953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1. Kookgedrag</a:t>
            </a:r>
            <a:endParaRPr lang="en-US" dirty="0"/>
          </a:p>
        </p:txBody>
      </p:sp>
    </p:spTree>
    <p:extLst>
      <p:ext uri="{BB962C8B-B14F-4D97-AF65-F5344CB8AC3E}">
        <p14:creationId xmlns:p14="http://schemas.microsoft.com/office/powerpoint/2010/main" val="3171909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87% van de Nederlanders bereidt minimaal één keer per week zelf een warme maaltijd. </a:t>
            </a:r>
            <a:endParaRPr lang="nl-NL" dirty="0"/>
          </a:p>
        </p:txBody>
      </p:sp>
      <p:sp>
        <p:nvSpPr>
          <p:cNvPr id="8" name="Content Placeholder 7"/>
          <p:cNvSpPr>
            <a:spLocks noGrp="1"/>
          </p:cNvSpPr>
          <p:nvPr>
            <p:ph sz="quarter" idx="14"/>
          </p:nvPr>
        </p:nvSpPr>
        <p:spPr/>
        <p:txBody>
          <a:bodyPr/>
          <a:lstStyle/>
          <a:p>
            <a:r>
              <a:rPr lang="nl-NL" sz="800" dirty="0" smtClean="0"/>
              <a:t>34% van de Nederlanders bereidt iedere dag zelf een warme maaltijd. </a:t>
            </a:r>
          </a:p>
          <a:p>
            <a:r>
              <a:rPr lang="nl-NL" sz="800" dirty="0"/>
              <a:t>94% van de vrouwen geeft aan minstens wekelijks te koken, 81% van de mannen geeft aan minstens wekelijks te koken </a:t>
            </a:r>
            <a:endParaRPr lang="nl-NL" sz="800" dirty="0" smtClean="0"/>
          </a:p>
          <a:p>
            <a:r>
              <a:rPr lang="nl-NL" sz="800" dirty="0" smtClean="0"/>
              <a:t>Van de mannen bereidt 25% elke dag zelf een warme maaltijd, waar dit onder vrouwen 42% is.</a:t>
            </a:r>
          </a:p>
          <a:p>
            <a:r>
              <a:rPr lang="nl-NL" sz="800" dirty="0" smtClean="0"/>
              <a:t>Mensen met een hoog inkomen (29%) geven minder vaak aan elke dag een warme maaltijd voor zichzelf te bereiden dan mensen met een laag inkomen (41%) of midden inkomen (38%).</a:t>
            </a:r>
            <a:endParaRPr lang="nl-NL" sz="800" dirty="0"/>
          </a:p>
        </p:txBody>
      </p:sp>
      <p:sp>
        <p:nvSpPr>
          <p:cNvPr id="9" name="Content Placeholder 8"/>
          <p:cNvSpPr>
            <a:spLocks noGrp="1"/>
          </p:cNvSpPr>
          <p:nvPr>
            <p:ph sz="quarter" idx="15"/>
          </p:nvPr>
        </p:nvSpPr>
        <p:spPr/>
        <p:txBody>
          <a:bodyPr/>
          <a:lstStyle/>
          <a:p>
            <a:endParaRPr lang="nl-NL" sz="800" dirty="0" smtClean="0"/>
          </a:p>
          <a:p>
            <a:endParaRPr lang="nl-NL" sz="800" dirty="0"/>
          </a:p>
          <a:p>
            <a:endParaRPr lang="nl-NL" sz="800" dirty="0" smtClean="0"/>
          </a:p>
          <a:p>
            <a:endParaRPr lang="nl-NL" sz="800" dirty="0"/>
          </a:p>
          <a:p>
            <a:r>
              <a:rPr lang="nl-NL" sz="800" dirty="0" smtClean="0"/>
              <a:t>S01</a:t>
            </a:r>
            <a:r>
              <a:rPr lang="nl-NL" sz="800" dirty="0"/>
              <a:t>. Hoe vaak bereidt u zelf </a:t>
            </a:r>
            <a:r>
              <a:rPr lang="nl-NL" sz="800" dirty="0" smtClean="0"/>
              <a:t>een maaltijd</a:t>
            </a:r>
            <a:r>
              <a:rPr lang="nl-NL" sz="800" dirty="0"/>
              <a:t>? </a:t>
            </a:r>
            <a:endParaRPr lang="nl-NL" sz="800" dirty="0" smtClean="0"/>
          </a:p>
          <a:p>
            <a:r>
              <a:rPr lang="nl-NL" sz="800" i="1" dirty="0" smtClean="0"/>
              <a:t>Basis: Alle respondenten (kokers en niet-kokers) (</a:t>
            </a:r>
            <a:r>
              <a:rPr lang="nl-NL" sz="800" i="1" dirty="0"/>
              <a:t>n = </a:t>
            </a:r>
            <a:r>
              <a:rPr lang="nl-NL" sz="800" i="1" dirty="0" smtClean="0"/>
              <a:t>1.730)</a:t>
            </a:r>
            <a:endParaRPr lang="nl-NL" sz="800" i="1" dirty="0"/>
          </a:p>
        </p:txBody>
      </p:sp>
      <p:sp>
        <p:nvSpPr>
          <p:cNvPr id="10" name="Content Placeholder 9"/>
          <p:cNvSpPr>
            <a:spLocks noGrp="1"/>
          </p:cNvSpPr>
          <p:nvPr>
            <p:ph sz="quarter" idx="16"/>
          </p:nvPr>
        </p:nvSpPr>
        <p:spPr>
          <a:xfrm>
            <a:off x="323528" y="915566"/>
            <a:ext cx="5688632" cy="3916378"/>
          </a:xfrm>
        </p:spPr>
        <p:txBody>
          <a:bodyPr/>
          <a:lstStyle/>
          <a:p>
            <a:pPr algn="ctr"/>
            <a:r>
              <a:rPr lang="nl-NL" sz="1000" b="1" dirty="0" smtClean="0"/>
              <a:t>Frequentie maaltijd bereiden</a:t>
            </a:r>
            <a:endParaRPr lang="nl-NL" sz="1000" b="1" dirty="0"/>
          </a:p>
        </p:txBody>
      </p:sp>
      <p:pic>
        <p:nvPicPr>
          <p:cNvPr id="4" name="Picture 3"/>
          <p:cNvPicPr/>
          <p:nvPr>
            <p:extLst>
              <p:ext uri="{D42A27DB-BD31-4B8C-83A1-F6EECF244321}">
                <p14:modId xmlns:p14="http://schemas.microsoft.com/office/powerpoint/2010/main" val="2648738327"/>
              </p:ext>
            </p:extLst>
          </p:nvPr>
        </p:nvPicPr>
        <p:blipFill>
          <a:blip r:embed="rId2"/>
          <a:stretch>
            <a:fillRect/>
          </a:stretch>
        </p:blipFill>
        <p:spPr>
          <a:xfrm>
            <a:off x="1724025" y="1470025"/>
            <a:ext cx="2952750" cy="2762250"/>
          </a:xfrm>
          <a:prstGeom prst="rect">
            <a:avLst/>
          </a:prstGeom>
        </p:spPr>
      </p:pic>
      <p:sp>
        <p:nvSpPr>
          <p:cNvPr id="2" name="TextBox 1"/>
          <p:cNvSpPr txBox="1"/>
          <p:nvPr/>
        </p:nvSpPr>
        <p:spPr bwMode="gray">
          <a:xfrm>
            <a:off x="827584" y="4011910"/>
            <a:ext cx="4752528" cy="646331"/>
          </a:xfrm>
          <a:prstGeom prst="rect">
            <a:avLst/>
          </a:prstGeom>
          <a:noFill/>
        </p:spPr>
        <p:txBody>
          <a:bodyPr wrap="square" lIns="0" tIns="0" rIns="0" bIns="0" rtlCol="0">
            <a:spAutoFit/>
          </a:bodyPr>
          <a:lstStyle/>
          <a:p>
            <a:pPr>
              <a:spcBef>
                <a:spcPts val="300"/>
              </a:spcBef>
            </a:pPr>
            <a:r>
              <a:rPr lang="nl-NL" sz="1400" dirty="0" smtClean="0">
                <a:latin typeface="Arial" pitchFamily="34" charset="0"/>
                <a:cs typeface="Arial" pitchFamily="34" charset="0"/>
              </a:rPr>
              <a:t>Het vervolg van het onderzoek is uitgevoerd onder diegenen die minstens wekelijks één keer koken. De resultaten gaan dan ook over de “kokende Nederlander”. </a:t>
            </a:r>
            <a:endParaRPr lang="en-US" sz="1400" dirty="0" err="1" smtClean="0">
              <a:latin typeface="Arial" pitchFamily="34" charset="0"/>
              <a:cs typeface="Arial" pitchFamily="34" charset="0"/>
            </a:endParaRPr>
          </a:p>
        </p:txBody>
      </p:sp>
    </p:spTree>
    <p:extLst>
      <p:ext uri="{BB962C8B-B14F-4D97-AF65-F5344CB8AC3E}">
        <p14:creationId xmlns:p14="http://schemas.microsoft.com/office/powerpoint/2010/main" val="1913757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411" y="195420"/>
            <a:ext cx="6696861" cy="576080"/>
          </a:xfrm>
        </p:spPr>
        <p:txBody>
          <a:bodyPr/>
          <a:lstStyle/>
          <a:p>
            <a:r>
              <a:rPr lang="nl-NL" dirty="0" smtClean="0"/>
              <a:t>De voornaamste reden dat iemand niet kookt is dat er voor die persoon gekookt wordt, gevolgd door buiten de deur eten.</a:t>
            </a:r>
            <a:endParaRPr lang="nl-NL" dirty="0"/>
          </a:p>
        </p:txBody>
      </p:sp>
      <p:sp>
        <p:nvSpPr>
          <p:cNvPr id="8" name="Content Placeholder 7"/>
          <p:cNvSpPr>
            <a:spLocks noGrp="1"/>
          </p:cNvSpPr>
          <p:nvPr>
            <p:ph sz="quarter" idx="14"/>
          </p:nvPr>
        </p:nvSpPr>
        <p:spPr/>
        <p:txBody>
          <a:bodyPr/>
          <a:lstStyle/>
          <a:p>
            <a:r>
              <a:rPr lang="nl-NL" sz="800" dirty="0" smtClean="0"/>
              <a:t>Over het algemeen kookt 14% van de mannen vooral in het weekend en 5% van de vrouwen.</a:t>
            </a:r>
          </a:p>
          <a:p>
            <a:r>
              <a:rPr lang="nl-NL" sz="800" dirty="0" smtClean="0"/>
              <a:t>50% van mannen kookt niet dagelijks zelf omdat er iemand anders in het huishouden is die voor ze kookt, terwijl 35% van de vrouwen niet dagelijks zelf kookt omdat er door iemand in het huishouden voor hen gekookt wordt.</a:t>
            </a:r>
          </a:p>
        </p:txBody>
      </p:sp>
      <p:sp>
        <p:nvSpPr>
          <p:cNvPr id="9" name="Content Placeholder 8"/>
          <p:cNvSpPr>
            <a:spLocks noGrp="1"/>
          </p:cNvSpPr>
          <p:nvPr>
            <p:ph sz="quarter" idx="15"/>
          </p:nvPr>
        </p:nvSpPr>
        <p:spPr/>
        <p:txBody>
          <a:bodyPr/>
          <a:lstStyle/>
          <a:p>
            <a:r>
              <a:rPr lang="nl-NL" sz="800" dirty="0"/>
              <a:t>A02. Wanneer kookt u zelf over het algemeen</a:t>
            </a:r>
            <a:r>
              <a:rPr lang="nl-NL" sz="800" dirty="0" smtClean="0"/>
              <a:t>?</a:t>
            </a:r>
          </a:p>
          <a:p>
            <a:r>
              <a:rPr lang="nl-NL" sz="800" i="1" dirty="0" smtClean="0"/>
              <a:t>Basis: Alle respondenten (n = 1.553)</a:t>
            </a:r>
          </a:p>
          <a:p>
            <a:endParaRPr lang="nl-NL" sz="800" i="1" dirty="0"/>
          </a:p>
          <a:p>
            <a:r>
              <a:rPr lang="nl-NL" sz="800" dirty="0"/>
              <a:t>A01. Als u niet zelf kookt, wat is dan de belangrijkste reden dat u niet zelf kookt</a:t>
            </a:r>
            <a:r>
              <a:rPr lang="nl-NL" sz="800" dirty="0" smtClean="0"/>
              <a:t>?</a:t>
            </a:r>
          </a:p>
          <a:p>
            <a:pPr lvl="0"/>
            <a:r>
              <a:rPr lang="nl-NL" sz="800" i="1" dirty="0" smtClean="0"/>
              <a:t>Basis: Alle respondenten (</a:t>
            </a:r>
            <a:r>
              <a:rPr lang="nl-NL" sz="800" i="1" dirty="0"/>
              <a:t>n = </a:t>
            </a:r>
            <a:r>
              <a:rPr lang="nl-NL" sz="800" i="1" dirty="0" smtClean="0"/>
              <a:t>1.553)</a:t>
            </a:r>
            <a:endParaRPr lang="nl-NL" sz="800" i="1" dirty="0"/>
          </a:p>
        </p:txBody>
      </p:sp>
      <p:sp>
        <p:nvSpPr>
          <p:cNvPr id="10" name="Content Placeholder 9"/>
          <p:cNvSpPr>
            <a:spLocks noGrp="1"/>
          </p:cNvSpPr>
          <p:nvPr>
            <p:ph sz="quarter" idx="16"/>
          </p:nvPr>
        </p:nvSpPr>
        <p:spPr>
          <a:xfrm>
            <a:off x="323528" y="916161"/>
            <a:ext cx="3024336" cy="2879725"/>
          </a:xfrm>
        </p:spPr>
        <p:txBody>
          <a:bodyPr/>
          <a:lstStyle/>
          <a:p>
            <a:pPr algn="ctr"/>
            <a:r>
              <a:rPr lang="nl-NL" sz="1000" b="1" dirty="0" smtClean="0"/>
              <a:t>Wanneer kookt u zelf</a:t>
            </a:r>
            <a:endParaRPr lang="nl-NL" sz="1000" b="1" dirty="0"/>
          </a:p>
        </p:txBody>
      </p:sp>
      <p:sp>
        <p:nvSpPr>
          <p:cNvPr id="11" name="Content Placeholder 10"/>
          <p:cNvSpPr>
            <a:spLocks noGrp="1"/>
          </p:cNvSpPr>
          <p:nvPr>
            <p:ph sz="quarter" idx="17"/>
          </p:nvPr>
        </p:nvSpPr>
        <p:spPr>
          <a:xfrm>
            <a:off x="3491880" y="916161"/>
            <a:ext cx="4032448" cy="2879725"/>
          </a:xfrm>
        </p:spPr>
        <p:txBody>
          <a:bodyPr/>
          <a:lstStyle/>
          <a:p>
            <a:pPr algn="ctr"/>
            <a:r>
              <a:rPr lang="nl-NL" sz="1000" b="1" dirty="0" smtClean="0"/>
              <a:t>Belangrijkste reden niet zelf koken</a:t>
            </a:r>
            <a:endParaRPr lang="nl-NL" sz="1000" b="1" dirty="0"/>
          </a:p>
        </p:txBody>
      </p:sp>
      <p:pic>
        <p:nvPicPr>
          <p:cNvPr id="4" name="Picture 3"/>
          <p:cNvPicPr/>
          <p:nvPr>
            <p:extLst>
              <p:ext uri="{D42A27DB-BD31-4B8C-83A1-F6EECF244321}">
                <p14:modId xmlns:p14="http://schemas.microsoft.com/office/powerpoint/2010/main" val="2587993093"/>
              </p:ext>
            </p:extLst>
          </p:nvPr>
        </p:nvPicPr>
        <p:blipFill>
          <a:blip r:embed="rId3" cstate="email">
            <a:extLst>
              <a:ext uri="{28A0092B-C50C-407E-A947-70E740481C1C}">
                <a14:useLocalDpi xmlns:a14="http://schemas.microsoft.com/office/drawing/2010/main"/>
              </a:ext>
            </a:extLst>
          </a:blip>
          <a:stretch>
            <a:fillRect/>
          </a:stretch>
        </p:blipFill>
        <p:spPr>
          <a:xfrm>
            <a:off x="3995936" y="1246781"/>
            <a:ext cx="5059362" cy="2392362"/>
          </a:xfrm>
          <a:prstGeom prst="rect">
            <a:avLst/>
          </a:prstGeom>
        </p:spPr>
      </p:pic>
      <p:pic>
        <p:nvPicPr>
          <p:cNvPr id="6" name="Picture 5"/>
          <p:cNvPicPr/>
          <p:nvPr>
            <p:extLst>
              <p:ext uri="{D42A27DB-BD31-4B8C-83A1-F6EECF244321}">
                <p14:modId xmlns:p14="http://schemas.microsoft.com/office/powerpoint/2010/main" val="957844235"/>
              </p:ext>
            </p:extLst>
          </p:nvPr>
        </p:nvPicPr>
        <p:blipFill>
          <a:blip r:embed="rId4" cstate="email">
            <a:extLst>
              <a:ext uri="{28A0092B-C50C-407E-A947-70E740481C1C}">
                <a14:useLocalDpi xmlns:a14="http://schemas.microsoft.com/office/drawing/2010/main"/>
              </a:ext>
            </a:extLst>
          </a:blip>
          <a:stretch>
            <a:fillRect/>
          </a:stretch>
        </p:blipFill>
        <p:spPr>
          <a:xfrm>
            <a:off x="-314325" y="1155700"/>
            <a:ext cx="3733800" cy="2201863"/>
          </a:xfrm>
          <a:prstGeom prst="rect">
            <a:avLst/>
          </a:prstGeom>
        </p:spPr>
      </p:pic>
      <p:sp>
        <p:nvSpPr>
          <p:cNvPr id="12" name="Freeform 98"/>
          <p:cNvSpPr>
            <a:spLocks noChangeAspect="1" noEditPoints="1"/>
          </p:cNvSpPr>
          <p:nvPr>
            <p:custDataLst>
              <p:tags r:id="rId1"/>
            </p:custDataLst>
          </p:nvPr>
        </p:nvSpPr>
        <p:spPr bwMode="auto">
          <a:xfrm>
            <a:off x="467544" y="1246781"/>
            <a:ext cx="288032" cy="409583"/>
          </a:xfrm>
          <a:custGeom>
            <a:avLst/>
            <a:gdLst>
              <a:gd name="T0" fmla="*/ 1000 w 1520"/>
              <a:gd name="T1" fmla="*/ 1981 h 2161"/>
              <a:gd name="T2" fmla="*/ 880 w 1520"/>
              <a:gd name="T3" fmla="*/ 1981 h 2161"/>
              <a:gd name="T4" fmla="*/ 557 w 1520"/>
              <a:gd name="T5" fmla="*/ 216 h 2161"/>
              <a:gd name="T6" fmla="*/ 483 w 1520"/>
              <a:gd name="T7" fmla="*/ 186 h 2161"/>
              <a:gd name="T8" fmla="*/ 434 w 1520"/>
              <a:gd name="T9" fmla="*/ 123 h 2161"/>
              <a:gd name="T10" fmla="*/ 276 w 1520"/>
              <a:gd name="T11" fmla="*/ 383 h 2161"/>
              <a:gd name="T12" fmla="*/ 360 w 1520"/>
              <a:gd name="T13" fmla="*/ 666 h 2161"/>
              <a:gd name="T14" fmla="*/ 1160 w 1520"/>
              <a:gd name="T15" fmla="*/ 666 h 2161"/>
              <a:gd name="T16" fmla="*/ 1243 w 1520"/>
              <a:gd name="T17" fmla="*/ 346 h 2161"/>
              <a:gd name="T18" fmla="*/ 1039 w 1520"/>
              <a:gd name="T19" fmla="*/ 98 h 2161"/>
              <a:gd name="T20" fmla="*/ 1077 w 1520"/>
              <a:gd name="T21" fmla="*/ 225 h 2161"/>
              <a:gd name="T22" fmla="*/ 1003 w 1520"/>
              <a:gd name="T23" fmla="*/ 257 h 2161"/>
              <a:gd name="T24" fmla="*/ 557 w 1520"/>
              <a:gd name="T25" fmla="*/ 216 h 2161"/>
              <a:gd name="T26" fmla="*/ 759 w 1520"/>
              <a:gd name="T27" fmla="*/ 1 h 2161"/>
              <a:gd name="T28" fmla="*/ 1043 w 1520"/>
              <a:gd name="T29" fmla="*/ 19 h 2161"/>
              <a:gd name="T30" fmla="*/ 1317 w 1520"/>
              <a:gd name="T31" fmla="*/ 376 h 2161"/>
              <a:gd name="T32" fmla="*/ 1240 w 1520"/>
              <a:gd name="T33" fmla="*/ 693 h 2161"/>
              <a:gd name="T34" fmla="*/ 1141 w 1520"/>
              <a:gd name="T35" fmla="*/ 1099 h 2161"/>
              <a:gd name="T36" fmla="*/ 1051 w 1520"/>
              <a:gd name="T37" fmla="*/ 1346 h 2161"/>
              <a:gd name="T38" fmla="*/ 1069 w 1520"/>
              <a:gd name="T39" fmla="*/ 1475 h 2161"/>
              <a:gd name="T40" fmla="*/ 1394 w 1520"/>
              <a:gd name="T41" fmla="*/ 1620 h 2161"/>
              <a:gd name="T42" fmla="*/ 1520 w 1520"/>
              <a:gd name="T43" fmla="*/ 1934 h 2161"/>
              <a:gd name="T44" fmla="*/ 760 w 1520"/>
              <a:gd name="T45" fmla="*/ 2161 h 2161"/>
              <a:gd name="T46" fmla="*/ 0 w 1520"/>
              <a:gd name="T47" fmla="*/ 1934 h 2161"/>
              <a:gd name="T48" fmla="*/ 126 w 1520"/>
              <a:gd name="T49" fmla="*/ 1620 h 2161"/>
              <a:gd name="T50" fmla="*/ 450 w 1520"/>
              <a:gd name="T51" fmla="*/ 1476 h 2161"/>
              <a:gd name="T52" fmla="*/ 469 w 1520"/>
              <a:gd name="T53" fmla="*/ 1337 h 2161"/>
              <a:gd name="T54" fmla="*/ 379 w 1520"/>
              <a:gd name="T55" fmla="*/ 1099 h 2161"/>
              <a:gd name="T56" fmla="*/ 284 w 1520"/>
              <a:gd name="T57" fmla="*/ 795 h 2161"/>
              <a:gd name="T58" fmla="*/ 280 w 1520"/>
              <a:gd name="T59" fmla="*/ 570 h 2161"/>
              <a:gd name="T60" fmla="*/ 181 w 1520"/>
              <a:gd name="T61" fmla="*/ 156 h 2161"/>
              <a:gd name="T62" fmla="*/ 588 w 1520"/>
              <a:gd name="T63" fmla="*/ 55 h 2161"/>
              <a:gd name="T64" fmla="*/ 1279 w 1520"/>
              <a:gd name="T65" fmla="*/ 2027 h 2161"/>
              <a:gd name="T66" fmla="*/ 1412 w 1520"/>
              <a:gd name="T67" fmla="*/ 1791 h 2161"/>
              <a:gd name="T68" fmla="*/ 1226 w 1520"/>
              <a:gd name="T69" fmla="*/ 1621 h 2161"/>
              <a:gd name="T70" fmla="*/ 996 w 1520"/>
              <a:gd name="T71" fmla="*/ 1515 h 2161"/>
              <a:gd name="T72" fmla="*/ 832 w 1520"/>
              <a:gd name="T73" fmla="*/ 1599 h 2161"/>
              <a:gd name="T74" fmla="*/ 724 w 1520"/>
              <a:gd name="T75" fmla="*/ 1621 h 2161"/>
              <a:gd name="T76" fmla="*/ 664 w 1520"/>
              <a:gd name="T77" fmla="*/ 1549 h 2161"/>
              <a:gd name="T78" fmla="*/ 492 w 1520"/>
              <a:gd name="T79" fmla="*/ 1544 h 2161"/>
              <a:gd name="T80" fmla="*/ 182 w 1520"/>
              <a:gd name="T81" fmla="*/ 1677 h 2161"/>
              <a:gd name="T82" fmla="*/ 80 w 1520"/>
              <a:gd name="T83" fmla="*/ 1934 h 2161"/>
              <a:gd name="T84" fmla="*/ 760 w 1520"/>
              <a:gd name="T85" fmla="*/ 2081 h 2161"/>
              <a:gd name="T86" fmla="*/ 638 w 1520"/>
              <a:gd name="T87" fmla="*/ 1742 h 2161"/>
              <a:gd name="T88" fmla="*/ 520 w 1520"/>
              <a:gd name="T89" fmla="*/ 1742 h 2161"/>
              <a:gd name="T90" fmla="*/ 580 w 1520"/>
              <a:gd name="T91" fmla="*/ 1921 h 2161"/>
              <a:gd name="T92" fmla="*/ 580 w 1520"/>
              <a:gd name="T93" fmla="*/ 2041 h 2161"/>
              <a:gd name="T94" fmla="*/ 580 w 1520"/>
              <a:gd name="T95" fmla="*/ 1921 h 2161"/>
              <a:gd name="T96" fmla="*/ 1000 w 1520"/>
              <a:gd name="T97" fmla="*/ 1742 h 2161"/>
              <a:gd name="T98" fmla="*/ 882 w 1520"/>
              <a:gd name="T99" fmla="*/ 1742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0" h="2161">
                <a:moveTo>
                  <a:pt x="940" y="1921"/>
                </a:moveTo>
                <a:cubicBezTo>
                  <a:pt x="973" y="1921"/>
                  <a:pt x="1000" y="1948"/>
                  <a:pt x="1000" y="1981"/>
                </a:cubicBezTo>
                <a:cubicBezTo>
                  <a:pt x="1000" y="2014"/>
                  <a:pt x="973" y="2041"/>
                  <a:pt x="940" y="2041"/>
                </a:cubicBezTo>
                <a:cubicBezTo>
                  <a:pt x="907" y="2041"/>
                  <a:pt x="880" y="2014"/>
                  <a:pt x="880" y="1981"/>
                </a:cubicBezTo>
                <a:cubicBezTo>
                  <a:pt x="880" y="1948"/>
                  <a:pt x="907" y="1921"/>
                  <a:pt x="940" y="1921"/>
                </a:cubicBezTo>
                <a:close/>
                <a:moveTo>
                  <a:pt x="557" y="216"/>
                </a:moveTo>
                <a:cubicBezTo>
                  <a:pt x="549" y="236"/>
                  <a:pt x="526" y="246"/>
                  <a:pt x="505" y="238"/>
                </a:cubicBezTo>
                <a:cubicBezTo>
                  <a:pt x="485" y="230"/>
                  <a:pt x="475" y="207"/>
                  <a:pt x="483" y="186"/>
                </a:cubicBezTo>
                <a:cubicBezTo>
                  <a:pt x="492" y="164"/>
                  <a:pt x="504" y="143"/>
                  <a:pt x="517" y="125"/>
                </a:cubicBezTo>
                <a:cubicBezTo>
                  <a:pt x="490" y="123"/>
                  <a:pt x="462" y="122"/>
                  <a:pt x="434" y="123"/>
                </a:cubicBezTo>
                <a:cubicBezTo>
                  <a:pt x="375" y="125"/>
                  <a:pt x="283" y="139"/>
                  <a:pt x="250" y="196"/>
                </a:cubicBezTo>
                <a:cubicBezTo>
                  <a:pt x="228" y="234"/>
                  <a:pt x="231" y="294"/>
                  <a:pt x="276" y="383"/>
                </a:cubicBezTo>
                <a:cubicBezTo>
                  <a:pt x="360" y="552"/>
                  <a:pt x="360" y="552"/>
                  <a:pt x="360" y="552"/>
                </a:cubicBezTo>
                <a:cubicBezTo>
                  <a:pt x="360" y="666"/>
                  <a:pt x="360" y="666"/>
                  <a:pt x="360" y="666"/>
                </a:cubicBezTo>
                <a:cubicBezTo>
                  <a:pt x="431" y="722"/>
                  <a:pt x="670" y="731"/>
                  <a:pt x="760" y="731"/>
                </a:cubicBezTo>
                <a:cubicBezTo>
                  <a:pt x="850" y="731"/>
                  <a:pt x="1088" y="722"/>
                  <a:pt x="1160" y="666"/>
                </a:cubicBezTo>
                <a:cubicBezTo>
                  <a:pt x="1160" y="553"/>
                  <a:pt x="1160" y="553"/>
                  <a:pt x="1160" y="553"/>
                </a:cubicBezTo>
                <a:cubicBezTo>
                  <a:pt x="1243" y="346"/>
                  <a:pt x="1243" y="346"/>
                  <a:pt x="1243" y="346"/>
                </a:cubicBezTo>
                <a:cubicBezTo>
                  <a:pt x="1272" y="275"/>
                  <a:pt x="1265" y="221"/>
                  <a:pt x="1237" y="183"/>
                </a:cubicBezTo>
                <a:cubicBezTo>
                  <a:pt x="1195" y="125"/>
                  <a:pt x="1108" y="102"/>
                  <a:pt x="1039" y="98"/>
                </a:cubicBezTo>
                <a:cubicBezTo>
                  <a:pt x="1024" y="97"/>
                  <a:pt x="1008" y="97"/>
                  <a:pt x="993" y="98"/>
                </a:cubicBezTo>
                <a:cubicBezTo>
                  <a:pt x="1026" y="131"/>
                  <a:pt x="1054" y="173"/>
                  <a:pt x="1077" y="225"/>
                </a:cubicBezTo>
                <a:cubicBezTo>
                  <a:pt x="1085" y="246"/>
                  <a:pt x="1076" y="269"/>
                  <a:pt x="1056" y="278"/>
                </a:cubicBezTo>
                <a:cubicBezTo>
                  <a:pt x="1035" y="286"/>
                  <a:pt x="1012" y="277"/>
                  <a:pt x="1003" y="257"/>
                </a:cubicBezTo>
                <a:cubicBezTo>
                  <a:pt x="960" y="155"/>
                  <a:pt x="875" y="79"/>
                  <a:pt x="760" y="81"/>
                </a:cubicBezTo>
                <a:cubicBezTo>
                  <a:pt x="673" y="83"/>
                  <a:pt x="590" y="133"/>
                  <a:pt x="557" y="216"/>
                </a:cubicBezTo>
                <a:close/>
                <a:moveTo>
                  <a:pt x="588" y="55"/>
                </a:moveTo>
                <a:cubicBezTo>
                  <a:pt x="639" y="21"/>
                  <a:pt x="698" y="2"/>
                  <a:pt x="759" y="1"/>
                </a:cubicBezTo>
                <a:cubicBezTo>
                  <a:pt x="808" y="0"/>
                  <a:pt x="856" y="11"/>
                  <a:pt x="900" y="32"/>
                </a:cubicBezTo>
                <a:cubicBezTo>
                  <a:pt x="946" y="21"/>
                  <a:pt x="995" y="16"/>
                  <a:pt x="1043" y="19"/>
                </a:cubicBezTo>
                <a:cubicBezTo>
                  <a:pt x="1138" y="24"/>
                  <a:pt x="1244" y="57"/>
                  <a:pt x="1302" y="137"/>
                </a:cubicBezTo>
                <a:cubicBezTo>
                  <a:pt x="1345" y="196"/>
                  <a:pt x="1357" y="276"/>
                  <a:pt x="1317" y="376"/>
                </a:cubicBezTo>
                <a:cubicBezTo>
                  <a:pt x="1240" y="569"/>
                  <a:pt x="1240" y="569"/>
                  <a:pt x="1240" y="569"/>
                </a:cubicBezTo>
                <a:cubicBezTo>
                  <a:pt x="1240" y="693"/>
                  <a:pt x="1240" y="693"/>
                  <a:pt x="1240" y="693"/>
                </a:cubicBezTo>
                <a:cubicBezTo>
                  <a:pt x="1242" y="751"/>
                  <a:pt x="1235" y="815"/>
                  <a:pt x="1219" y="885"/>
                </a:cubicBezTo>
                <a:cubicBezTo>
                  <a:pt x="1238" y="963"/>
                  <a:pt x="1211" y="1054"/>
                  <a:pt x="1141" y="1099"/>
                </a:cubicBezTo>
                <a:cubicBezTo>
                  <a:pt x="1121" y="1173"/>
                  <a:pt x="1104" y="1249"/>
                  <a:pt x="1052" y="1309"/>
                </a:cubicBezTo>
                <a:cubicBezTo>
                  <a:pt x="1052" y="1321"/>
                  <a:pt x="1051" y="1333"/>
                  <a:pt x="1051" y="1346"/>
                </a:cubicBezTo>
                <a:cubicBezTo>
                  <a:pt x="1050" y="1375"/>
                  <a:pt x="1048" y="1406"/>
                  <a:pt x="1052" y="1432"/>
                </a:cubicBezTo>
                <a:cubicBezTo>
                  <a:pt x="1054" y="1448"/>
                  <a:pt x="1055" y="1466"/>
                  <a:pt x="1069" y="1475"/>
                </a:cubicBezTo>
                <a:cubicBezTo>
                  <a:pt x="1126" y="1511"/>
                  <a:pt x="1184" y="1521"/>
                  <a:pt x="1246" y="1543"/>
                </a:cubicBezTo>
                <a:cubicBezTo>
                  <a:pt x="1297" y="1562"/>
                  <a:pt x="1354" y="1582"/>
                  <a:pt x="1394" y="1620"/>
                </a:cubicBezTo>
                <a:cubicBezTo>
                  <a:pt x="1434" y="1659"/>
                  <a:pt x="1465" y="1708"/>
                  <a:pt x="1486" y="1761"/>
                </a:cubicBezTo>
                <a:cubicBezTo>
                  <a:pt x="1509" y="1817"/>
                  <a:pt x="1520" y="1877"/>
                  <a:pt x="1520" y="1934"/>
                </a:cubicBezTo>
                <a:cubicBezTo>
                  <a:pt x="1520" y="2017"/>
                  <a:pt x="1427" y="2071"/>
                  <a:pt x="1299" y="2104"/>
                </a:cubicBezTo>
                <a:cubicBezTo>
                  <a:pt x="1132" y="2147"/>
                  <a:pt x="898" y="2161"/>
                  <a:pt x="760" y="2161"/>
                </a:cubicBezTo>
                <a:cubicBezTo>
                  <a:pt x="622" y="2161"/>
                  <a:pt x="388" y="2147"/>
                  <a:pt x="221" y="2104"/>
                </a:cubicBezTo>
                <a:cubicBezTo>
                  <a:pt x="93" y="2071"/>
                  <a:pt x="0" y="2017"/>
                  <a:pt x="0" y="1934"/>
                </a:cubicBezTo>
                <a:cubicBezTo>
                  <a:pt x="0" y="1877"/>
                  <a:pt x="11" y="1817"/>
                  <a:pt x="34" y="1761"/>
                </a:cubicBezTo>
                <a:cubicBezTo>
                  <a:pt x="55" y="1708"/>
                  <a:pt x="86" y="1659"/>
                  <a:pt x="126" y="1620"/>
                </a:cubicBezTo>
                <a:cubicBezTo>
                  <a:pt x="165" y="1582"/>
                  <a:pt x="224" y="1562"/>
                  <a:pt x="274" y="1543"/>
                </a:cubicBezTo>
                <a:cubicBezTo>
                  <a:pt x="335" y="1521"/>
                  <a:pt x="393" y="1511"/>
                  <a:pt x="450" y="1476"/>
                </a:cubicBezTo>
                <a:cubicBezTo>
                  <a:pt x="465" y="1465"/>
                  <a:pt x="466" y="1450"/>
                  <a:pt x="468" y="1432"/>
                </a:cubicBezTo>
                <a:cubicBezTo>
                  <a:pt x="472" y="1403"/>
                  <a:pt x="471" y="1368"/>
                  <a:pt x="469" y="1337"/>
                </a:cubicBezTo>
                <a:cubicBezTo>
                  <a:pt x="469" y="1327"/>
                  <a:pt x="468" y="1317"/>
                  <a:pt x="468" y="1309"/>
                </a:cubicBezTo>
                <a:cubicBezTo>
                  <a:pt x="417" y="1250"/>
                  <a:pt x="399" y="1173"/>
                  <a:pt x="379" y="1099"/>
                </a:cubicBezTo>
                <a:cubicBezTo>
                  <a:pt x="309" y="1054"/>
                  <a:pt x="283" y="963"/>
                  <a:pt x="301" y="885"/>
                </a:cubicBezTo>
                <a:cubicBezTo>
                  <a:pt x="294" y="855"/>
                  <a:pt x="288" y="825"/>
                  <a:pt x="284" y="795"/>
                </a:cubicBezTo>
                <a:cubicBezTo>
                  <a:pt x="276" y="738"/>
                  <a:pt x="273" y="679"/>
                  <a:pt x="280" y="624"/>
                </a:cubicBezTo>
                <a:cubicBezTo>
                  <a:pt x="280" y="570"/>
                  <a:pt x="280" y="570"/>
                  <a:pt x="280" y="570"/>
                </a:cubicBezTo>
                <a:cubicBezTo>
                  <a:pt x="204" y="419"/>
                  <a:pt x="204" y="419"/>
                  <a:pt x="204" y="419"/>
                </a:cubicBezTo>
                <a:cubicBezTo>
                  <a:pt x="146" y="302"/>
                  <a:pt x="146" y="217"/>
                  <a:pt x="181" y="156"/>
                </a:cubicBezTo>
                <a:cubicBezTo>
                  <a:pt x="230" y="71"/>
                  <a:pt x="340" y="47"/>
                  <a:pt x="431" y="43"/>
                </a:cubicBezTo>
                <a:cubicBezTo>
                  <a:pt x="483" y="41"/>
                  <a:pt x="538" y="46"/>
                  <a:pt x="588" y="55"/>
                </a:cubicBezTo>
                <a:close/>
                <a:moveTo>
                  <a:pt x="760" y="2081"/>
                </a:moveTo>
                <a:cubicBezTo>
                  <a:pt x="894" y="2081"/>
                  <a:pt x="1120" y="2068"/>
                  <a:pt x="1279" y="2027"/>
                </a:cubicBezTo>
                <a:cubicBezTo>
                  <a:pt x="1372" y="2002"/>
                  <a:pt x="1440" y="1971"/>
                  <a:pt x="1440" y="1934"/>
                </a:cubicBezTo>
                <a:cubicBezTo>
                  <a:pt x="1440" y="1886"/>
                  <a:pt x="1431" y="1837"/>
                  <a:pt x="1412" y="1791"/>
                </a:cubicBezTo>
                <a:cubicBezTo>
                  <a:pt x="1395" y="1748"/>
                  <a:pt x="1370" y="1709"/>
                  <a:pt x="1338" y="1677"/>
                </a:cubicBezTo>
                <a:cubicBezTo>
                  <a:pt x="1313" y="1653"/>
                  <a:pt x="1265" y="1635"/>
                  <a:pt x="1226" y="1621"/>
                </a:cubicBezTo>
                <a:cubicBezTo>
                  <a:pt x="1156" y="1595"/>
                  <a:pt x="1094" y="1584"/>
                  <a:pt x="1027" y="1543"/>
                </a:cubicBezTo>
                <a:cubicBezTo>
                  <a:pt x="1014" y="1535"/>
                  <a:pt x="1005" y="1528"/>
                  <a:pt x="996" y="1515"/>
                </a:cubicBezTo>
                <a:cubicBezTo>
                  <a:pt x="956" y="1544"/>
                  <a:pt x="905" y="1548"/>
                  <a:pt x="856" y="1549"/>
                </a:cubicBezTo>
                <a:cubicBezTo>
                  <a:pt x="832" y="1599"/>
                  <a:pt x="832" y="1599"/>
                  <a:pt x="832" y="1599"/>
                </a:cubicBezTo>
                <a:cubicBezTo>
                  <a:pt x="825" y="1613"/>
                  <a:pt x="810" y="1621"/>
                  <a:pt x="796" y="1621"/>
                </a:cubicBezTo>
                <a:cubicBezTo>
                  <a:pt x="724" y="1621"/>
                  <a:pt x="724" y="1621"/>
                  <a:pt x="724" y="1621"/>
                </a:cubicBezTo>
                <a:cubicBezTo>
                  <a:pt x="707" y="1621"/>
                  <a:pt x="692" y="1610"/>
                  <a:pt x="687" y="1595"/>
                </a:cubicBezTo>
                <a:cubicBezTo>
                  <a:pt x="664" y="1549"/>
                  <a:pt x="664" y="1549"/>
                  <a:pt x="664" y="1549"/>
                </a:cubicBezTo>
                <a:cubicBezTo>
                  <a:pt x="612" y="1548"/>
                  <a:pt x="563" y="1545"/>
                  <a:pt x="523" y="1516"/>
                </a:cubicBezTo>
                <a:cubicBezTo>
                  <a:pt x="514" y="1527"/>
                  <a:pt x="504" y="1537"/>
                  <a:pt x="492" y="1544"/>
                </a:cubicBezTo>
                <a:cubicBezTo>
                  <a:pt x="427" y="1584"/>
                  <a:pt x="370" y="1593"/>
                  <a:pt x="302" y="1618"/>
                </a:cubicBezTo>
                <a:cubicBezTo>
                  <a:pt x="264" y="1632"/>
                  <a:pt x="210" y="1649"/>
                  <a:pt x="182" y="1677"/>
                </a:cubicBezTo>
                <a:cubicBezTo>
                  <a:pt x="150" y="1709"/>
                  <a:pt x="125" y="1748"/>
                  <a:pt x="108" y="1791"/>
                </a:cubicBezTo>
                <a:cubicBezTo>
                  <a:pt x="89" y="1837"/>
                  <a:pt x="80" y="1886"/>
                  <a:pt x="80" y="1934"/>
                </a:cubicBezTo>
                <a:cubicBezTo>
                  <a:pt x="80" y="1971"/>
                  <a:pt x="148" y="2002"/>
                  <a:pt x="241" y="2027"/>
                </a:cubicBezTo>
                <a:cubicBezTo>
                  <a:pt x="400" y="2068"/>
                  <a:pt x="626" y="2081"/>
                  <a:pt x="760" y="2081"/>
                </a:cubicBezTo>
                <a:close/>
                <a:moveTo>
                  <a:pt x="579" y="1683"/>
                </a:moveTo>
                <a:cubicBezTo>
                  <a:pt x="612" y="1683"/>
                  <a:pt x="638" y="1710"/>
                  <a:pt x="638" y="1742"/>
                </a:cubicBezTo>
                <a:cubicBezTo>
                  <a:pt x="638" y="1775"/>
                  <a:pt x="612" y="1801"/>
                  <a:pt x="579" y="1801"/>
                </a:cubicBezTo>
                <a:cubicBezTo>
                  <a:pt x="547" y="1801"/>
                  <a:pt x="520" y="1775"/>
                  <a:pt x="520" y="1742"/>
                </a:cubicBezTo>
                <a:cubicBezTo>
                  <a:pt x="520" y="1710"/>
                  <a:pt x="547" y="1683"/>
                  <a:pt x="579" y="1683"/>
                </a:cubicBezTo>
                <a:close/>
                <a:moveTo>
                  <a:pt x="580" y="1921"/>
                </a:moveTo>
                <a:cubicBezTo>
                  <a:pt x="613" y="1921"/>
                  <a:pt x="640" y="1948"/>
                  <a:pt x="640" y="1981"/>
                </a:cubicBezTo>
                <a:cubicBezTo>
                  <a:pt x="640" y="2014"/>
                  <a:pt x="613" y="2041"/>
                  <a:pt x="580" y="2041"/>
                </a:cubicBezTo>
                <a:cubicBezTo>
                  <a:pt x="547" y="2041"/>
                  <a:pt x="520" y="2014"/>
                  <a:pt x="520" y="1981"/>
                </a:cubicBezTo>
                <a:cubicBezTo>
                  <a:pt x="520" y="1948"/>
                  <a:pt x="547" y="1921"/>
                  <a:pt x="580" y="1921"/>
                </a:cubicBezTo>
                <a:close/>
                <a:moveTo>
                  <a:pt x="941" y="1683"/>
                </a:moveTo>
                <a:cubicBezTo>
                  <a:pt x="974" y="1683"/>
                  <a:pt x="1000" y="1710"/>
                  <a:pt x="1000" y="1742"/>
                </a:cubicBezTo>
                <a:cubicBezTo>
                  <a:pt x="1000" y="1775"/>
                  <a:pt x="974" y="1801"/>
                  <a:pt x="941" y="1801"/>
                </a:cubicBezTo>
                <a:cubicBezTo>
                  <a:pt x="909" y="1801"/>
                  <a:pt x="882" y="1775"/>
                  <a:pt x="882" y="1742"/>
                </a:cubicBezTo>
                <a:cubicBezTo>
                  <a:pt x="882" y="1710"/>
                  <a:pt x="909" y="1683"/>
                  <a:pt x="941" y="168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Rectangular Callout 4"/>
          <p:cNvSpPr/>
          <p:nvPr/>
        </p:nvSpPr>
        <p:spPr bwMode="gray">
          <a:xfrm>
            <a:off x="6826298" y="2985796"/>
            <a:ext cx="2282206" cy="180020"/>
          </a:xfrm>
          <a:prstGeom prst="wedgeRectCallout">
            <a:avLst>
              <a:gd name="adj1" fmla="val -67924"/>
              <a:gd name="adj2" fmla="val 8895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100" dirty="0" smtClean="0">
                <a:solidFill>
                  <a:schemeClr val="tx1"/>
                </a:solidFill>
                <a:latin typeface="Arial" pitchFamily="34" charset="0"/>
                <a:cs typeface="Arial" pitchFamily="34" charset="0"/>
              </a:rPr>
              <a:t>o.a. geen zin &amp; eten bij familie </a:t>
            </a:r>
            <a:endParaRPr lang="en-US" sz="11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77765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Als er niet zelf gekookt wordt dan zijn de voornaamste redenen gemak en tijdgebrek.</a:t>
            </a:r>
            <a:endParaRPr lang="nl-NL" dirty="0"/>
          </a:p>
        </p:txBody>
      </p:sp>
      <p:sp>
        <p:nvSpPr>
          <p:cNvPr id="8" name="Content Placeholder 7"/>
          <p:cNvSpPr>
            <a:spLocks noGrp="1"/>
          </p:cNvSpPr>
          <p:nvPr>
            <p:ph sz="quarter" idx="14"/>
          </p:nvPr>
        </p:nvSpPr>
        <p:spPr/>
        <p:txBody>
          <a:bodyPr/>
          <a:lstStyle/>
          <a:p>
            <a:r>
              <a:rPr lang="nl-NL" sz="800" dirty="0" smtClean="0"/>
              <a:t>50% van de mensen geeft aan dat “gemak” de meest voorkomende reden is om niet zelf te koken.</a:t>
            </a:r>
          </a:p>
          <a:p>
            <a:r>
              <a:rPr lang="nl-NL" sz="800" dirty="0" smtClean="0"/>
              <a:t>1 op de 10 mensen vindt het afhalen of het laten bezorgen van eten lekkerder dan zelf koken.</a:t>
            </a:r>
          </a:p>
          <a:p>
            <a:r>
              <a:rPr lang="nl-NL" sz="800" dirty="0" smtClean="0"/>
              <a:t>Boven de 50 jaar wordt minder vaak tijdsgebrek genoemd als belangrijkste reden (50-64 jaar 24%, 65+ 14%) dan onder jongere leeftijdsgroepen (18-28 jaar 30%, 30-39 jaar 30% en 40-49 jaar 28%). </a:t>
            </a:r>
          </a:p>
        </p:txBody>
      </p:sp>
      <p:sp>
        <p:nvSpPr>
          <p:cNvPr id="9" name="Content Placeholder 8"/>
          <p:cNvSpPr>
            <a:spLocks noGrp="1"/>
          </p:cNvSpPr>
          <p:nvPr>
            <p:ph sz="quarter" idx="15"/>
          </p:nvPr>
        </p:nvSpPr>
        <p:spPr/>
        <p:txBody>
          <a:bodyPr/>
          <a:lstStyle/>
          <a:p>
            <a:endParaRPr lang="nl-NL" sz="800" dirty="0" smtClean="0"/>
          </a:p>
          <a:p>
            <a:endParaRPr lang="nl-NL" sz="800" dirty="0"/>
          </a:p>
          <a:p>
            <a:r>
              <a:rPr lang="nl-NL" sz="800" dirty="0" smtClean="0"/>
              <a:t>A03</a:t>
            </a:r>
            <a:r>
              <a:rPr lang="nl-NL" sz="800" dirty="0"/>
              <a:t>. Als er in uw huishouden niet wordt gekookt en wel thuis warm wordt gegeten, wat is dan de meest voorkomende reden dat er niet zelf wordt gekookt</a:t>
            </a:r>
            <a:r>
              <a:rPr lang="nl-NL" sz="800" dirty="0" smtClean="0"/>
              <a:t>?</a:t>
            </a:r>
          </a:p>
          <a:p>
            <a:r>
              <a:rPr lang="nl-NL" sz="800" i="1" dirty="0" smtClean="0"/>
              <a:t>Basis: Alle respondenten (</a:t>
            </a:r>
            <a:r>
              <a:rPr lang="nl-NL" sz="800" i="1" dirty="0"/>
              <a:t>n = </a:t>
            </a:r>
            <a:r>
              <a:rPr lang="nl-NL" sz="800" i="1" dirty="0" smtClean="0"/>
              <a:t>1.553)</a:t>
            </a:r>
            <a:endParaRPr lang="nl-NL" sz="800" i="1" dirty="0"/>
          </a:p>
        </p:txBody>
      </p:sp>
      <p:sp>
        <p:nvSpPr>
          <p:cNvPr id="10" name="Content Placeholder 9"/>
          <p:cNvSpPr>
            <a:spLocks noGrp="1"/>
          </p:cNvSpPr>
          <p:nvPr>
            <p:ph sz="quarter" idx="16"/>
          </p:nvPr>
        </p:nvSpPr>
        <p:spPr>
          <a:xfrm>
            <a:off x="323528" y="915566"/>
            <a:ext cx="5688632" cy="3916378"/>
          </a:xfrm>
        </p:spPr>
        <p:txBody>
          <a:bodyPr/>
          <a:lstStyle/>
          <a:p>
            <a:pPr algn="ctr"/>
            <a:r>
              <a:rPr lang="nl-NL" sz="1000" b="1" dirty="0" smtClean="0"/>
              <a:t>Reden niet zelf koken, maar wel warm eten</a:t>
            </a:r>
            <a:endParaRPr lang="nl-NL" sz="1000" b="1" dirty="0"/>
          </a:p>
        </p:txBody>
      </p:sp>
      <p:pic>
        <p:nvPicPr>
          <p:cNvPr id="3" name="Picture 2"/>
          <p:cNvPicPr/>
          <p:nvPr>
            <p:extLst>
              <p:ext uri="{D42A27DB-BD31-4B8C-83A1-F6EECF244321}">
                <p14:modId xmlns:p14="http://schemas.microsoft.com/office/powerpoint/2010/main" val="1251425269"/>
              </p:ext>
            </p:extLst>
          </p:nvPr>
        </p:nvPicPr>
        <p:blipFill>
          <a:blip r:embed="rId2" cstate="email">
            <a:extLst>
              <a:ext uri="{28A0092B-C50C-407E-A947-70E740481C1C}">
                <a14:useLocalDpi xmlns:a14="http://schemas.microsoft.com/office/drawing/2010/main"/>
              </a:ext>
            </a:extLst>
          </a:blip>
          <a:stretch>
            <a:fillRect/>
          </a:stretch>
        </p:blipFill>
        <p:spPr>
          <a:xfrm>
            <a:off x="323850" y="1276350"/>
            <a:ext cx="4046538" cy="3543300"/>
          </a:xfrm>
          <a:prstGeom prst="rect">
            <a:avLst/>
          </a:prstGeom>
        </p:spPr>
      </p:pic>
      <p:sp>
        <p:nvSpPr>
          <p:cNvPr id="11" name="Rectangular Callout 10"/>
          <p:cNvSpPr/>
          <p:nvPr/>
        </p:nvSpPr>
        <p:spPr bwMode="gray">
          <a:xfrm>
            <a:off x="3059832" y="3651870"/>
            <a:ext cx="1800200" cy="360040"/>
          </a:xfrm>
          <a:prstGeom prst="wedgeRectCallout">
            <a:avLst>
              <a:gd name="adj1" fmla="val -67924"/>
              <a:gd name="adj2" fmla="val 8895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100" dirty="0" smtClean="0">
                <a:solidFill>
                  <a:schemeClr val="tx1"/>
                </a:solidFill>
                <a:latin typeface="Arial" pitchFamily="34" charset="0"/>
                <a:cs typeface="Arial" pitchFamily="34" charset="0"/>
              </a:rPr>
              <a:t>o.a. opwarmen kliekjes, of altijd zelf koken</a:t>
            </a:r>
            <a:endParaRPr lang="en-US" sz="11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26901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411" y="267478"/>
            <a:ext cx="6408889" cy="576080"/>
          </a:xfrm>
        </p:spPr>
        <p:txBody>
          <a:bodyPr/>
          <a:lstStyle/>
          <a:p>
            <a:r>
              <a:rPr lang="nl-NL" dirty="0" smtClean="0"/>
              <a:t>De helft van de Nederlanders eet minstens maandelijks een kant-en</a:t>
            </a:r>
            <a:r>
              <a:rPr lang="nl-NL" dirty="0"/>
              <a:t>-</a:t>
            </a:r>
            <a:r>
              <a:rPr lang="nl-NL" dirty="0" smtClean="0"/>
              <a:t>klaar maaltijd. Kant-en</a:t>
            </a:r>
            <a:r>
              <a:rPr lang="nl-NL" dirty="0"/>
              <a:t>-</a:t>
            </a:r>
            <a:r>
              <a:rPr lang="nl-NL" dirty="0" smtClean="0"/>
              <a:t>klaar maaltijden worden vaker vooral doordeweeks gegeten. </a:t>
            </a:r>
            <a:endParaRPr lang="nl-NL" dirty="0"/>
          </a:p>
        </p:txBody>
      </p:sp>
      <p:sp>
        <p:nvSpPr>
          <p:cNvPr id="8" name="Content Placeholder 7"/>
          <p:cNvSpPr>
            <a:spLocks noGrp="1"/>
          </p:cNvSpPr>
          <p:nvPr>
            <p:ph sz="quarter" idx="14"/>
          </p:nvPr>
        </p:nvSpPr>
        <p:spPr/>
        <p:txBody>
          <a:bodyPr/>
          <a:lstStyle/>
          <a:p>
            <a:r>
              <a:rPr lang="nl-NL" sz="800" dirty="0" smtClean="0"/>
              <a:t>Mannen eten vaker een kant-en-klaar maaltijd dan vrouwen. 38% van de vrouwen eet (vrijwel) nooit een kant-en-klaar maaltijd en 29% van de mannen.</a:t>
            </a:r>
          </a:p>
          <a:p>
            <a:r>
              <a:rPr lang="nl-NL" sz="800" dirty="0" smtClean="0"/>
              <a:t>Alleenstaanden zijn het vaakst geneigd om een kant-en-klaar maaltijd te pakken; 6% van de alleenstaanden eet meerdere keren per week een kant-en-klaar maaltijd.</a:t>
            </a:r>
          </a:p>
          <a:p>
            <a:r>
              <a:rPr lang="nl-NL" sz="800" dirty="0" smtClean="0"/>
              <a:t>Kant-en-klaar maaltijden worden over het algemeen vooral doordeweeks gegeten (47%). 22% pakt vooral in het weekend wel eens een kant-en-klaar maaltijd.</a:t>
            </a:r>
            <a:endParaRPr lang="nl-NL" sz="800" dirty="0"/>
          </a:p>
        </p:txBody>
      </p:sp>
      <p:sp>
        <p:nvSpPr>
          <p:cNvPr id="9" name="Content Placeholder 8"/>
          <p:cNvSpPr>
            <a:spLocks noGrp="1"/>
          </p:cNvSpPr>
          <p:nvPr>
            <p:ph sz="quarter" idx="15"/>
          </p:nvPr>
        </p:nvSpPr>
        <p:spPr/>
        <p:txBody>
          <a:bodyPr/>
          <a:lstStyle/>
          <a:p>
            <a:endParaRPr lang="nl-NL" sz="700" dirty="0" smtClean="0"/>
          </a:p>
          <a:p>
            <a:r>
              <a:rPr lang="nl-NL" sz="700" dirty="0" smtClean="0"/>
              <a:t>A04</a:t>
            </a:r>
            <a:r>
              <a:rPr lang="nl-NL" sz="700" dirty="0"/>
              <a:t>. Hoe vaak eet u een </a:t>
            </a:r>
            <a:r>
              <a:rPr lang="nl-NL" sz="700" dirty="0" err="1" smtClean="0"/>
              <a:t>kant-en</a:t>
            </a:r>
            <a:r>
              <a:rPr lang="nl-NL" sz="700" dirty="0" smtClean="0"/>
              <a:t> -klaar </a:t>
            </a:r>
            <a:r>
              <a:rPr lang="nl-NL" sz="700" dirty="0"/>
              <a:t>maaltijd</a:t>
            </a:r>
            <a:r>
              <a:rPr lang="nl-NL" sz="700" dirty="0" smtClean="0"/>
              <a:t>?</a:t>
            </a:r>
          </a:p>
          <a:p>
            <a:r>
              <a:rPr lang="nl-NL" sz="700" i="1" dirty="0" smtClean="0"/>
              <a:t>Basis: Alle respondenten (</a:t>
            </a:r>
            <a:r>
              <a:rPr lang="nl-NL" sz="700" i="1" dirty="0"/>
              <a:t>n = </a:t>
            </a:r>
            <a:r>
              <a:rPr lang="nl-NL" sz="700" i="1" dirty="0" smtClean="0"/>
              <a:t>1.553)</a:t>
            </a:r>
          </a:p>
          <a:p>
            <a:endParaRPr lang="nl-NL" sz="700" i="1" dirty="0"/>
          </a:p>
          <a:p>
            <a:r>
              <a:rPr lang="nl-NL" sz="700" dirty="0"/>
              <a:t>A05. Wanneer eet u in het algemeen een </a:t>
            </a:r>
            <a:r>
              <a:rPr lang="nl-NL" sz="700" dirty="0" smtClean="0"/>
              <a:t>kant-en-klaar </a:t>
            </a:r>
            <a:r>
              <a:rPr lang="nl-NL" sz="700" dirty="0"/>
              <a:t>maaltijd</a:t>
            </a:r>
            <a:r>
              <a:rPr lang="nl-NL" sz="700" dirty="0" smtClean="0"/>
              <a:t>?</a:t>
            </a:r>
          </a:p>
          <a:p>
            <a:r>
              <a:rPr lang="nl-NL" sz="700" i="1" dirty="0"/>
              <a:t>Basis: Alle respondenten die wel eens kant en klaar </a:t>
            </a:r>
            <a:r>
              <a:rPr lang="nl-NL" sz="700" i="1" dirty="0" smtClean="0"/>
              <a:t>eten (n = 709)</a:t>
            </a:r>
            <a:endParaRPr lang="nl-NL" sz="700" i="1" dirty="0"/>
          </a:p>
        </p:txBody>
      </p:sp>
      <p:sp>
        <p:nvSpPr>
          <p:cNvPr id="10" name="Content Placeholder 9"/>
          <p:cNvSpPr>
            <a:spLocks noGrp="1"/>
          </p:cNvSpPr>
          <p:nvPr>
            <p:ph sz="quarter" idx="16"/>
          </p:nvPr>
        </p:nvSpPr>
        <p:spPr/>
        <p:txBody>
          <a:bodyPr/>
          <a:lstStyle/>
          <a:p>
            <a:pPr algn="ctr"/>
            <a:r>
              <a:rPr lang="nl-NL" sz="1000" b="1" dirty="0" smtClean="0"/>
              <a:t>Frequentie eten kant-en</a:t>
            </a:r>
            <a:r>
              <a:rPr lang="nl-NL" sz="1000" b="1" dirty="0"/>
              <a:t>-</a:t>
            </a:r>
            <a:r>
              <a:rPr lang="nl-NL" sz="1000" b="1" dirty="0" smtClean="0"/>
              <a:t>klaar maaltijd</a:t>
            </a:r>
            <a:endParaRPr lang="nl-NL" sz="1000" b="1" dirty="0"/>
          </a:p>
        </p:txBody>
      </p:sp>
      <p:sp>
        <p:nvSpPr>
          <p:cNvPr id="11" name="Content Placeholder 10"/>
          <p:cNvSpPr>
            <a:spLocks noGrp="1"/>
          </p:cNvSpPr>
          <p:nvPr>
            <p:ph sz="quarter" idx="17"/>
          </p:nvPr>
        </p:nvSpPr>
        <p:spPr>
          <a:xfrm>
            <a:off x="4355976" y="915566"/>
            <a:ext cx="4212000" cy="2879725"/>
          </a:xfrm>
        </p:spPr>
        <p:txBody>
          <a:bodyPr/>
          <a:lstStyle/>
          <a:p>
            <a:pPr algn="ctr"/>
            <a:r>
              <a:rPr lang="nl-NL" sz="1000" b="1" dirty="0" smtClean="0"/>
              <a:t>Wanneer kant-en</a:t>
            </a:r>
            <a:r>
              <a:rPr lang="nl-NL" sz="1000" b="1" dirty="0"/>
              <a:t>-</a:t>
            </a:r>
            <a:r>
              <a:rPr lang="nl-NL" sz="1000" b="1" dirty="0" smtClean="0"/>
              <a:t>klaar maaltijd</a:t>
            </a:r>
            <a:endParaRPr lang="nl-NL" sz="1000" b="1" dirty="0"/>
          </a:p>
        </p:txBody>
      </p:sp>
      <p:pic>
        <p:nvPicPr>
          <p:cNvPr id="2" name="Picture 1"/>
          <p:cNvPicPr/>
          <p:nvPr>
            <p:extLst>
              <p:ext uri="{D42A27DB-BD31-4B8C-83A1-F6EECF244321}">
                <p14:modId xmlns:p14="http://schemas.microsoft.com/office/powerpoint/2010/main" val="4063770719"/>
              </p:ext>
            </p:extLst>
          </p:nvPr>
        </p:nvPicPr>
        <p:blipFill>
          <a:blip r:embed="rId2"/>
          <a:stretch>
            <a:fillRect/>
          </a:stretch>
        </p:blipFill>
        <p:spPr>
          <a:xfrm>
            <a:off x="1227138" y="1341438"/>
            <a:ext cx="2952750" cy="2762250"/>
          </a:xfrm>
          <a:prstGeom prst="rect">
            <a:avLst/>
          </a:prstGeom>
        </p:spPr>
      </p:pic>
      <p:pic>
        <p:nvPicPr>
          <p:cNvPr id="3" name="Picture 2"/>
          <p:cNvPicPr/>
          <p:nvPr>
            <p:extLst>
              <p:ext uri="{D42A27DB-BD31-4B8C-83A1-F6EECF244321}">
                <p14:modId xmlns:p14="http://schemas.microsoft.com/office/powerpoint/2010/main" val="1350170431"/>
              </p:ext>
            </p:extLst>
          </p:nvPr>
        </p:nvPicPr>
        <p:blipFill>
          <a:blip r:embed="rId3"/>
          <a:stretch>
            <a:fillRect/>
          </a:stretch>
        </p:blipFill>
        <p:spPr>
          <a:xfrm>
            <a:off x="4211960" y="1059582"/>
            <a:ext cx="4562475" cy="2590800"/>
          </a:xfrm>
          <a:prstGeom prst="rect">
            <a:avLst/>
          </a:prstGeom>
        </p:spPr>
      </p:pic>
    </p:spTree>
    <p:extLst>
      <p:ext uri="{BB962C8B-B14F-4D97-AF65-F5344CB8AC3E}">
        <p14:creationId xmlns:p14="http://schemas.microsoft.com/office/powerpoint/2010/main" val="717721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2. Kookvaardigheden</a:t>
            </a:r>
            <a:endParaRPr lang="en-US" dirty="0"/>
          </a:p>
        </p:txBody>
      </p:sp>
    </p:spTree>
    <p:extLst>
      <p:ext uri="{BB962C8B-B14F-4D97-AF65-F5344CB8AC3E}">
        <p14:creationId xmlns:p14="http://schemas.microsoft.com/office/powerpoint/2010/main" val="923208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Bijna de helft van de Nederlanders heeft leren koken door het zelf te doen / te proberen.</a:t>
            </a:r>
            <a:endParaRPr lang="nl-NL" dirty="0"/>
          </a:p>
        </p:txBody>
      </p:sp>
      <p:sp>
        <p:nvSpPr>
          <p:cNvPr id="8" name="Content Placeholder 7"/>
          <p:cNvSpPr>
            <a:spLocks noGrp="1"/>
          </p:cNvSpPr>
          <p:nvPr>
            <p:ph sz="quarter" idx="14"/>
          </p:nvPr>
        </p:nvSpPr>
        <p:spPr/>
        <p:txBody>
          <a:bodyPr/>
          <a:lstStyle/>
          <a:p>
            <a:r>
              <a:rPr lang="nl-NL" sz="800" dirty="0" smtClean="0"/>
              <a:t>46% van de Nederlanders heeft leren koken door het zelf gewoon te proberen. Onder jongeren (18 tot 29 jarigen) hebben de meesten leren koken van hun moeder of vader (41%).</a:t>
            </a:r>
          </a:p>
          <a:p>
            <a:r>
              <a:rPr lang="nl-NL" sz="800" dirty="0" smtClean="0"/>
              <a:t>Vrouwen (37%) hebben hun kookkunsten vaker geleerd van hun ouders dan mannen (26%). Mannen (50%) hebben het zichzelf vaker aangeleerd dan vrouwen (43%).</a:t>
            </a:r>
            <a:endParaRPr lang="nl-NL" sz="800" dirty="0"/>
          </a:p>
        </p:txBody>
      </p:sp>
      <p:sp>
        <p:nvSpPr>
          <p:cNvPr id="9" name="Content Placeholder 8"/>
          <p:cNvSpPr>
            <a:spLocks noGrp="1"/>
          </p:cNvSpPr>
          <p:nvPr>
            <p:ph sz="quarter" idx="15"/>
          </p:nvPr>
        </p:nvSpPr>
        <p:spPr/>
        <p:txBody>
          <a:bodyPr/>
          <a:lstStyle/>
          <a:p>
            <a:endParaRPr lang="nl-NL" sz="800" dirty="0" smtClean="0"/>
          </a:p>
          <a:p>
            <a:endParaRPr lang="nl-NL" sz="800" dirty="0"/>
          </a:p>
          <a:p>
            <a:endParaRPr lang="nl-NL" sz="800" dirty="0" smtClean="0"/>
          </a:p>
          <a:p>
            <a:endParaRPr lang="nl-NL" sz="800" dirty="0" smtClean="0"/>
          </a:p>
          <a:p>
            <a:r>
              <a:rPr lang="nl-NL" sz="800" dirty="0" smtClean="0"/>
              <a:t>A06</a:t>
            </a:r>
            <a:r>
              <a:rPr lang="nl-NL" sz="800" dirty="0"/>
              <a:t>. Van wie of hoe heeft u voornamelijk leren koken? </a:t>
            </a:r>
            <a:endParaRPr lang="nl-NL" sz="800" dirty="0" smtClean="0"/>
          </a:p>
          <a:p>
            <a:r>
              <a:rPr lang="nl-NL" sz="800" i="1" dirty="0" smtClean="0"/>
              <a:t>Basis: Alle respondenten (</a:t>
            </a:r>
            <a:r>
              <a:rPr lang="nl-NL" sz="800" i="1" dirty="0"/>
              <a:t>n = </a:t>
            </a:r>
            <a:r>
              <a:rPr lang="nl-NL" sz="800" i="1" dirty="0" smtClean="0"/>
              <a:t>1.553)</a:t>
            </a:r>
            <a:endParaRPr lang="nl-NL" sz="800" i="1" dirty="0"/>
          </a:p>
        </p:txBody>
      </p:sp>
      <p:sp>
        <p:nvSpPr>
          <p:cNvPr id="10" name="Content Placeholder 9"/>
          <p:cNvSpPr>
            <a:spLocks noGrp="1"/>
          </p:cNvSpPr>
          <p:nvPr>
            <p:ph sz="quarter" idx="16"/>
          </p:nvPr>
        </p:nvSpPr>
        <p:spPr>
          <a:xfrm>
            <a:off x="323528" y="915566"/>
            <a:ext cx="3456384" cy="3916378"/>
          </a:xfrm>
        </p:spPr>
        <p:txBody>
          <a:bodyPr/>
          <a:lstStyle/>
          <a:p>
            <a:pPr algn="ctr"/>
            <a:r>
              <a:rPr lang="nl-NL" sz="1000" b="1" dirty="0" smtClean="0"/>
              <a:t>Van wie voornamelijk leren koken</a:t>
            </a:r>
            <a:endParaRPr lang="nl-NL" sz="1000" b="1" dirty="0"/>
          </a:p>
        </p:txBody>
      </p:sp>
      <p:pic>
        <p:nvPicPr>
          <p:cNvPr id="2" name="Picture 1"/>
          <p:cNvPicPr/>
          <p:nvPr>
            <p:extLst>
              <p:ext uri="{D42A27DB-BD31-4B8C-83A1-F6EECF244321}">
                <p14:modId xmlns:p14="http://schemas.microsoft.com/office/powerpoint/2010/main" val="172595093"/>
              </p:ext>
            </p:extLst>
          </p:nvPr>
        </p:nvPicPr>
        <p:blipFill>
          <a:blip r:embed="rId2" cstate="email">
            <a:extLst>
              <a:ext uri="{28A0092B-C50C-407E-A947-70E740481C1C}">
                <a14:useLocalDpi xmlns:a14="http://schemas.microsoft.com/office/drawing/2010/main"/>
              </a:ext>
            </a:extLst>
          </a:blip>
          <a:stretch>
            <a:fillRect/>
          </a:stretch>
        </p:blipFill>
        <p:spPr>
          <a:xfrm>
            <a:off x="-757238" y="1131888"/>
            <a:ext cx="5448301" cy="3565525"/>
          </a:xfrm>
          <a:prstGeom prst="rect">
            <a:avLst/>
          </a:prstGeom>
        </p:spPr>
      </p:pic>
      <p:pic>
        <p:nvPicPr>
          <p:cNvPr id="12324" name="Picture 36" descr="\\gfk.com\Benelux\SharedServices\GfK_Beeldenbank\Rechtenvrije afbeeldingen\Food preparati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3928" y="1347614"/>
            <a:ext cx="1738747" cy="285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03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411" y="339486"/>
            <a:ext cx="6696861" cy="576080"/>
          </a:xfrm>
        </p:spPr>
        <p:txBody>
          <a:bodyPr/>
          <a:lstStyle/>
          <a:p>
            <a:r>
              <a:rPr lang="nl-NL" dirty="0" smtClean="0"/>
              <a:t>Vrijwel iedereen kan een maaltijd met aardappelen, groente en vlees maken. 31% kan geen gerechten uit de buitenlandse keuken maken.</a:t>
            </a:r>
            <a:endParaRPr lang="nl-NL" dirty="0"/>
          </a:p>
        </p:txBody>
      </p:sp>
      <p:sp>
        <p:nvSpPr>
          <p:cNvPr id="8" name="Content Placeholder 7"/>
          <p:cNvSpPr>
            <a:spLocks noGrp="1"/>
          </p:cNvSpPr>
          <p:nvPr>
            <p:ph sz="quarter" idx="14"/>
          </p:nvPr>
        </p:nvSpPr>
        <p:spPr/>
        <p:txBody>
          <a:bodyPr/>
          <a:lstStyle/>
          <a:p>
            <a:r>
              <a:rPr lang="nl-NL" sz="800" dirty="0" smtClean="0"/>
              <a:t>Vrouwen zeggen voor elk van bovenstaande handelingen vaker deze te hebben geleerd om te bereiden dan mannen. Vooral voor het zelf maken van jus of saus, het klaarmaken van soep, het creatief zijn met ingrediënten uit de koelkast, het maken van recepten uit een blad, het zelf maken van een hartige taart of pizza, het maken van een drie gangen menu en het maken van een luxe menu komen vrouwen boven mannen uit.</a:t>
            </a:r>
          </a:p>
          <a:p>
            <a:r>
              <a:rPr lang="nl-NL" sz="800" dirty="0" smtClean="0"/>
              <a:t>Hoe jonger, hoe beter Nederlanders zijn in het bereiden van een recept uit een supermarktblad of met behulp van pakjes. Hoe ouder, hoe beter Nederlanders zijn in het zelf maken van een jus of saus, het bakken van een biefstuk of het zelf maken van een soep.</a:t>
            </a:r>
            <a:endParaRPr lang="nl-NL" sz="800" dirty="0"/>
          </a:p>
        </p:txBody>
      </p:sp>
      <p:sp>
        <p:nvSpPr>
          <p:cNvPr id="9" name="Content Placeholder 8"/>
          <p:cNvSpPr>
            <a:spLocks noGrp="1"/>
          </p:cNvSpPr>
          <p:nvPr>
            <p:ph sz="quarter" idx="15"/>
          </p:nvPr>
        </p:nvSpPr>
        <p:spPr/>
        <p:txBody>
          <a:bodyPr/>
          <a:lstStyle/>
          <a:p>
            <a:endParaRPr lang="nl-NL" sz="800" dirty="0" smtClean="0"/>
          </a:p>
          <a:p>
            <a:endParaRPr lang="nl-NL" sz="800" dirty="0"/>
          </a:p>
          <a:p>
            <a:endParaRPr lang="nl-NL" sz="800" dirty="0" smtClean="0"/>
          </a:p>
          <a:p>
            <a:endParaRPr lang="nl-NL" sz="800" dirty="0"/>
          </a:p>
          <a:p>
            <a:r>
              <a:rPr lang="nl-NL" sz="800" dirty="0" smtClean="0"/>
              <a:t>A07</a:t>
            </a:r>
            <a:r>
              <a:rPr lang="nl-NL" sz="800" dirty="0"/>
              <a:t>. </a:t>
            </a:r>
            <a:r>
              <a:rPr lang="nl-NL" sz="800" dirty="0" smtClean="0"/>
              <a:t>Wat </a:t>
            </a:r>
            <a:r>
              <a:rPr lang="nl-NL" sz="800" dirty="0"/>
              <a:t>heeft u geleerd om te bereiden</a:t>
            </a:r>
            <a:r>
              <a:rPr lang="nl-NL" sz="800" dirty="0" smtClean="0"/>
              <a:t>?</a:t>
            </a:r>
          </a:p>
          <a:p>
            <a:r>
              <a:rPr lang="nl-NL" sz="800" i="1" dirty="0" smtClean="0"/>
              <a:t>Basis: Alle respondenten (</a:t>
            </a:r>
            <a:r>
              <a:rPr lang="nl-NL" sz="800" i="1" dirty="0"/>
              <a:t>n = </a:t>
            </a:r>
            <a:r>
              <a:rPr lang="nl-NL" sz="800" i="1" dirty="0" smtClean="0"/>
              <a:t>1.553)</a:t>
            </a:r>
            <a:endParaRPr lang="nl-NL" sz="800" i="1" dirty="0"/>
          </a:p>
        </p:txBody>
      </p:sp>
      <p:sp>
        <p:nvSpPr>
          <p:cNvPr id="10" name="Content Placeholder 9"/>
          <p:cNvSpPr>
            <a:spLocks noGrp="1"/>
          </p:cNvSpPr>
          <p:nvPr>
            <p:ph sz="quarter" idx="16"/>
          </p:nvPr>
        </p:nvSpPr>
        <p:spPr>
          <a:xfrm>
            <a:off x="323528" y="915566"/>
            <a:ext cx="7056784" cy="2880000"/>
          </a:xfrm>
        </p:spPr>
        <p:txBody>
          <a:bodyPr/>
          <a:lstStyle/>
          <a:p>
            <a:pPr algn="ctr"/>
            <a:r>
              <a:rPr lang="nl-NL" sz="1000" b="1" dirty="0" smtClean="0"/>
              <a:t>Geleerd te bereiden</a:t>
            </a:r>
            <a:endParaRPr lang="nl-NL" sz="1000" b="1" dirty="0"/>
          </a:p>
        </p:txBody>
      </p:sp>
      <p:pic>
        <p:nvPicPr>
          <p:cNvPr id="3" name="Picture 2"/>
          <p:cNvPicPr/>
          <p:nvPr>
            <p:extLst>
              <p:ext uri="{D42A27DB-BD31-4B8C-83A1-F6EECF244321}">
                <p14:modId xmlns:p14="http://schemas.microsoft.com/office/powerpoint/2010/main" val="167570416"/>
              </p:ext>
            </p:extLst>
          </p:nvPr>
        </p:nvPicPr>
        <p:blipFill>
          <a:blip r:embed="rId2" cstate="email">
            <a:extLst>
              <a:ext uri="{28A0092B-C50C-407E-A947-70E740481C1C}">
                <a14:useLocalDpi xmlns:a14="http://schemas.microsoft.com/office/drawing/2010/main"/>
              </a:ext>
            </a:extLst>
          </a:blip>
          <a:stretch>
            <a:fillRect/>
          </a:stretch>
        </p:blipFill>
        <p:spPr>
          <a:xfrm>
            <a:off x="320675" y="1203325"/>
            <a:ext cx="8259763" cy="2498725"/>
          </a:xfrm>
          <a:prstGeom prst="rect">
            <a:avLst/>
          </a:prstGeom>
        </p:spPr>
      </p:pic>
      <p:pic>
        <p:nvPicPr>
          <p:cNvPr id="13348" name="Picture 36" descr="C:\Users\pascal.vanvliet\AppData\Local\Microsoft\Windows\Temporary Internet Files\Content.IE5\5YEE2KCP\shutterstock_83210602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288" y="2139702"/>
            <a:ext cx="1805396" cy="1203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397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411" y="195420"/>
            <a:ext cx="6408829" cy="576080"/>
          </a:xfrm>
        </p:spPr>
        <p:txBody>
          <a:bodyPr/>
          <a:lstStyle/>
          <a:p>
            <a:r>
              <a:rPr lang="nl-NL" dirty="0" smtClean="0"/>
              <a:t>Nederlanders geven hun kookkunsten gemiddeld 7.1 en die van de gemiddelde Nederlander een 6.3.</a:t>
            </a:r>
            <a:endParaRPr lang="nl-NL" dirty="0"/>
          </a:p>
        </p:txBody>
      </p:sp>
      <p:sp>
        <p:nvSpPr>
          <p:cNvPr id="8" name="Content Placeholder 7"/>
          <p:cNvSpPr>
            <a:spLocks noGrp="1"/>
          </p:cNvSpPr>
          <p:nvPr>
            <p:ph sz="quarter" idx="14"/>
          </p:nvPr>
        </p:nvSpPr>
        <p:spPr>
          <a:xfrm>
            <a:off x="323528" y="3723878"/>
            <a:ext cx="5688632" cy="968932"/>
          </a:xfrm>
        </p:spPr>
        <p:txBody>
          <a:bodyPr/>
          <a:lstStyle/>
          <a:p>
            <a:r>
              <a:rPr lang="nl-NL" sz="800" dirty="0"/>
              <a:t>62% van diegenen die zichzelf een laag cijfer geven (1 t/m 6) zou graag leren om beter te kunnen koken, tegen 42% van diegenen die zichzelf een 7 of hoger geven. </a:t>
            </a:r>
          </a:p>
          <a:p>
            <a:r>
              <a:rPr lang="nl-NL" sz="800" dirty="0" smtClean="0"/>
              <a:t>Zelf toebedeelde rapportcijfers verschillen niet veel tussen mannen en vrouwen. Mannen geven zichzelf gemiddeld een 7.0 terwijl vrouwen zichzelf gemiddeld een 7.2 geven. Vrouwen (85%) geven zichzelf wel significant vaker dan mannen (74%) een 7 of hoger.</a:t>
            </a:r>
          </a:p>
          <a:p>
            <a:r>
              <a:rPr lang="nl-NL" sz="800" dirty="0" smtClean="0"/>
              <a:t>18 tot 29 jarigen geven zichzelf het laagste rapportcijfer (7.0) en Nederlanders van 65 jaar en ouder geven zichzelf het hoogste cijfer (7.3).Vrouwen staan positiever tegenover de kookkunsten van de gemiddelde Nederlander dan mannen; vrouwen geven een 6.5 en mannen een </a:t>
            </a:r>
            <a:r>
              <a:rPr lang="nl-NL" sz="800" dirty="0"/>
              <a:t>6.2. </a:t>
            </a:r>
            <a:r>
              <a:rPr lang="nl-NL" sz="800" dirty="0" smtClean="0"/>
              <a:t>Net als 18 </a:t>
            </a:r>
            <a:r>
              <a:rPr lang="nl-NL" sz="800" dirty="0"/>
              <a:t>tot 29 jarigen </a:t>
            </a:r>
            <a:r>
              <a:rPr lang="nl-NL" sz="800" dirty="0" smtClean="0"/>
              <a:t>(6.2) zijn zij meest </a:t>
            </a:r>
            <a:r>
              <a:rPr lang="nl-NL" sz="800" dirty="0"/>
              <a:t>negatief over de kookkunsten van een gemiddelde Nederlander. </a:t>
            </a:r>
            <a:endParaRPr lang="nl-NL" sz="800" dirty="0" smtClean="0"/>
          </a:p>
        </p:txBody>
      </p:sp>
      <p:sp>
        <p:nvSpPr>
          <p:cNvPr id="9" name="Content Placeholder 8"/>
          <p:cNvSpPr>
            <a:spLocks noGrp="1"/>
          </p:cNvSpPr>
          <p:nvPr>
            <p:ph sz="quarter" idx="15"/>
          </p:nvPr>
        </p:nvSpPr>
        <p:spPr/>
        <p:txBody>
          <a:bodyPr/>
          <a:lstStyle/>
          <a:p>
            <a:r>
              <a:rPr lang="nl-NL" sz="700" dirty="0"/>
              <a:t>A13. Als u uzelf een cijfer mag geven voor uw kookkunsten, wat voor rapportcijfer zou dat zijn op een schaal van 1 (laag) tot 10 (hoog</a:t>
            </a:r>
            <a:r>
              <a:rPr lang="nl-NL" sz="700" dirty="0" smtClean="0"/>
              <a:t>)?</a:t>
            </a:r>
          </a:p>
          <a:p>
            <a:r>
              <a:rPr lang="nl-NL" sz="700" i="1" dirty="0" smtClean="0"/>
              <a:t>Basis: Alle respondenten (</a:t>
            </a:r>
            <a:r>
              <a:rPr lang="nl-NL" sz="700" i="1" dirty="0"/>
              <a:t>n = </a:t>
            </a:r>
            <a:r>
              <a:rPr lang="nl-NL" sz="700" i="1" dirty="0" smtClean="0"/>
              <a:t>1.553)</a:t>
            </a:r>
          </a:p>
          <a:p>
            <a:r>
              <a:rPr lang="nl-NL" sz="700" dirty="0" smtClean="0"/>
              <a:t>A14</a:t>
            </a:r>
            <a:r>
              <a:rPr lang="nl-NL" sz="700" dirty="0"/>
              <a:t>. Hoe goed denkt u dat een gemiddelde Nederlander kan koken? Wat voor rapportcijfer zou dat zijn op een schaal van 1 (laag) tot 10 (hoog</a:t>
            </a:r>
            <a:r>
              <a:rPr lang="nl-NL" sz="700" dirty="0" smtClean="0"/>
              <a:t>)?</a:t>
            </a:r>
          </a:p>
          <a:p>
            <a:r>
              <a:rPr lang="nl-NL" sz="700" i="1" dirty="0" smtClean="0"/>
              <a:t>Basis: Alle respondenten (</a:t>
            </a:r>
            <a:r>
              <a:rPr lang="nl-NL" sz="700" i="1" dirty="0"/>
              <a:t>n = </a:t>
            </a:r>
            <a:r>
              <a:rPr lang="nl-NL" sz="700" i="1" dirty="0" smtClean="0"/>
              <a:t>1.553)</a:t>
            </a:r>
            <a:endParaRPr lang="nl-NL" sz="700" i="1" dirty="0"/>
          </a:p>
        </p:txBody>
      </p:sp>
      <p:sp>
        <p:nvSpPr>
          <p:cNvPr id="10" name="Content Placeholder 9"/>
          <p:cNvSpPr>
            <a:spLocks noGrp="1"/>
          </p:cNvSpPr>
          <p:nvPr>
            <p:ph sz="quarter" idx="16"/>
          </p:nvPr>
        </p:nvSpPr>
        <p:spPr/>
        <p:txBody>
          <a:bodyPr/>
          <a:lstStyle/>
          <a:p>
            <a:pPr algn="ctr"/>
            <a:r>
              <a:rPr lang="nl-NL" sz="1000" b="1" dirty="0" smtClean="0"/>
              <a:t>Beoordeling eigen kookkunsten</a:t>
            </a:r>
            <a:endParaRPr lang="nl-NL" sz="1000" b="1" i="1" dirty="0"/>
          </a:p>
        </p:txBody>
      </p:sp>
      <p:sp>
        <p:nvSpPr>
          <p:cNvPr id="11" name="Content Placeholder 10"/>
          <p:cNvSpPr>
            <a:spLocks noGrp="1"/>
          </p:cNvSpPr>
          <p:nvPr>
            <p:ph sz="quarter" idx="17"/>
          </p:nvPr>
        </p:nvSpPr>
        <p:spPr/>
        <p:txBody>
          <a:bodyPr/>
          <a:lstStyle/>
          <a:p>
            <a:pPr algn="ctr"/>
            <a:r>
              <a:rPr lang="nl-NL" sz="1000" b="1" dirty="0" smtClean="0"/>
              <a:t>Inschatting kookkunsten gemiddelde Nederlander</a:t>
            </a:r>
            <a:endParaRPr lang="nl-NL" sz="1000" b="1" i="1" dirty="0"/>
          </a:p>
        </p:txBody>
      </p:sp>
      <p:pic>
        <p:nvPicPr>
          <p:cNvPr id="3" name="Picture 2"/>
          <p:cNvPicPr/>
          <p:nvPr>
            <p:extLst>
              <p:ext uri="{D42A27DB-BD31-4B8C-83A1-F6EECF244321}">
                <p14:modId xmlns:p14="http://schemas.microsoft.com/office/powerpoint/2010/main" val="1181921303"/>
              </p:ext>
            </p:extLst>
          </p:nvPr>
        </p:nvPicPr>
        <p:blipFill>
          <a:blip r:embed="rId6"/>
          <a:stretch>
            <a:fillRect/>
          </a:stretch>
        </p:blipFill>
        <p:spPr>
          <a:xfrm>
            <a:off x="1228725" y="1341438"/>
            <a:ext cx="2952750" cy="2762250"/>
          </a:xfrm>
          <a:prstGeom prst="rect">
            <a:avLst/>
          </a:prstGeom>
        </p:spPr>
      </p:pic>
      <p:pic>
        <p:nvPicPr>
          <p:cNvPr id="25" name="Picture 24"/>
          <p:cNvPicPr/>
          <p:nvPr>
            <p:extLst>
              <p:ext uri="{D42A27DB-BD31-4B8C-83A1-F6EECF244321}">
                <p14:modId xmlns:p14="http://schemas.microsoft.com/office/powerpoint/2010/main" val="2855580616"/>
              </p:ext>
            </p:extLst>
          </p:nvPr>
        </p:nvPicPr>
        <p:blipFill>
          <a:blip r:embed="rId7"/>
          <a:stretch>
            <a:fillRect/>
          </a:stretch>
        </p:blipFill>
        <p:spPr>
          <a:xfrm>
            <a:off x="5835650" y="1341438"/>
            <a:ext cx="2952750" cy="2762250"/>
          </a:xfrm>
          <a:prstGeom prst="rect">
            <a:avLst/>
          </a:prstGeom>
        </p:spPr>
      </p:pic>
      <p:sp>
        <p:nvSpPr>
          <p:cNvPr id="6" name="Left-Right Arrow 5"/>
          <p:cNvSpPr/>
          <p:nvPr/>
        </p:nvSpPr>
        <p:spPr bwMode="gray">
          <a:xfrm>
            <a:off x="3059832" y="1635646"/>
            <a:ext cx="2376264" cy="216024"/>
          </a:xfrm>
          <a:prstGeom prst="leftRightArrow">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grpSp>
        <p:nvGrpSpPr>
          <p:cNvPr id="12" name="Group 11"/>
          <p:cNvGrpSpPr>
            <a:grpSpLocks noChangeAspect="1"/>
          </p:cNvGrpSpPr>
          <p:nvPr>
            <p:custDataLst>
              <p:tags r:id="rId1"/>
            </p:custDataLst>
          </p:nvPr>
        </p:nvGrpSpPr>
        <p:grpSpPr bwMode="auto">
          <a:xfrm>
            <a:off x="2411760" y="3003798"/>
            <a:ext cx="442163" cy="437075"/>
            <a:chOff x="965" y="269"/>
            <a:chExt cx="3823" cy="3779"/>
          </a:xfrm>
          <a:solidFill>
            <a:schemeClr val="accent6"/>
          </a:solidFill>
        </p:grpSpPr>
        <p:sp>
          <p:nvSpPr>
            <p:cNvPr id="13" name="Freeform 12"/>
            <p:cNvSpPr>
              <a:spLocks/>
            </p:cNvSpPr>
            <p:nvPr/>
          </p:nvSpPr>
          <p:spPr bwMode="auto">
            <a:xfrm>
              <a:off x="4032" y="269"/>
              <a:ext cx="756" cy="2645"/>
            </a:xfrm>
            <a:custGeom>
              <a:avLst/>
              <a:gdLst>
                <a:gd name="T0" fmla="*/ 320 w 320"/>
                <a:gd name="T1" fmla="*/ 1120 h 1120"/>
                <a:gd name="T2" fmla="*/ 200 w 320"/>
                <a:gd name="T3" fmla="*/ 1120 h 1120"/>
                <a:gd name="T4" fmla="*/ 0 w 320"/>
                <a:gd name="T5" fmla="*/ 920 h 1120"/>
                <a:gd name="T6" fmla="*/ 0 w 320"/>
                <a:gd name="T7" fmla="*/ 200 h 1120"/>
                <a:gd name="T8" fmla="*/ 200 w 320"/>
                <a:gd name="T9" fmla="*/ 0 h 1120"/>
                <a:gd name="T10" fmla="*/ 320 w 320"/>
                <a:gd name="T11" fmla="*/ 0 h 1120"/>
                <a:gd name="T12" fmla="*/ 320 w 320"/>
                <a:gd name="T13" fmla="*/ 1120 h 1120"/>
              </a:gdLst>
              <a:ahLst/>
              <a:cxnLst>
                <a:cxn ang="0">
                  <a:pos x="T0" y="T1"/>
                </a:cxn>
                <a:cxn ang="0">
                  <a:pos x="T2" y="T3"/>
                </a:cxn>
                <a:cxn ang="0">
                  <a:pos x="T4" y="T5"/>
                </a:cxn>
                <a:cxn ang="0">
                  <a:pos x="T6" y="T7"/>
                </a:cxn>
                <a:cxn ang="0">
                  <a:pos x="T8" y="T9"/>
                </a:cxn>
                <a:cxn ang="0">
                  <a:pos x="T10" y="T11"/>
                </a:cxn>
                <a:cxn ang="0">
                  <a:pos x="T12" y="T13"/>
                </a:cxn>
              </a:cxnLst>
              <a:rect l="0" t="0" r="r" b="b"/>
              <a:pathLst>
                <a:path w="320" h="1120">
                  <a:moveTo>
                    <a:pt x="320" y="1120"/>
                  </a:moveTo>
                  <a:cubicBezTo>
                    <a:pt x="200" y="1120"/>
                    <a:pt x="200" y="1120"/>
                    <a:pt x="200" y="1120"/>
                  </a:cubicBezTo>
                  <a:cubicBezTo>
                    <a:pt x="90" y="1120"/>
                    <a:pt x="0" y="1030"/>
                    <a:pt x="0" y="920"/>
                  </a:cubicBezTo>
                  <a:cubicBezTo>
                    <a:pt x="0" y="200"/>
                    <a:pt x="0" y="200"/>
                    <a:pt x="0" y="200"/>
                  </a:cubicBezTo>
                  <a:cubicBezTo>
                    <a:pt x="0" y="90"/>
                    <a:pt x="90" y="0"/>
                    <a:pt x="200" y="0"/>
                  </a:cubicBezTo>
                  <a:cubicBezTo>
                    <a:pt x="320" y="0"/>
                    <a:pt x="320" y="0"/>
                    <a:pt x="320" y="0"/>
                  </a:cubicBezTo>
                  <a:cubicBezTo>
                    <a:pt x="320" y="94"/>
                    <a:pt x="320" y="1026"/>
                    <a:pt x="320" y="112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14" name="Freeform 13"/>
            <p:cNvSpPr>
              <a:spLocks/>
            </p:cNvSpPr>
            <p:nvPr/>
          </p:nvSpPr>
          <p:spPr bwMode="auto">
            <a:xfrm>
              <a:off x="965" y="269"/>
              <a:ext cx="2878" cy="3779"/>
            </a:xfrm>
            <a:custGeom>
              <a:avLst/>
              <a:gdLst>
                <a:gd name="T0" fmla="*/ 1218 w 1218"/>
                <a:gd name="T1" fmla="*/ 960 h 1600"/>
                <a:gd name="T2" fmla="*/ 1138 w 1218"/>
                <a:gd name="T3" fmla="*/ 960 h 1600"/>
                <a:gd name="T4" fmla="*/ 1062 w 1218"/>
                <a:gd name="T5" fmla="*/ 1033 h 1600"/>
                <a:gd name="T6" fmla="*/ 1006 w 1218"/>
                <a:gd name="T7" fmla="*/ 1108 h 1600"/>
                <a:gd name="T8" fmla="*/ 846 w 1218"/>
                <a:gd name="T9" fmla="*/ 1268 h 1600"/>
                <a:gd name="T10" fmla="*/ 773 w 1218"/>
                <a:gd name="T11" fmla="*/ 1392 h 1600"/>
                <a:gd name="T12" fmla="*/ 738 w 1218"/>
                <a:gd name="T13" fmla="*/ 1560 h 1600"/>
                <a:gd name="T14" fmla="*/ 698 w 1218"/>
                <a:gd name="T15" fmla="*/ 1600 h 1600"/>
                <a:gd name="T16" fmla="*/ 449 w 1218"/>
                <a:gd name="T17" fmla="*/ 1463 h 1600"/>
                <a:gd name="T18" fmla="*/ 442 w 1218"/>
                <a:gd name="T19" fmla="*/ 1193 h 1600"/>
                <a:gd name="T20" fmla="*/ 476 w 1218"/>
                <a:gd name="T21" fmla="*/ 1120 h 1600"/>
                <a:gd name="T22" fmla="*/ 244 w 1218"/>
                <a:gd name="T23" fmla="*/ 1120 h 1600"/>
                <a:gd name="T24" fmla="*/ 137 w 1218"/>
                <a:gd name="T25" fmla="*/ 1096 h 1600"/>
                <a:gd name="T26" fmla="*/ 8 w 1218"/>
                <a:gd name="T27" fmla="*/ 926 h 1600"/>
                <a:gd name="T28" fmla="*/ 12 w 1218"/>
                <a:gd name="T29" fmla="*/ 817 h 1600"/>
                <a:gd name="T30" fmla="*/ 186 w 1218"/>
                <a:gd name="T31" fmla="*/ 181 h 1600"/>
                <a:gd name="T32" fmla="*/ 418 w 1218"/>
                <a:gd name="T33" fmla="*/ 0 h 1600"/>
                <a:gd name="T34" fmla="*/ 658 w 1218"/>
                <a:gd name="T35" fmla="*/ 0 h 1600"/>
                <a:gd name="T36" fmla="*/ 858 w 1218"/>
                <a:gd name="T37" fmla="*/ 60 h 1600"/>
                <a:gd name="T38" fmla="*/ 1010 w 1218"/>
                <a:gd name="T39" fmla="*/ 148 h 1600"/>
                <a:gd name="T40" fmla="*/ 1092 w 1218"/>
                <a:gd name="T41" fmla="*/ 160 h 1600"/>
                <a:gd name="T42" fmla="*/ 1218 w 1218"/>
                <a:gd name="T43" fmla="*/ 160 h 1600"/>
                <a:gd name="T44" fmla="*/ 1218 w 1218"/>
                <a:gd name="T45" fmla="*/ 96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8" h="1600">
                  <a:moveTo>
                    <a:pt x="1218" y="960"/>
                  </a:moveTo>
                  <a:cubicBezTo>
                    <a:pt x="1138" y="960"/>
                    <a:pt x="1138" y="960"/>
                    <a:pt x="1138" y="960"/>
                  </a:cubicBezTo>
                  <a:cubicBezTo>
                    <a:pt x="1107" y="960"/>
                    <a:pt x="1085" y="996"/>
                    <a:pt x="1062" y="1033"/>
                  </a:cubicBezTo>
                  <a:cubicBezTo>
                    <a:pt x="1045" y="1059"/>
                    <a:pt x="1028" y="1086"/>
                    <a:pt x="1006" y="1108"/>
                  </a:cubicBezTo>
                  <a:cubicBezTo>
                    <a:pt x="846" y="1268"/>
                    <a:pt x="846" y="1268"/>
                    <a:pt x="846" y="1268"/>
                  </a:cubicBezTo>
                  <a:cubicBezTo>
                    <a:pt x="815" y="1299"/>
                    <a:pt x="791" y="1345"/>
                    <a:pt x="773" y="1392"/>
                  </a:cubicBezTo>
                  <a:cubicBezTo>
                    <a:pt x="750" y="1455"/>
                    <a:pt x="738" y="1519"/>
                    <a:pt x="738" y="1560"/>
                  </a:cubicBezTo>
                  <a:cubicBezTo>
                    <a:pt x="738" y="1582"/>
                    <a:pt x="720" y="1600"/>
                    <a:pt x="698" y="1600"/>
                  </a:cubicBezTo>
                  <a:cubicBezTo>
                    <a:pt x="594" y="1600"/>
                    <a:pt x="500" y="1559"/>
                    <a:pt x="449" y="1463"/>
                  </a:cubicBezTo>
                  <a:cubicBezTo>
                    <a:pt x="407" y="1383"/>
                    <a:pt x="404" y="1276"/>
                    <a:pt x="442" y="1193"/>
                  </a:cubicBezTo>
                  <a:cubicBezTo>
                    <a:pt x="476" y="1120"/>
                    <a:pt x="476" y="1120"/>
                    <a:pt x="476" y="1120"/>
                  </a:cubicBezTo>
                  <a:cubicBezTo>
                    <a:pt x="244" y="1120"/>
                    <a:pt x="244" y="1120"/>
                    <a:pt x="244" y="1120"/>
                  </a:cubicBezTo>
                  <a:cubicBezTo>
                    <a:pt x="205" y="1120"/>
                    <a:pt x="170" y="1112"/>
                    <a:pt x="137" y="1096"/>
                  </a:cubicBezTo>
                  <a:cubicBezTo>
                    <a:pt x="72" y="1063"/>
                    <a:pt x="22" y="998"/>
                    <a:pt x="8" y="926"/>
                  </a:cubicBezTo>
                  <a:cubicBezTo>
                    <a:pt x="0" y="891"/>
                    <a:pt x="2" y="854"/>
                    <a:pt x="12" y="817"/>
                  </a:cubicBezTo>
                  <a:cubicBezTo>
                    <a:pt x="186" y="181"/>
                    <a:pt x="186" y="181"/>
                    <a:pt x="186" y="181"/>
                  </a:cubicBezTo>
                  <a:cubicBezTo>
                    <a:pt x="214" y="74"/>
                    <a:pt x="307" y="0"/>
                    <a:pt x="418" y="0"/>
                  </a:cubicBezTo>
                  <a:cubicBezTo>
                    <a:pt x="658" y="0"/>
                    <a:pt x="658" y="0"/>
                    <a:pt x="658" y="0"/>
                  </a:cubicBezTo>
                  <a:cubicBezTo>
                    <a:pt x="732" y="0"/>
                    <a:pt x="796" y="20"/>
                    <a:pt x="858" y="60"/>
                  </a:cubicBezTo>
                  <a:cubicBezTo>
                    <a:pt x="905" y="92"/>
                    <a:pt x="956" y="132"/>
                    <a:pt x="1010" y="148"/>
                  </a:cubicBezTo>
                  <a:cubicBezTo>
                    <a:pt x="1036" y="156"/>
                    <a:pt x="1063" y="160"/>
                    <a:pt x="1092" y="160"/>
                  </a:cubicBezTo>
                  <a:cubicBezTo>
                    <a:pt x="1218" y="160"/>
                    <a:pt x="1218" y="160"/>
                    <a:pt x="1218" y="160"/>
                  </a:cubicBezTo>
                  <a:lnTo>
                    <a:pt x="1218" y="960"/>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grpSp>
        <p:nvGrpSpPr>
          <p:cNvPr id="15" name="Group 17"/>
          <p:cNvGrpSpPr>
            <a:grpSpLocks noChangeAspect="1"/>
          </p:cNvGrpSpPr>
          <p:nvPr>
            <p:custDataLst>
              <p:tags r:id="rId2"/>
            </p:custDataLst>
          </p:nvPr>
        </p:nvGrpSpPr>
        <p:grpSpPr bwMode="auto">
          <a:xfrm>
            <a:off x="2411760" y="1365458"/>
            <a:ext cx="442163" cy="434914"/>
            <a:chOff x="946" y="271"/>
            <a:chExt cx="3842" cy="3779"/>
          </a:xfrm>
          <a:solidFill>
            <a:schemeClr val="accent3"/>
          </a:solidFill>
        </p:grpSpPr>
        <p:sp>
          <p:nvSpPr>
            <p:cNvPr id="16" name="Freeform 18"/>
            <p:cNvSpPr>
              <a:spLocks/>
            </p:cNvSpPr>
            <p:nvPr/>
          </p:nvSpPr>
          <p:spPr bwMode="auto">
            <a:xfrm>
              <a:off x="4032" y="1405"/>
              <a:ext cx="756" cy="2645"/>
            </a:xfrm>
            <a:custGeom>
              <a:avLst/>
              <a:gdLst>
                <a:gd name="T0" fmla="*/ 320 w 320"/>
                <a:gd name="T1" fmla="*/ 1120 h 1120"/>
                <a:gd name="T2" fmla="*/ 200 w 320"/>
                <a:gd name="T3" fmla="*/ 1120 h 1120"/>
                <a:gd name="T4" fmla="*/ 0 w 320"/>
                <a:gd name="T5" fmla="*/ 920 h 1120"/>
                <a:gd name="T6" fmla="*/ 0 w 320"/>
                <a:gd name="T7" fmla="*/ 200 h 1120"/>
                <a:gd name="T8" fmla="*/ 200 w 320"/>
                <a:gd name="T9" fmla="*/ 0 h 1120"/>
                <a:gd name="T10" fmla="*/ 320 w 320"/>
                <a:gd name="T11" fmla="*/ 0 h 1120"/>
                <a:gd name="T12" fmla="*/ 320 w 320"/>
                <a:gd name="T13" fmla="*/ 1120 h 1120"/>
              </a:gdLst>
              <a:ahLst/>
              <a:cxnLst>
                <a:cxn ang="0">
                  <a:pos x="T0" y="T1"/>
                </a:cxn>
                <a:cxn ang="0">
                  <a:pos x="T2" y="T3"/>
                </a:cxn>
                <a:cxn ang="0">
                  <a:pos x="T4" y="T5"/>
                </a:cxn>
                <a:cxn ang="0">
                  <a:pos x="T6" y="T7"/>
                </a:cxn>
                <a:cxn ang="0">
                  <a:pos x="T8" y="T9"/>
                </a:cxn>
                <a:cxn ang="0">
                  <a:pos x="T10" y="T11"/>
                </a:cxn>
                <a:cxn ang="0">
                  <a:pos x="T12" y="T13"/>
                </a:cxn>
              </a:cxnLst>
              <a:rect l="0" t="0" r="r" b="b"/>
              <a:pathLst>
                <a:path w="320" h="1120">
                  <a:moveTo>
                    <a:pt x="320" y="1120"/>
                  </a:moveTo>
                  <a:cubicBezTo>
                    <a:pt x="200" y="1120"/>
                    <a:pt x="200" y="1120"/>
                    <a:pt x="200" y="1120"/>
                  </a:cubicBezTo>
                  <a:cubicBezTo>
                    <a:pt x="90" y="1120"/>
                    <a:pt x="0" y="1030"/>
                    <a:pt x="0" y="920"/>
                  </a:cubicBezTo>
                  <a:cubicBezTo>
                    <a:pt x="0" y="200"/>
                    <a:pt x="0" y="200"/>
                    <a:pt x="0" y="200"/>
                  </a:cubicBezTo>
                  <a:cubicBezTo>
                    <a:pt x="0" y="90"/>
                    <a:pt x="90" y="0"/>
                    <a:pt x="200" y="0"/>
                  </a:cubicBezTo>
                  <a:cubicBezTo>
                    <a:pt x="320" y="0"/>
                    <a:pt x="320" y="0"/>
                    <a:pt x="320" y="0"/>
                  </a:cubicBezTo>
                  <a:cubicBezTo>
                    <a:pt x="320" y="278"/>
                    <a:pt x="320" y="1022"/>
                    <a:pt x="320" y="112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accent3"/>
                </a:solidFill>
              </a:endParaRPr>
            </a:p>
          </p:txBody>
        </p:sp>
        <p:sp>
          <p:nvSpPr>
            <p:cNvPr id="17" name="Freeform 19"/>
            <p:cNvSpPr>
              <a:spLocks/>
            </p:cNvSpPr>
            <p:nvPr/>
          </p:nvSpPr>
          <p:spPr bwMode="auto">
            <a:xfrm>
              <a:off x="946" y="271"/>
              <a:ext cx="2897" cy="3779"/>
            </a:xfrm>
            <a:custGeom>
              <a:avLst/>
              <a:gdLst>
                <a:gd name="T0" fmla="*/ 1226 w 1226"/>
                <a:gd name="T1" fmla="*/ 1440 h 1600"/>
                <a:gd name="T2" fmla="*/ 1100 w 1226"/>
                <a:gd name="T3" fmla="*/ 1440 h 1600"/>
                <a:gd name="T4" fmla="*/ 1018 w 1226"/>
                <a:gd name="T5" fmla="*/ 1452 h 1600"/>
                <a:gd name="T6" fmla="*/ 866 w 1226"/>
                <a:gd name="T7" fmla="*/ 1540 h 1600"/>
                <a:gd name="T8" fmla="*/ 770 w 1226"/>
                <a:gd name="T9" fmla="*/ 1585 h 1600"/>
                <a:gd name="T10" fmla="*/ 666 w 1226"/>
                <a:gd name="T11" fmla="*/ 1600 h 1600"/>
                <a:gd name="T12" fmla="*/ 426 w 1226"/>
                <a:gd name="T13" fmla="*/ 1600 h 1600"/>
                <a:gd name="T14" fmla="*/ 194 w 1226"/>
                <a:gd name="T15" fmla="*/ 1419 h 1600"/>
                <a:gd name="T16" fmla="*/ 20 w 1226"/>
                <a:gd name="T17" fmla="*/ 783 h 1600"/>
                <a:gd name="T18" fmla="*/ 61 w 1226"/>
                <a:gd name="T19" fmla="*/ 574 h 1600"/>
                <a:gd name="T20" fmla="*/ 252 w 1226"/>
                <a:gd name="T21" fmla="*/ 480 h 1600"/>
                <a:gd name="T22" fmla="*/ 484 w 1226"/>
                <a:gd name="T23" fmla="*/ 480 h 1600"/>
                <a:gd name="T24" fmla="*/ 450 w 1226"/>
                <a:gd name="T25" fmla="*/ 407 h 1600"/>
                <a:gd name="T26" fmla="*/ 457 w 1226"/>
                <a:gd name="T27" fmla="*/ 137 h 1600"/>
                <a:gd name="T28" fmla="*/ 706 w 1226"/>
                <a:gd name="T29" fmla="*/ 0 h 1600"/>
                <a:gd name="T30" fmla="*/ 746 w 1226"/>
                <a:gd name="T31" fmla="*/ 40 h 1600"/>
                <a:gd name="T32" fmla="*/ 854 w 1226"/>
                <a:gd name="T33" fmla="*/ 332 h 1600"/>
                <a:gd name="T34" fmla="*/ 1014 w 1226"/>
                <a:gd name="T35" fmla="*/ 492 h 1600"/>
                <a:gd name="T36" fmla="*/ 1070 w 1226"/>
                <a:gd name="T37" fmla="*/ 567 h 1600"/>
                <a:gd name="T38" fmla="*/ 1146 w 1226"/>
                <a:gd name="T39" fmla="*/ 640 h 1600"/>
                <a:gd name="T40" fmla="*/ 1226 w 1226"/>
                <a:gd name="T41" fmla="*/ 640 h 1600"/>
                <a:gd name="T42" fmla="*/ 1226 w 1226"/>
                <a:gd name="T43" fmla="*/ 144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6" h="1600">
                  <a:moveTo>
                    <a:pt x="1226" y="1440"/>
                  </a:moveTo>
                  <a:cubicBezTo>
                    <a:pt x="1100" y="1440"/>
                    <a:pt x="1100" y="1440"/>
                    <a:pt x="1100" y="1440"/>
                  </a:cubicBezTo>
                  <a:cubicBezTo>
                    <a:pt x="1071" y="1440"/>
                    <a:pt x="1044" y="1444"/>
                    <a:pt x="1018" y="1452"/>
                  </a:cubicBezTo>
                  <a:cubicBezTo>
                    <a:pt x="965" y="1468"/>
                    <a:pt x="912" y="1509"/>
                    <a:pt x="866" y="1540"/>
                  </a:cubicBezTo>
                  <a:cubicBezTo>
                    <a:pt x="836" y="1559"/>
                    <a:pt x="804" y="1575"/>
                    <a:pt x="770" y="1585"/>
                  </a:cubicBezTo>
                  <a:cubicBezTo>
                    <a:pt x="737" y="1595"/>
                    <a:pt x="703" y="1600"/>
                    <a:pt x="666" y="1600"/>
                  </a:cubicBezTo>
                  <a:cubicBezTo>
                    <a:pt x="426" y="1600"/>
                    <a:pt x="426" y="1600"/>
                    <a:pt x="426" y="1600"/>
                  </a:cubicBezTo>
                  <a:cubicBezTo>
                    <a:pt x="315" y="1600"/>
                    <a:pt x="222" y="1526"/>
                    <a:pt x="194" y="1419"/>
                  </a:cubicBezTo>
                  <a:cubicBezTo>
                    <a:pt x="20" y="783"/>
                    <a:pt x="20" y="783"/>
                    <a:pt x="20" y="783"/>
                  </a:cubicBezTo>
                  <a:cubicBezTo>
                    <a:pt x="0" y="709"/>
                    <a:pt x="14" y="636"/>
                    <a:pt x="61" y="574"/>
                  </a:cubicBezTo>
                  <a:cubicBezTo>
                    <a:pt x="108" y="514"/>
                    <a:pt x="175" y="480"/>
                    <a:pt x="252" y="480"/>
                  </a:cubicBezTo>
                  <a:cubicBezTo>
                    <a:pt x="484" y="480"/>
                    <a:pt x="484" y="480"/>
                    <a:pt x="484" y="480"/>
                  </a:cubicBezTo>
                  <a:cubicBezTo>
                    <a:pt x="450" y="407"/>
                    <a:pt x="450" y="407"/>
                    <a:pt x="450" y="407"/>
                  </a:cubicBezTo>
                  <a:cubicBezTo>
                    <a:pt x="412" y="325"/>
                    <a:pt x="415" y="216"/>
                    <a:pt x="457" y="137"/>
                  </a:cubicBezTo>
                  <a:cubicBezTo>
                    <a:pt x="508" y="41"/>
                    <a:pt x="602" y="0"/>
                    <a:pt x="706" y="0"/>
                  </a:cubicBezTo>
                  <a:cubicBezTo>
                    <a:pt x="728" y="0"/>
                    <a:pt x="746" y="18"/>
                    <a:pt x="746" y="40"/>
                  </a:cubicBezTo>
                  <a:cubicBezTo>
                    <a:pt x="746" y="128"/>
                    <a:pt x="791" y="268"/>
                    <a:pt x="854" y="332"/>
                  </a:cubicBezTo>
                  <a:cubicBezTo>
                    <a:pt x="1014" y="492"/>
                    <a:pt x="1014" y="492"/>
                    <a:pt x="1014" y="492"/>
                  </a:cubicBezTo>
                  <a:cubicBezTo>
                    <a:pt x="1036" y="514"/>
                    <a:pt x="1053" y="541"/>
                    <a:pt x="1070" y="567"/>
                  </a:cubicBezTo>
                  <a:cubicBezTo>
                    <a:pt x="1093" y="604"/>
                    <a:pt x="1115" y="640"/>
                    <a:pt x="1146" y="640"/>
                  </a:cubicBezTo>
                  <a:cubicBezTo>
                    <a:pt x="1226" y="640"/>
                    <a:pt x="1226" y="640"/>
                    <a:pt x="1226" y="640"/>
                  </a:cubicBezTo>
                  <a:lnTo>
                    <a:pt x="1226" y="1440"/>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accent3"/>
                </a:solidFill>
              </a:endParaRPr>
            </a:p>
          </p:txBody>
        </p:sp>
      </p:grpSp>
      <p:grpSp>
        <p:nvGrpSpPr>
          <p:cNvPr id="18" name="Group 17"/>
          <p:cNvGrpSpPr>
            <a:grpSpLocks noChangeAspect="1"/>
          </p:cNvGrpSpPr>
          <p:nvPr>
            <p:custDataLst>
              <p:tags r:id="rId3"/>
            </p:custDataLst>
          </p:nvPr>
        </p:nvGrpSpPr>
        <p:grpSpPr bwMode="auto">
          <a:xfrm>
            <a:off x="7010157" y="2985954"/>
            <a:ext cx="442163" cy="437075"/>
            <a:chOff x="965" y="269"/>
            <a:chExt cx="3823" cy="3779"/>
          </a:xfrm>
          <a:solidFill>
            <a:schemeClr val="accent6"/>
          </a:solidFill>
        </p:grpSpPr>
        <p:sp>
          <p:nvSpPr>
            <p:cNvPr id="19" name="Freeform 18"/>
            <p:cNvSpPr>
              <a:spLocks/>
            </p:cNvSpPr>
            <p:nvPr/>
          </p:nvSpPr>
          <p:spPr bwMode="auto">
            <a:xfrm>
              <a:off x="4032" y="269"/>
              <a:ext cx="756" cy="2645"/>
            </a:xfrm>
            <a:custGeom>
              <a:avLst/>
              <a:gdLst>
                <a:gd name="T0" fmla="*/ 320 w 320"/>
                <a:gd name="T1" fmla="*/ 1120 h 1120"/>
                <a:gd name="T2" fmla="*/ 200 w 320"/>
                <a:gd name="T3" fmla="*/ 1120 h 1120"/>
                <a:gd name="T4" fmla="*/ 0 w 320"/>
                <a:gd name="T5" fmla="*/ 920 h 1120"/>
                <a:gd name="T6" fmla="*/ 0 w 320"/>
                <a:gd name="T7" fmla="*/ 200 h 1120"/>
                <a:gd name="T8" fmla="*/ 200 w 320"/>
                <a:gd name="T9" fmla="*/ 0 h 1120"/>
                <a:gd name="T10" fmla="*/ 320 w 320"/>
                <a:gd name="T11" fmla="*/ 0 h 1120"/>
                <a:gd name="T12" fmla="*/ 320 w 320"/>
                <a:gd name="T13" fmla="*/ 1120 h 1120"/>
              </a:gdLst>
              <a:ahLst/>
              <a:cxnLst>
                <a:cxn ang="0">
                  <a:pos x="T0" y="T1"/>
                </a:cxn>
                <a:cxn ang="0">
                  <a:pos x="T2" y="T3"/>
                </a:cxn>
                <a:cxn ang="0">
                  <a:pos x="T4" y="T5"/>
                </a:cxn>
                <a:cxn ang="0">
                  <a:pos x="T6" y="T7"/>
                </a:cxn>
                <a:cxn ang="0">
                  <a:pos x="T8" y="T9"/>
                </a:cxn>
                <a:cxn ang="0">
                  <a:pos x="T10" y="T11"/>
                </a:cxn>
                <a:cxn ang="0">
                  <a:pos x="T12" y="T13"/>
                </a:cxn>
              </a:cxnLst>
              <a:rect l="0" t="0" r="r" b="b"/>
              <a:pathLst>
                <a:path w="320" h="1120">
                  <a:moveTo>
                    <a:pt x="320" y="1120"/>
                  </a:moveTo>
                  <a:cubicBezTo>
                    <a:pt x="200" y="1120"/>
                    <a:pt x="200" y="1120"/>
                    <a:pt x="200" y="1120"/>
                  </a:cubicBezTo>
                  <a:cubicBezTo>
                    <a:pt x="90" y="1120"/>
                    <a:pt x="0" y="1030"/>
                    <a:pt x="0" y="920"/>
                  </a:cubicBezTo>
                  <a:cubicBezTo>
                    <a:pt x="0" y="200"/>
                    <a:pt x="0" y="200"/>
                    <a:pt x="0" y="200"/>
                  </a:cubicBezTo>
                  <a:cubicBezTo>
                    <a:pt x="0" y="90"/>
                    <a:pt x="90" y="0"/>
                    <a:pt x="200" y="0"/>
                  </a:cubicBezTo>
                  <a:cubicBezTo>
                    <a:pt x="320" y="0"/>
                    <a:pt x="320" y="0"/>
                    <a:pt x="320" y="0"/>
                  </a:cubicBezTo>
                  <a:cubicBezTo>
                    <a:pt x="320" y="94"/>
                    <a:pt x="320" y="1026"/>
                    <a:pt x="320" y="112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20" name="Freeform 19"/>
            <p:cNvSpPr>
              <a:spLocks/>
            </p:cNvSpPr>
            <p:nvPr/>
          </p:nvSpPr>
          <p:spPr bwMode="auto">
            <a:xfrm>
              <a:off x="965" y="269"/>
              <a:ext cx="2878" cy="3779"/>
            </a:xfrm>
            <a:custGeom>
              <a:avLst/>
              <a:gdLst>
                <a:gd name="T0" fmla="*/ 1218 w 1218"/>
                <a:gd name="T1" fmla="*/ 960 h 1600"/>
                <a:gd name="T2" fmla="*/ 1138 w 1218"/>
                <a:gd name="T3" fmla="*/ 960 h 1600"/>
                <a:gd name="T4" fmla="*/ 1062 w 1218"/>
                <a:gd name="T5" fmla="*/ 1033 h 1600"/>
                <a:gd name="T6" fmla="*/ 1006 w 1218"/>
                <a:gd name="T7" fmla="*/ 1108 h 1600"/>
                <a:gd name="T8" fmla="*/ 846 w 1218"/>
                <a:gd name="T9" fmla="*/ 1268 h 1600"/>
                <a:gd name="T10" fmla="*/ 773 w 1218"/>
                <a:gd name="T11" fmla="*/ 1392 h 1600"/>
                <a:gd name="T12" fmla="*/ 738 w 1218"/>
                <a:gd name="T13" fmla="*/ 1560 h 1600"/>
                <a:gd name="T14" fmla="*/ 698 w 1218"/>
                <a:gd name="T15" fmla="*/ 1600 h 1600"/>
                <a:gd name="T16" fmla="*/ 449 w 1218"/>
                <a:gd name="T17" fmla="*/ 1463 h 1600"/>
                <a:gd name="T18" fmla="*/ 442 w 1218"/>
                <a:gd name="T19" fmla="*/ 1193 h 1600"/>
                <a:gd name="T20" fmla="*/ 476 w 1218"/>
                <a:gd name="T21" fmla="*/ 1120 h 1600"/>
                <a:gd name="T22" fmla="*/ 244 w 1218"/>
                <a:gd name="T23" fmla="*/ 1120 h 1600"/>
                <a:gd name="T24" fmla="*/ 137 w 1218"/>
                <a:gd name="T25" fmla="*/ 1096 h 1600"/>
                <a:gd name="T26" fmla="*/ 8 w 1218"/>
                <a:gd name="T27" fmla="*/ 926 h 1600"/>
                <a:gd name="T28" fmla="*/ 12 w 1218"/>
                <a:gd name="T29" fmla="*/ 817 h 1600"/>
                <a:gd name="T30" fmla="*/ 186 w 1218"/>
                <a:gd name="T31" fmla="*/ 181 h 1600"/>
                <a:gd name="T32" fmla="*/ 418 w 1218"/>
                <a:gd name="T33" fmla="*/ 0 h 1600"/>
                <a:gd name="T34" fmla="*/ 658 w 1218"/>
                <a:gd name="T35" fmla="*/ 0 h 1600"/>
                <a:gd name="T36" fmla="*/ 858 w 1218"/>
                <a:gd name="T37" fmla="*/ 60 h 1600"/>
                <a:gd name="T38" fmla="*/ 1010 w 1218"/>
                <a:gd name="T39" fmla="*/ 148 h 1600"/>
                <a:gd name="T40" fmla="*/ 1092 w 1218"/>
                <a:gd name="T41" fmla="*/ 160 h 1600"/>
                <a:gd name="T42" fmla="*/ 1218 w 1218"/>
                <a:gd name="T43" fmla="*/ 160 h 1600"/>
                <a:gd name="T44" fmla="*/ 1218 w 1218"/>
                <a:gd name="T45" fmla="*/ 96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8" h="1600">
                  <a:moveTo>
                    <a:pt x="1218" y="960"/>
                  </a:moveTo>
                  <a:cubicBezTo>
                    <a:pt x="1138" y="960"/>
                    <a:pt x="1138" y="960"/>
                    <a:pt x="1138" y="960"/>
                  </a:cubicBezTo>
                  <a:cubicBezTo>
                    <a:pt x="1107" y="960"/>
                    <a:pt x="1085" y="996"/>
                    <a:pt x="1062" y="1033"/>
                  </a:cubicBezTo>
                  <a:cubicBezTo>
                    <a:pt x="1045" y="1059"/>
                    <a:pt x="1028" y="1086"/>
                    <a:pt x="1006" y="1108"/>
                  </a:cubicBezTo>
                  <a:cubicBezTo>
                    <a:pt x="846" y="1268"/>
                    <a:pt x="846" y="1268"/>
                    <a:pt x="846" y="1268"/>
                  </a:cubicBezTo>
                  <a:cubicBezTo>
                    <a:pt x="815" y="1299"/>
                    <a:pt x="791" y="1345"/>
                    <a:pt x="773" y="1392"/>
                  </a:cubicBezTo>
                  <a:cubicBezTo>
                    <a:pt x="750" y="1455"/>
                    <a:pt x="738" y="1519"/>
                    <a:pt x="738" y="1560"/>
                  </a:cubicBezTo>
                  <a:cubicBezTo>
                    <a:pt x="738" y="1582"/>
                    <a:pt x="720" y="1600"/>
                    <a:pt x="698" y="1600"/>
                  </a:cubicBezTo>
                  <a:cubicBezTo>
                    <a:pt x="594" y="1600"/>
                    <a:pt x="500" y="1559"/>
                    <a:pt x="449" y="1463"/>
                  </a:cubicBezTo>
                  <a:cubicBezTo>
                    <a:pt x="407" y="1383"/>
                    <a:pt x="404" y="1276"/>
                    <a:pt x="442" y="1193"/>
                  </a:cubicBezTo>
                  <a:cubicBezTo>
                    <a:pt x="476" y="1120"/>
                    <a:pt x="476" y="1120"/>
                    <a:pt x="476" y="1120"/>
                  </a:cubicBezTo>
                  <a:cubicBezTo>
                    <a:pt x="244" y="1120"/>
                    <a:pt x="244" y="1120"/>
                    <a:pt x="244" y="1120"/>
                  </a:cubicBezTo>
                  <a:cubicBezTo>
                    <a:pt x="205" y="1120"/>
                    <a:pt x="170" y="1112"/>
                    <a:pt x="137" y="1096"/>
                  </a:cubicBezTo>
                  <a:cubicBezTo>
                    <a:pt x="72" y="1063"/>
                    <a:pt x="22" y="998"/>
                    <a:pt x="8" y="926"/>
                  </a:cubicBezTo>
                  <a:cubicBezTo>
                    <a:pt x="0" y="891"/>
                    <a:pt x="2" y="854"/>
                    <a:pt x="12" y="817"/>
                  </a:cubicBezTo>
                  <a:cubicBezTo>
                    <a:pt x="186" y="181"/>
                    <a:pt x="186" y="181"/>
                    <a:pt x="186" y="181"/>
                  </a:cubicBezTo>
                  <a:cubicBezTo>
                    <a:pt x="214" y="74"/>
                    <a:pt x="307" y="0"/>
                    <a:pt x="418" y="0"/>
                  </a:cubicBezTo>
                  <a:cubicBezTo>
                    <a:pt x="658" y="0"/>
                    <a:pt x="658" y="0"/>
                    <a:pt x="658" y="0"/>
                  </a:cubicBezTo>
                  <a:cubicBezTo>
                    <a:pt x="732" y="0"/>
                    <a:pt x="796" y="20"/>
                    <a:pt x="858" y="60"/>
                  </a:cubicBezTo>
                  <a:cubicBezTo>
                    <a:pt x="905" y="92"/>
                    <a:pt x="956" y="132"/>
                    <a:pt x="1010" y="148"/>
                  </a:cubicBezTo>
                  <a:cubicBezTo>
                    <a:pt x="1036" y="156"/>
                    <a:pt x="1063" y="160"/>
                    <a:pt x="1092" y="160"/>
                  </a:cubicBezTo>
                  <a:cubicBezTo>
                    <a:pt x="1218" y="160"/>
                    <a:pt x="1218" y="160"/>
                    <a:pt x="1218" y="160"/>
                  </a:cubicBezTo>
                  <a:lnTo>
                    <a:pt x="1218" y="960"/>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grpSp>
        <p:nvGrpSpPr>
          <p:cNvPr id="21" name="Group 17"/>
          <p:cNvGrpSpPr>
            <a:grpSpLocks noChangeAspect="1"/>
          </p:cNvGrpSpPr>
          <p:nvPr>
            <p:custDataLst>
              <p:tags r:id="rId4"/>
            </p:custDataLst>
          </p:nvPr>
        </p:nvGrpSpPr>
        <p:grpSpPr bwMode="auto">
          <a:xfrm>
            <a:off x="7010157" y="1347614"/>
            <a:ext cx="442163" cy="434914"/>
            <a:chOff x="946" y="271"/>
            <a:chExt cx="3842" cy="3779"/>
          </a:xfrm>
          <a:solidFill>
            <a:schemeClr val="accent3"/>
          </a:solidFill>
        </p:grpSpPr>
        <p:sp>
          <p:nvSpPr>
            <p:cNvPr id="22" name="Freeform 18"/>
            <p:cNvSpPr>
              <a:spLocks/>
            </p:cNvSpPr>
            <p:nvPr/>
          </p:nvSpPr>
          <p:spPr bwMode="auto">
            <a:xfrm>
              <a:off x="4032" y="1405"/>
              <a:ext cx="756" cy="2645"/>
            </a:xfrm>
            <a:custGeom>
              <a:avLst/>
              <a:gdLst>
                <a:gd name="T0" fmla="*/ 320 w 320"/>
                <a:gd name="T1" fmla="*/ 1120 h 1120"/>
                <a:gd name="T2" fmla="*/ 200 w 320"/>
                <a:gd name="T3" fmla="*/ 1120 h 1120"/>
                <a:gd name="T4" fmla="*/ 0 w 320"/>
                <a:gd name="T5" fmla="*/ 920 h 1120"/>
                <a:gd name="T6" fmla="*/ 0 w 320"/>
                <a:gd name="T7" fmla="*/ 200 h 1120"/>
                <a:gd name="T8" fmla="*/ 200 w 320"/>
                <a:gd name="T9" fmla="*/ 0 h 1120"/>
                <a:gd name="T10" fmla="*/ 320 w 320"/>
                <a:gd name="T11" fmla="*/ 0 h 1120"/>
                <a:gd name="T12" fmla="*/ 320 w 320"/>
                <a:gd name="T13" fmla="*/ 1120 h 1120"/>
              </a:gdLst>
              <a:ahLst/>
              <a:cxnLst>
                <a:cxn ang="0">
                  <a:pos x="T0" y="T1"/>
                </a:cxn>
                <a:cxn ang="0">
                  <a:pos x="T2" y="T3"/>
                </a:cxn>
                <a:cxn ang="0">
                  <a:pos x="T4" y="T5"/>
                </a:cxn>
                <a:cxn ang="0">
                  <a:pos x="T6" y="T7"/>
                </a:cxn>
                <a:cxn ang="0">
                  <a:pos x="T8" y="T9"/>
                </a:cxn>
                <a:cxn ang="0">
                  <a:pos x="T10" y="T11"/>
                </a:cxn>
                <a:cxn ang="0">
                  <a:pos x="T12" y="T13"/>
                </a:cxn>
              </a:cxnLst>
              <a:rect l="0" t="0" r="r" b="b"/>
              <a:pathLst>
                <a:path w="320" h="1120">
                  <a:moveTo>
                    <a:pt x="320" y="1120"/>
                  </a:moveTo>
                  <a:cubicBezTo>
                    <a:pt x="200" y="1120"/>
                    <a:pt x="200" y="1120"/>
                    <a:pt x="200" y="1120"/>
                  </a:cubicBezTo>
                  <a:cubicBezTo>
                    <a:pt x="90" y="1120"/>
                    <a:pt x="0" y="1030"/>
                    <a:pt x="0" y="920"/>
                  </a:cubicBezTo>
                  <a:cubicBezTo>
                    <a:pt x="0" y="200"/>
                    <a:pt x="0" y="200"/>
                    <a:pt x="0" y="200"/>
                  </a:cubicBezTo>
                  <a:cubicBezTo>
                    <a:pt x="0" y="90"/>
                    <a:pt x="90" y="0"/>
                    <a:pt x="200" y="0"/>
                  </a:cubicBezTo>
                  <a:cubicBezTo>
                    <a:pt x="320" y="0"/>
                    <a:pt x="320" y="0"/>
                    <a:pt x="320" y="0"/>
                  </a:cubicBezTo>
                  <a:cubicBezTo>
                    <a:pt x="320" y="278"/>
                    <a:pt x="320" y="1022"/>
                    <a:pt x="320" y="112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accent3"/>
                </a:solidFill>
              </a:endParaRPr>
            </a:p>
          </p:txBody>
        </p:sp>
        <p:sp>
          <p:nvSpPr>
            <p:cNvPr id="23" name="Freeform 19"/>
            <p:cNvSpPr>
              <a:spLocks/>
            </p:cNvSpPr>
            <p:nvPr/>
          </p:nvSpPr>
          <p:spPr bwMode="auto">
            <a:xfrm>
              <a:off x="946" y="271"/>
              <a:ext cx="2897" cy="3779"/>
            </a:xfrm>
            <a:custGeom>
              <a:avLst/>
              <a:gdLst>
                <a:gd name="T0" fmla="*/ 1226 w 1226"/>
                <a:gd name="T1" fmla="*/ 1440 h 1600"/>
                <a:gd name="T2" fmla="*/ 1100 w 1226"/>
                <a:gd name="T3" fmla="*/ 1440 h 1600"/>
                <a:gd name="T4" fmla="*/ 1018 w 1226"/>
                <a:gd name="T5" fmla="*/ 1452 h 1600"/>
                <a:gd name="T6" fmla="*/ 866 w 1226"/>
                <a:gd name="T7" fmla="*/ 1540 h 1600"/>
                <a:gd name="T8" fmla="*/ 770 w 1226"/>
                <a:gd name="T9" fmla="*/ 1585 h 1600"/>
                <a:gd name="T10" fmla="*/ 666 w 1226"/>
                <a:gd name="T11" fmla="*/ 1600 h 1600"/>
                <a:gd name="T12" fmla="*/ 426 w 1226"/>
                <a:gd name="T13" fmla="*/ 1600 h 1600"/>
                <a:gd name="T14" fmla="*/ 194 w 1226"/>
                <a:gd name="T15" fmla="*/ 1419 h 1600"/>
                <a:gd name="T16" fmla="*/ 20 w 1226"/>
                <a:gd name="T17" fmla="*/ 783 h 1600"/>
                <a:gd name="T18" fmla="*/ 61 w 1226"/>
                <a:gd name="T19" fmla="*/ 574 h 1600"/>
                <a:gd name="T20" fmla="*/ 252 w 1226"/>
                <a:gd name="T21" fmla="*/ 480 h 1600"/>
                <a:gd name="T22" fmla="*/ 484 w 1226"/>
                <a:gd name="T23" fmla="*/ 480 h 1600"/>
                <a:gd name="T24" fmla="*/ 450 w 1226"/>
                <a:gd name="T25" fmla="*/ 407 h 1600"/>
                <a:gd name="T26" fmla="*/ 457 w 1226"/>
                <a:gd name="T27" fmla="*/ 137 h 1600"/>
                <a:gd name="T28" fmla="*/ 706 w 1226"/>
                <a:gd name="T29" fmla="*/ 0 h 1600"/>
                <a:gd name="T30" fmla="*/ 746 w 1226"/>
                <a:gd name="T31" fmla="*/ 40 h 1600"/>
                <a:gd name="T32" fmla="*/ 854 w 1226"/>
                <a:gd name="T33" fmla="*/ 332 h 1600"/>
                <a:gd name="T34" fmla="*/ 1014 w 1226"/>
                <a:gd name="T35" fmla="*/ 492 h 1600"/>
                <a:gd name="T36" fmla="*/ 1070 w 1226"/>
                <a:gd name="T37" fmla="*/ 567 h 1600"/>
                <a:gd name="T38" fmla="*/ 1146 w 1226"/>
                <a:gd name="T39" fmla="*/ 640 h 1600"/>
                <a:gd name="T40" fmla="*/ 1226 w 1226"/>
                <a:gd name="T41" fmla="*/ 640 h 1600"/>
                <a:gd name="T42" fmla="*/ 1226 w 1226"/>
                <a:gd name="T43" fmla="*/ 144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6" h="1600">
                  <a:moveTo>
                    <a:pt x="1226" y="1440"/>
                  </a:moveTo>
                  <a:cubicBezTo>
                    <a:pt x="1100" y="1440"/>
                    <a:pt x="1100" y="1440"/>
                    <a:pt x="1100" y="1440"/>
                  </a:cubicBezTo>
                  <a:cubicBezTo>
                    <a:pt x="1071" y="1440"/>
                    <a:pt x="1044" y="1444"/>
                    <a:pt x="1018" y="1452"/>
                  </a:cubicBezTo>
                  <a:cubicBezTo>
                    <a:pt x="965" y="1468"/>
                    <a:pt x="912" y="1509"/>
                    <a:pt x="866" y="1540"/>
                  </a:cubicBezTo>
                  <a:cubicBezTo>
                    <a:pt x="836" y="1559"/>
                    <a:pt x="804" y="1575"/>
                    <a:pt x="770" y="1585"/>
                  </a:cubicBezTo>
                  <a:cubicBezTo>
                    <a:pt x="737" y="1595"/>
                    <a:pt x="703" y="1600"/>
                    <a:pt x="666" y="1600"/>
                  </a:cubicBezTo>
                  <a:cubicBezTo>
                    <a:pt x="426" y="1600"/>
                    <a:pt x="426" y="1600"/>
                    <a:pt x="426" y="1600"/>
                  </a:cubicBezTo>
                  <a:cubicBezTo>
                    <a:pt x="315" y="1600"/>
                    <a:pt x="222" y="1526"/>
                    <a:pt x="194" y="1419"/>
                  </a:cubicBezTo>
                  <a:cubicBezTo>
                    <a:pt x="20" y="783"/>
                    <a:pt x="20" y="783"/>
                    <a:pt x="20" y="783"/>
                  </a:cubicBezTo>
                  <a:cubicBezTo>
                    <a:pt x="0" y="709"/>
                    <a:pt x="14" y="636"/>
                    <a:pt x="61" y="574"/>
                  </a:cubicBezTo>
                  <a:cubicBezTo>
                    <a:pt x="108" y="514"/>
                    <a:pt x="175" y="480"/>
                    <a:pt x="252" y="480"/>
                  </a:cubicBezTo>
                  <a:cubicBezTo>
                    <a:pt x="484" y="480"/>
                    <a:pt x="484" y="480"/>
                    <a:pt x="484" y="480"/>
                  </a:cubicBezTo>
                  <a:cubicBezTo>
                    <a:pt x="450" y="407"/>
                    <a:pt x="450" y="407"/>
                    <a:pt x="450" y="407"/>
                  </a:cubicBezTo>
                  <a:cubicBezTo>
                    <a:pt x="412" y="325"/>
                    <a:pt x="415" y="216"/>
                    <a:pt x="457" y="137"/>
                  </a:cubicBezTo>
                  <a:cubicBezTo>
                    <a:pt x="508" y="41"/>
                    <a:pt x="602" y="0"/>
                    <a:pt x="706" y="0"/>
                  </a:cubicBezTo>
                  <a:cubicBezTo>
                    <a:pt x="728" y="0"/>
                    <a:pt x="746" y="18"/>
                    <a:pt x="746" y="40"/>
                  </a:cubicBezTo>
                  <a:cubicBezTo>
                    <a:pt x="746" y="128"/>
                    <a:pt x="791" y="268"/>
                    <a:pt x="854" y="332"/>
                  </a:cubicBezTo>
                  <a:cubicBezTo>
                    <a:pt x="1014" y="492"/>
                    <a:pt x="1014" y="492"/>
                    <a:pt x="1014" y="492"/>
                  </a:cubicBezTo>
                  <a:cubicBezTo>
                    <a:pt x="1036" y="514"/>
                    <a:pt x="1053" y="541"/>
                    <a:pt x="1070" y="567"/>
                  </a:cubicBezTo>
                  <a:cubicBezTo>
                    <a:pt x="1093" y="604"/>
                    <a:pt x="1115" y="640"/>
                    <a:pt x="1146" y="640"/>
                  </a:cubicBezTo>
                  <a:cubicBezTo>
                    <a:pt x="1226" y="640"/>
                    <a:pt x="1226" y="640"/>
                    <a:pt x="1226" y="640"/>
                  </a:cubicBezTo>
                  <a:lnTo>
                    <a:pt x="1226" y="1440"/>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accent3"/>
                </a:solidFill>
              </a:endParaRPr>
            </a:p>
          </p:txBody>
        </p:sp>
      </p:grpSp>
      <p:sp>
        <p:nvSpPr>
          <p:cNvPr id="2" name="TextBox 1"/>
          <p:cNvSpPr txBox="1"/>
          <p:nvPr/>
        </p:nvSpPr>
        <p:spPr bwMode="gray">
          <a:xfrm>
            <a:off x="3419872" y="2283718"/>
            <a:ext cx="1368152" cy="738664"/>
          </a:xfrm>
          <a:prstGeom prst="rect">
            <a:avLst/>
          </a:prstGeom>
          <a:noFill/>
        </p:spPr>
        <p:txBody>
          <a:bodyPr wrap="square" lIns="0" tIns="0" rIns="0" bIns="0" rtlCol="0">
            <a:spAutoFit/>
          </a:bodyPr>
          <a:lstStyle/>
          <a:p>
            <a:pPr>
              <a:spcBef>
                <a:spcPts val="300"/>
              </a:spcBef>
            </a:pPr>
            <a:r>
              <a:rPr lang="nl-NL" sz="4800" b="1" dirty="0" smtClean="0">
                <a:latin typeface="Arial" pitchFamily="34" charset="0"/>
                <a:cs typeface="Arial" pitchFamily="34" charset="0"/>
              </a:rPr>
              <a:t>7.1</a:t>
            </a:r>
            <a:endParaRPr lang="en-US" sz="4800" b="1" dirty="0" err="1" smtClean="0">
              <a:latin typeface="Arial" pitchFamily="34" charset="0"/>
              <a:cs typeface="Arial" pitchFamily="34" charset="0"/>
            </a:endParaRPr>
          </a:p>
        </p:txBody>
      </p:sp>
      <p:sp>
        <p:nvSpPr>
          <p:cNvPr id="24" name="TextBox 23"/>
          <p:cNvSpPr txBox="1"/>
          <p:nvPr/>
        </p:nvSpPr>
        <p:spPr bwMode="gray">
          <a:xfrm>
            <a:off x="7956376" y="2265134"/>
            <a:ext cx="1368152" cy="738664"/>
          </a:xfrm>
          <a:prstGeom prst="rect">
            <a:avLst/>
          </a:prstGeom>
          <a:noFill/>
        </p:spPr>
        <p:txBody>
          <a:bodyPr wrap="square" lIns="0" tIns="0" rIns="0" bIns="0" rtlCol="0">
            <a:spAutoFit/>
          </a:bodyPr>
          <a:lstStyle/>
          <a:p>
            <a:pPr>
              <a:spcBef>
                <a:spcPts val="300"/>
              </a:spcBef>
            </a:pPr>
            <a:r>
              <a:rPr lang="nl-NL" sz="4800" b="1" dirty="0" smtClean="0">
                <a:latin typeface="Arial" pitchFamily="34" charset="0"/>
                <a:cs typeface="Arial" pitchFamily="34" charset="0"/>
              </a:rPr>
              <a:t>6.3</a:t>
            </a:r>
            <a:endParaRPr lang="en-US" sz="4800" b="1" dirty="0" err="1" smtClean="0">
              <a:latin typeface="Arial" pitchFamily="34" charset="0"/>
              <a:cs typeface="Arial" pitchFamily="34" charset="0"/>
            </a:endParaRPr>
          </a:p>
        </p:txBody>
      </p:sp>
    </p:spTree>
    <p:extLst>
      <p:ext uri="{BB962C8B-B14F-4D97-AF65-F5344CB8AC3E}">
        <p14:creationId xmlns:p14="http://schemas.microsoft.com/office/powerpoint/2010/main" val="1651340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cs typeface="Arial" pitchFamily="34" charset="0"/>
              </a:rPr>
              <a:t>Toelichting op gegeven cijfer kookkunsten.</a:t>
            </a:r>
            <a:br>
              <a:rPr lang="nl-NL" dirty="0" smtClean="0">
                <a:cs typeface="Arial" pitchFamily="34" charset="0"/>
              </a:rPr>
            </a:br>
            <a:endParaRPr lang="en-US" dirty="0"/>
          </a:p>
        </p:txBody>
      </p:sp>
      <p:pic>
        <p:nvPicPr>
          <p:cNvPr id="4098" name="Picture 2" descr="http://www.growthengineering.co.uk/wp-content/uploads/2014/03/Three-Colour-People-Icon-PN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37024" y="3333869"/>
            <a:ext cx="2143125" cy="1476375"/>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4"/>
          <p:cNvSpPr/>
          <p:nvPr/>
        </p:nvSpPr>
        <p:spPr bwMode="gray">
          <a:xfrm>
            <a:off x="6084168" y="3075806"/>
            <a:ext cx="2873399" cy="953601"/>
          </a:xfrm>
          <a:prstGeom prst="wedgeRoundRectCallout">
            <a:avLst>
              <a:gd name="adj1" fmla="val -53809"/>
              <a:gd name="adj2" fmla="val 30250"/>
              <a:gd name="adj3" fmla="val 16667"/>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l-NL" sz="1100" dirty="0" smtClean="0"/>
          </a:p>
          <a:p>
            <a:pPr algn="ctr"/>
            <a:r>
              <a:rPr lang="nl-NL" sz="1100" dirty="0"/>
              <a:t>“Ik kan eigenlijk alles wel koken, iedereen vindt het lekker, ik kan van allerlei restjes nog iets bijzonders op tafel </a:t>
            </a:r>
            <a:r>
              <a:rPr lang="nl-NL" sz="1100" dirty="0" smtClean="0"/>
              <a:t>zetten.”</a:t>
            </a:r>
            <a:endParaRPr lang="en-US" sz="1100" dirty="0"/>
          </a:p>
          <a:p>
            <a:pPr algn="ctr"/>
            <a:endParaRPr lang="en-US" sz="1100" dirty="0"/>
          </a:p>
        </p:txBody>
      </p:sp>
      <p:sp>
        <p:nvSpPr>
          <p:cNvPr id="16" name="Rounded Rectangular Callout 15"/>
          <p:cNvSpPr/>
          <p:nvPr/>
        </p:nvSpPr>
        <p:spPr bwMode="gray">
          <a:xfrm>
            <a:off x="2819636" y="2383049"/>
            <a:ext cx="1837556" cy="846934"/>
          </a:xfrm>
          <a:prstGeom prst="wedgeRoundRectCallout">
            <a:avLst>
              <a:gd name="adj1" fmla="val 32663"/>
              <a:gd name="adj2" fmla="val 64514"/>
              <a:gd name="adj3" fmla="val 16667"/>
            </a:avLst>
          </a:prstGeom>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100" dirty="0" smtClean="0">
                <a:solidFill>
                  <a:srgbClr val="000000"/>
                </a:solidFill>
                <a:latin typeface="Segoe Print" pitchFamily="2" charset="0"/>
                <a:cs typeface="Arial" pitchFamily="34" charset="0"/>
              </a:rPr>
              <a:t>“</a:t>
            </a:r>
            <a:r>
              <a:rPr lang="nl-NL" sz="1100" dirty="0"/>
              <a:t>Heb het nooit geleerd, en houd het vaak </a:t>
            </a:r>
            <a:r>
              <a:rPr lang="nl-NL" sz="1100" dirty="0" smtClean="0"/>
              <a:t>simpel.”</a:t>
            </a:r>
            <a:endParaRPr lang="en-US" sz="1100" dirty="0"/>
          </a:p>
        </p:txBody>
      </p:sp>
      <p:sp>
        <p:nvSpPr>
          <p:cNvPr id="17" name="Rounded Rectangular Callout 16"/>
          <p:cNvSpPr/>
          <p:nvPr/>
        </p:nvSpPr>
        <p:spPr bwMode="gray">
          <a:xfrm>
            <a:off x="5688747" y="4192495"/>
            <a:ext cx="2592288" cy="705990"/>
          </a:xfrm>
          <a:prstGeom prst="wedgeRoundRectCallout">
            <a:avLst>
              <a:gd name="adj1" fmla="val -33384"/>
              <a:gd name="adj2" fmla="val -68569"/>
              <a:gd name="adj3" fmla="val 16667"/>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100" dirty="0" smtClean="0"/>
              <a:t>“Van </a:t>
            </a:r>
            <a:r>
              <a:rPr lang="nl-NL" sz="1100" dirty="0"/>
              <a:t>mijn moeder geleerd met smaak te koken en gevarieerd.“</a:t>
            </a:r>
            <a:endParaRPr lang="en-US" sz="1100" dirty="0"/>
          </a:p>
        </p:txBody>
      </p:sp>
      <p:sp>
        <p:nvSpPr>
          <p:cNvPr id="20" name="Rounded Rectangular Callout 19"/>
          <p:cNvSpPr/>
          <p:nvPr/>
        </p:nvSpPr>
        <p:spPr bwMode="gray">
          <a:xfrm>
            <a:off x="4279663" y="828830"/>
            <a:ext cx="2592288" cy="1175674"/>
          </a:xfrm>
          <a:prstGeom prst="wedgeRoundRectCallout">
            <a:avLst>
              <a:gd name="adj1" fmla="val -65301"/>
              <a:gd name="adj2" fmla="val -23467"/>
              <a:gd name="adj3" fmla="val 16667"/>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100" dirty="0"/>
              <a:t>“Ik besteed tijd en aandacht aan ingrediënten kopen, de voorbereiding en natuurlijk het afmaken van recepten. Altijd wel op zoek net even iets anders</a:t>
            </a:r>
            <a:r>
              <a:rPr lang="nl-NL" sz="1100" dirty="0" smtClean="0"/>
              <a:t>.”</a:t>
            </a:r>
            <a:endParaRPr lang="en-US" sz="1100" dirty="0"/>
          </a:p>
        </p:txBody>
      </p:sp>
      <p:sp>
        <p:nvSpPr>
          <p:cNvPr id="21" name="Rounded Rectangular Callout 20"/>
          <p:cNvSpPr/>
          <p:nvPr/>
        </p:nvSpPr>
        <p:spPr bwMode="gray">
          <a:xfrm>
            <a:off x="179512" y="2500482"/>
            <a:ext cx="2520280" cy="1049411"/>
          </a:xfrm>
          <a:prstGeom prst="wedgeRoundRectCallout">
            <a:avLst>
              <a:gd name="adj1" fmla="val -5459"/>
              <a:gd name="adj2" fmla="val -77128"/>
              <a:gd name="adj3" fmla="val 16667"/>
            </a:avLst>
          </a:prstGeom>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nl-NL" sz="1100" dirty="0" smtClean="0"/>
          </a:p>
          <a:p>
            <a:pPr algn="ctr"/>
            <a:r>
              <a:rPr lang="nl-NL" sz="1100" dirty="0"/>
              <a:t>“Ik laat nog wel eens iets aanbranden of het wordt te droog. Ik maak voornamelijk makkelijke recepten of dingen die ik al ken. Vreemde nieuwe recepten maak ik niet zo </a:t>
            </a:r>
            <a:r>
              <a:rPr lang="nl-NL" sz="1100" dirty="0" smtClean="0"/>
              <a:t>snel.”</a:t>
            </a:r>
            <a:endParaRPr lang="en-US" sz="1100" dirty="0"/>
          </a:p>
          <a:p>
            <a:endParaRPr lang="en-US" sz="1100" dirty="0"/>
          </a:p>
        </p:txBody>
      </p:sp>
      <p:sp>
        <p:nvSpPr>
          <p:cNvPr id="22" name="Rounded Rectangular Callout 21"/>
          <p:cNvSpPr/>
          <p:nvPr/>
        </p:nvSpPr>
        <p:spPr bwMode="gray">
          <a:xfrm>
            <a:off x="6984891" y="1029613"/>
            <a:ext cx="1907589" cy="1902177"/>
          </a:xfrm>
          <a:prstGeom prst="wedgeRoundRectCallout">
            <a:avLst>
              <a:gd name="adj1" fmla="val -40910"/>
              <a:gd name="adj2" fmla="val -63837"/>
              <a:gd name="adj3" fmla="val 16667"/>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000" dirty="0" smtClean="0"/>
              <a:t>“Sta </a:t>
            </a:r>
            <a:r>
              <a:rPr lang="nl-NL" sz="1000" dirty="0"/>
              <a:t>dagelijks in de keuken en bereid gevarieerde en lekkere maaltijden.. Uiteraard soms met behulp van een kookboek of andere informatie. Met de kerst bereid ik een warm- en koud gerecht voor 25 personen. Koken vind ik leuk en draai mijn hand er niet voor om </a:t>
            </a:r>
            <a:r>
              <a:rPr lang="nl-NL" sz="1000" dirty="0" smtClean="0"/>
              <a:t>iets </a:t>
            </a:r>
            <a:r>
              <a:rPr lang="nl-NL" sz="1000" dirty="0"/>
              <a:t>nieuws uit te </a:t>
            </a:r>
            <a:r>
              <a:rPr lang="nl-NL" sz="1000" dirty="0" smtClean="0"/>
              <a:t>proberen.”</a:t>
            </a:r>
            <a:endParaRPr lang="en-US" sz="1400" dirty="0"/>
          </a:p>
        </p:txBody>
      </p:sp>
      <p:sp>
        <p:nvSpPr>
          <p:cNvPr id="23" name="Rounded Rectangular Callout 22"/>
          <p:cNvSpPr/>
          <p:nvPr/>
        </p:nvSpPr>
        <p:spPr bwMode="gray">
          <a:xfrm>
            <a:off x="107504" y="1260891"/>
            <a:ext cx="2016223" cy="800379"/>
          </a:xfrm>
          <a:prstGeom prst="wedgeRoundRectCallout">
            <a:avLst>
              <a:gd name="adj1" fmla="val -5459"/>
              <a:gd name="adj2" fmla="val -77128"/>
              <a:gd name="adj3" fmla="val 16667"/>
            </a:avLst>
          </a:prstGeom>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100" dirty="0" smtClean="0"/>
              <a:t>“Ik </a:t>
            </a:r>
            <a:r>
              <a:rPr lang="nl-NL" sz="1100" dirty="0"/>
              <a:t>heb geen grip op kruiden die de smaak moeten maken.”</a:t>
            </a:r>
            <a:endParaRPr lang="en-US" sz="1100" dirty="0"/>
          </a:p>
        </p:txBody>
      </p:sp>
      <p:sp>
        <p:nvSpPr>
          <p:cNvPr id="13" name="Rounded Rectangular Callout 12"/>
          <p:cNvSpPr/>
          <p:nvPr/>
        </p:nvSpPr>
        <p:spPr bwMode="gray">
          <a:xfrm>
            <a:off x="629469" y="3981941"/>
            <a:ext cx="2255279" cy="696534"/>
          </a:xfrm>
          <a:prstGeom prst="wedgeRoundRectCallout">
            <a:avLst>
              <a:gd name="adj1" fmla="val -33384"/>
              <a:gd name="adj2" fmla="val -68569"/>
              <a:gd name="adj3" fmla="val 16667"/>
            </a:avLst>
          </a:prstGeom>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100" dirty="0"/>
              <a:t>“Weinig variatie. Maak alleen makkelijke dingen. Wordt het moeilijker dan weet ik al snel niet wat te doen</a:t>
            </a:r>
            <a:r>
              <a:rPr lang="nl-NL" sz="1100" dirty="0" smtClean="0"/>
              <a:t>.”</a:t>
            </a:r>
            <a:endParaRPr lang="en-US" sz="1100" dirty="0"/>
          </a:p>
        </p:txBody>
      </p:sp>
      <p:sp>
        <p:nvSpPr>
          <p:cNvPr id="14" name="Rounded Rectangular Callout 13"/>
          <p:cNvSpPr/>
          <p:nvPr/>
        </p:nvSpPr>
        <p:spPr bwMode="gray">
          <a:xfrm>
            <a:off x="2195736" y="1792823"/>
            <a:ext cx="1975817" cy="459984"/>
          </a:xfrm>
          <a:prstGeom prst="wedgeRoundRectCallout">
            <a:avLst>
              <a:gd name="adj1" fmla="val -5459"/>
              <a:gd name="adj2" fmla="val -77128"/>
              <a:gd name="adj3" fmla="val 16667"/>
            </a:avLst>
          </a:prstGeom>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100" dirty="0"/>
              <a:t>“Geen interesse in.”</a:t>
            </a:r>
            <a:endParaRPr lang="en-US" sz="1100" dirty="0"/>
          </a:p>
        </p:txBody>
      </p:sp>
      <p:sp>
        <p:nvSpPr>
          <p:cNvPr id="24" name="Rounded Rectangular Callout 23"/>
          <p:cNvSpPr/>
          <p:nvPr/>
        </p:nvSpPr>
        <p:spPr bwMode="gray">
          <a:xfrm>
            <a:off x="4880557" y="2281072"/>
            <a:ext cx="1975817" cy="744115"/>
          </a:xfrm>
          <a:prstGeom prst="wedgeRoundRectCallout">
            <a:avLst>
              <a:gd name="adj1" fmla="val -5459"/>
              <a:gd name="adj2" fmla="val -77128"/>
              <a:gd name="adj3" fmla="val 16667"/>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100" dirty="0"/>
              <a:t>“Op basis van de reacties van mijn man en dochter en andere familieleden die wel eens </a:t>
            </a:r>
            <a:r>
              <a:rPr lang="nl-NL" sz="1100" dirty="0" smtClean="0"/>
              <a:t>mee-eten.”</a:t>
            </a:r>
            <a:endParaRPr lang="en-US" sz="1100" dirty="0"/>
          </a:p>
        </p:txBody>
      </p:sp>
      <p:sp>
        <p:nvSpPr>
          <p:cNvPr id="18" name="Rounded Rectangular Callout 17"/>
          <p:cNvSpPr/>
          <p:nvPr/>
        </p:nvSpPr>
        <p:spPr bwMode="gray">
          <a:xfrm>
            <a:off x="1831727" y="699542"/>
            <a:ext cx="1975817" cy="459984"/>
          </a:xfrm>
          <a:prstGeom prst="wedgeRoundRectCallout">
            <a:avLst>
              <a:gd name="adj1" fmla="val -5835"/>
              <a:gd name="adj2" fmla="val 99035"/>
              <a:gd name="adj3" fmla="val 16667"/>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100" dirty="0" smtClean="0"/>
              <a:t>“Snel </a:t>
            </a:r>
            <a:r>
              <a:rPr lang="nl-NL" sz="1100" dirty="0"/>
              <a:t>een zeer acceptabele gezonde maaltijd maken. </a:t>
            </a:r>
            <a:r>
              <a:rPr lang="nl-NL" sz="1100" dirty="0" smtClean="0"/>
              <a:t>”</a:t>
            </a:r>
            <a:endParaRPr lang="en-US" sz="1100" dirty="0"/>
          </a:p>
        </p:txBody>
      </p:sp>
    </p:spTree>
    <p:extLst>
      <p:ext uri="{BB962C8B-B14F-4D97-AF65-F5344CB8AC3E}">
        <p14:creationId xmlns:p14="http://schemas.microsoft.com/office/powerpoint/2010/main" val="3396090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nl-NL" dirty="0" smtClean="0"/>
              <a:t> </a:t>
            </a:r>
            <a:endParaRPr lang="nl-NL" dirty="0"/>
          </a:p>
        </p:txBody>
      </p:sp>
      <p:sp>
        <p:nvSpPr>
          <p:cNvPr id="3" name="Title 2"/>
          <p:cNvSpPr>
            <a:spLocks noGrp="1"/>
          </p:cNvSpPr>
          <p:nvPr>
            <p:ph type="title"/>
          </p:nvPr>
        </p:nvSpPr>
        <p:spPr>
          <a:xfrm>
            <a:off x="320821" y="2198"/>
            <a:ext cx="6408889" cy="576080"/>
          </a:xfrm>
        </p:spPr>
        <p:txBody>
          <a:bodyPr/>
          <a:lstStyle/>
          <a:p>
            <a:r>
              <a:rPr lang="nl-NL" dirty="0" smtClean="0"/>
              <a:t>Inhoudsopgave</a:t>
            </a:r>
            <a:endParaRPr lang="nl-NL" dirty="0"/>
          </a:p>
        </p:txBody>
      </p:sp>
      <p:cxnSp>
        <p:nvCxnSpPr>
          <p:cNvPr id="15" name="Gerade Verbindung 3"/>
          <p:cNvCxnSpPr/>
          <p:nvPr>
            <p:custDataLst>
              <p:tags r:id="rId1"/>
            </p:custDataLst>
          </p:nvPr>
        </p:nvCxnSpPr>
        <p:spPr bwMode="gray">
          <a:xfrm>
            <a:off x="1115195" y="1275694"/>
            <a:ext cx="77053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43"/>
          <p:cNvCxnSpPr/>
          <p:nvPr>
            <p:custDataLst>
              <p:tags r:id="rId2"/>
            </p:custDataLst>
          </p:nvPr>
        </p:nvCxnSpPr>
        <p:spPr bwMode="gray">
          <a:xfrm>
            <a:off x="1115195" y="2067694"/>
            <a:ext cx="77053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73"/>
          <p:cNvCxnSpPr/>
          <p:nvPr>
            <p:custDataLst>
              <p:tags r:id="rId3"/>
            </p:custDataLst>
          </p:nvPr>
        </p:nvCxnSpPr>
        <p:spPr bwMode="gray">
          <a:xfrm>
            <a:off x="1115195" y="2859782"/>
            <a:ext cx="77053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74"/>
          <p:cNvCxnSpPr/>
          <p:nvPr>
            <p:custDataLst>
              <p:tags r:id="rId4"/>
            </p:custDataLst>
          </p:nvPr>
        </p:nvCxnSpPr>
        <p:spPr bwMode="gray">
          <a:xfrm>
            <a:off x="1115195" y="3651870"/>
            <a:ext cx="77053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75"/>
          <p:cNvCxnSpPr/>
          <p:nvPr>
            <p:custDataLst>
              <p:tags r:id="rId5"/>
            </p:custDataLst>
          </p:nvPr>
        </p:nvCxnSpPr>
        <p:spPr bwMode="gray">
          <a:xfrm>
            <a:off x="1115195" y="4443958"/>
            <a:ext cx="77053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a:spLocks noChangeArrowheads="1"/>
          </p:cNvSpPr>
          <p:nvPr>
            <p:custDataLst>
              <p:tags r:id="rId6"/>
            </p:custDataLst>
          </p:nvPr>
        </p:nvSpPr>
        <p:spPr bwMode="gray">
          <a:xfrm>
            <a:off x="323528" y="1412127"/>
            <a:ext cx="575321" cy="575321"/>
          </a:xfrm>
          <a:prstGeom prst="rect">
            <a:avLst/>
          </a:prstGeom>
          <a:solidFill>
            <a:schemeClr val="accent1"/>
          </a:solidFill>
          <a:ln w="12700" algn="ctr">
            <a:noFill/>
            <a:round/>
            <a:headEnd/>
            <a:tailEnd/>
          </a:ln>
          <a:effectLst/>
        </p:spPr>
        <p:txBody>
          <a:bodyPr wrap="none" lIns="72000" tIns="72000" rIns="72000" bIns="72000" anchor="ctr"/>
          <a:lstStyle/>
          <a:p>
            <a:pPr algn="ctr"/>
            <a:r>
              <a:rPr lang="nl-NL" sz="3200" b="1" dirty="0" smtClean="0">
                <a:solidFill>
                  <a:schemeClr val="bg1"/>
                </a:solidFill>
                <a:latin typeface="+mj-lt"/>
              </a:rPr>
              <a:t>1</a:t>
            </a:r>
            <a:endParaRPr lang="nl-NL" sz="3200" b="1" dirty="0">
              <a:solidFill>
                <a:schemeClr val="bg1"/>
              </a:solidFill>
              <a:latin typeface="+mj-lt"/>
            </a:endParaRPr>
          </a:p>
        </p:txBody>
      </p:sp>
      <p:sp>
        <p:nvSpPr>
          <p:cNvPr id="28" name="Oval 26"/>
          <p:cNvSpPr>
            <a:spLocks noChangeArrowheads="1"/>
          </p:cNvSpPr>
          <p:nvPr>
            <p:custDataLst>
              <p:tags r:id="rId7"/>
            </p:custDataLst>
          </p:nvPr>
        </p:nvSpPr>
        <p:spPr bwMode="gray">
          <a:xfrm>
            <a:off x="323528" y="2204127"/>
            <a:ext cx="575321" cy="575321"/>
          </a:xfrm>
          <a:prstGeom prst="rect">
            <a:avLst/>
          </a:prstGeom>
          <a:solidFill>
            <a:schemeClr val="accent2"/>
          </a:solidFill>
          <a:ln w="12700" algn="ctr">
            <a:noFill/>
            <a:round/>
            <a:headEnd/>
            <a:tailEnd/>
          </a:ln>
          <a:effectLst/>
        </p:spPr>
        <p:txBody>
          <a:bodyPr wrap="none" lIns="72000" tIns="72000" rIns="72000" bIns="72000" anchor="ctr"/>
          <a:lstStyle/>
          <a:p>
            <a:pPr algn="ctr"/>
            <a:r>
              <a:rPr lang="nl-NL" sz="3200" b="1" dirty="0" smtClean="0">
                <a:solidFill>
                  <a:schemeClr val="bg1"/>
                </a:solidFill>
                <a:latin typeface="+mj-lt"/>
              </a:rPr>
              <a:t>2</a:t>
            </a:r>
            <a:endParaRPr lang="nl-NL" sz="3200" b="1" dirty="0">
              <a:solidFill>
                <a:schemeClr val="bg1"/>
              </a:solidFill>
              <a:latin typeface="+mj-lt"/>
            </a:endParaRPr>
          </a:p>
        </p:txBody>
      </p:sp>
      <p:sp>
        <p:nvSpPr>
          <p:cNvPr id="29" name="Oval 26"/>
          <p:cNvSpPr>
            <a:spLocks noChangeArrowheads="1"/>
          </p:cNvSpPr>
          <p:nvPr>
            <p:custDataLst>
              <p:tags r:id="rId8"/>
            </p:custDataLst>
          </p:nvPr>
        </p:nvSpPr>
        <p:spPr bwMode="gray">
          <a:xfrm>
            <a:off x="323528" y="2996215"/>
            <a:ext cx="575321" cy="575321"/>
          </a:xfrm>
          <a:prstGeom prst="rect">
            <a:avLst/>
          </a:prstGeom>
          <a:solidFill>
            <a:schemeClr val="accent3"/>
          </a:solidFill>
          <a:ln w="12700" algn="ctr">
            <a:noFill/>
            <a:round/>
            <a:headEnd/>
            <a:tailEnd/>
          </a:ln>
          <a:effectLst/>
        </p:spPr>
        <p:txBody>
          <a:bodyPr wrap="none" lIns="72000" tIns="72000" rIns="72000" bIns="72000" anchor="ctr"/>
          <a:lstStyle/>
          <a:p>
            <a:pPr algn="ctr"/>
            <a:r>
              <a:rPr lang="nl-NL" sz="3200" b="1" dirty="0" smtClean="0">
                <a:solidFill>
                  <a:schemeClr val="bg1"/>
                </a:solidFill>
                <a:latin typeface="+mj-lt"/>
              </a:rPr>
              <a:t>3</a:t>
            </a:r>
            <a:endParaRPr lang="nl-NL" sz="3200" b="1" dirty="0">
              <a:solidFill>
                <a:schemeClr val="bg1"/>
              </a:solidFill>
              <a:latin typeface="+mj-lt"/>
            </a:endParaRPr>
          </a:p>
        </p:txBody>
      </p:sp>
      <p:sp>
        <p:nvSpPr>
          <p:cNvPr id="30" name="Oval 26"/>
          <p:cNvSpPr>
            <a:spLocks noChangeArrowheads="1"/>
          </p:cNvSpPr>
          <p:nvPr>
            <p:custDataLst>
              <p:tags r:id="rId9"/>
            </p:custDataLst>
          </p:nvPr>
        </p:nvSpPr>
        <p:spPr bwMode="gray">
          <a:xfrm>
            <a:off x="323528" y="3789195"/>
            <a:ext cx="575321" cy="575321"/>
          </a:xfrm>
          <a:prstGeom prst="rect">
            <a:avLst/>
          </a:prstGeom>
          <a:solidFill>
            <a:schemeClr val="accent4"/>
          </a:solidFill>
          <a:ln w="12700" algn="ctr">
            <a:noFill/>
            <a:round/>
            <a:headEnd/>
            <a:tailEnd/>
          </a:ln>
          <a:effectLst/>
        </p:spPr>
        <p:txBody>
          <a:bodyPr wrap="none" lIns="72000" tIns="72000" rIns="72000" bIns="72000" anchor="ctr"/>
          <a:lstStyle/>
          <a:p>
            <a:pPr algn="ctr"/>
            <a:r>
              <a:rPr lang="nl-NL" sz="3200" b="1" dirty="0" smtClean="0">
                <a:solidFill>
                  <a:schemeClr val="bg1"/>
                </a:solidFill>
                <a:latin typeface="+mj-lt"/>
              </a:rPr>
              <a:t>4</a:t>
            </a:r>
            <a:endParaRPr lang="nl-NL" sz="3200" b="1" dirty="0">
              <a:solidFill>
                <a:schemeClr val="bg1"/>
              </a:solidFill>
              <a:latin typeface="+mj-lt"/>
            </a:endParaRPr>
          </a:p>
        </p:txBody>
      </p:sp>
      <p:sp>
        <p:nvSpPr>
          <p:cNvPr id="31" name="Text Placeholder 1"/>
          <p:cNvSpPr txBox="1">
            <a:spLocks/>
          </p:cNvSpPr>
          <p:nvPr>
            <p:custDataLst>
              <p:tags r:id="rId10"/>
            </p:custDataLst>
          </p:nvPr>
        </p:nvSpPr>
        <p:spPr bwMode="gray">
          <a:xfrm>
            <a:off x="1115616" y="1275694"/>
            <a:ext cx="7704534" cy="792000"/>
          </a:xfrm>
          <a:prstGeom prst="rect">
            <a:avLst/>
          </a:prstGeom>
          <a:noFill/>
          <a:ln w="9525">
            <a:noFill/>
          </a:ln>
        </p:spPr>
        <p:txBody>
          <a:bodyPr vert="horz" lIns="0" tIns="108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b="1" dirty="0" smtClean="0">
                <a:solidFill>
                  <a:schemeClr val="accent1"/>
                </a:solidFill>
              </a:rPr>
              <a:t>1. Kookgedrag</a:t>
            </a:r>
          </a:p>
          <a:p>
            <a:pPr>
              <a:spcAft>
                <a:spcPts val="300"/>
              </a:spcAft>
            </a:pPr>
            <a:r>
              <a:rPr lang="nl-NL" dirty="0" smtClean="0"/>
              <a:t>Pagina 10</a:t>
            </a:r>
          </a:p>
        </p:txBody>
      </p:sp>
      <p:sp>
        <p:nvSpPr>
          <p:cNvPr id="32" name="Text Placeholder 1"/>
          <p:cNvSpPr txBox="1">
            <a:spLocks/>
          </p:cNvSpPr>
          <p:nvPr>
            <p:custDataLst>
              <p:tags r:id="rId11"/>
            </p:custDataLst>
          </p:nvPr>
        </p:nvSpPr>
        <p:spPr bwMode="gray">
          <a:xfrm>
            <a:off x="1115616" y="2067782"/>
            <a:ext cx="7704534" cy="792000"/>
          </a:xfrm>
          <a:prstGeom prst="rect">
            <a:avLst/>
          </a:prstGeom>
          <a:noFill/>
          <a:ln w="9525">
            <a:noFill/>
          </a:ln>
        </p:spPr>
        <p:txBody>
          <a:bodyPr vert="horz" lIns="0" tIns="108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b="1" dirty="0" smtClean="0">
                <a:solidFill>
                  <a:schemeClr val="accent2"/>
                </a:solidFill>
              </a:rPr>
              <a:t>2. Kookvaardigheden</a:t>
            </a:r>
          </a:p>
          <a:p>
            <a:pPr>
              <a:spcAft>
                <a:spcPts val="300"/>
              </a:spcAft>
            </a:pPr>
            <a:r>
              <a:rPr lang="nl-NL" dirty="0" smtClean="0"/>
              <a:t>Pagina 15</a:t>
            </a:r>
            <a:endParaRPr lang="nl-NL" dirty="0"/>
          </a:p>
        </p:txBody>
      </p:sp>
      <p:sp>
        <p:nvSpPr>
          <p:cNvPr id="33" name="Text Placeholder 1"/>
          <p:cNvSpPr txBox="1">
            <a:spLocks/>
          </p:cNvSpPr>
          <p:nvPr>
            <p:custDataLst>
              <p:tags r:id="rId12"/>
            </p:custDataLst>
          </p:nvPr>
        </p:nvSpPr>
        <p:spPr bwMode="gray">
          <a:xfrm>
            <a:off x="1115616" y="2859870"/>
            <a:ext cx="7704534" cy="792000"/>
          </a:xfrm>
          <a:prstGeom prst="rect">
            <a:avLst/>
          </a:prstGeom>
          <a:noFill/>
          <a:ln w="9525">
            <a:noFill/>
          </a:ln>
        </p:spPr>
        <p:txBody>
          <a:bodyPr vert="horz" lIns="0" tIns="108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b="1" dirty="0" smtClean="0">
                <a:solidFill>
                  <a:schemeClr val="accent3"/>
                </a:solidFill>
              </a:rPr>
              <a:t>3. Recepten &amp; inspiratie</a:t>
            </a:r>
          </a:p>
          <a:p>
            <a:pPr>
              <a:spcAft>
                <a:spcPts val="300"/>
              </a:spcAft>
            </a:pPr>
            <a:r>
              <a:rPr lang="nl-NL" dirty="0" smtClean="0"/>
              <a:t>Pagina 26</a:t>
            </a:r>
            <a:endParaRPr lang="nl-NL" dirty="0"/>
          </a:p>
        </p:txBody>
      </p:sp>
      <p:sp>
        <p:nvSpPr>
          <p:cNvPr id="34" name="Text Placeholder 1"/>
          <p:cNvSpPr txBox="1">
            <a:spLocks/>
          </p:cNvSpPr>
          <p:nvPr>
            <p:custDataLst>
              <p:tags r:id="rId13"/>
            </p:custDataLst>
          </p:nvPr>
        </p:nvSpPr>
        <p:spPr bwMode="gray">
          <a:xfrm>
            <a:off x="1115616" y="3651958"/>
            <a:ext cx="7704534" cy="792000"/>
          </a:xfrm>
          <a:prstGeom prst="rect">
            <a:avLst/>
          </a:prstGeom>
          <a:noFill/>
          <a:ln w="9525">
            <a:noFill/>
          </a:ln>
        </p:spPr>
        <p:txBody>
          <a:bodyPr vert="horz" lIns="0" tIns="108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b="1" dirty="0" smtClean="0">
                <a:solidFill>
                  <a:schemeClr val="accent4"/>
                </a:solidFill>
              </a:rPr>
              <a:t>4. Kookattitude</a:t>
            </a:r>
          </a:p>
          <a:p>
            <a:pPr>
              <a:spcAft>
                <a:spcPts val="300"/>
              </a:spcAft>
            </a:pPr>
            <a:r>
              <a:rPr lang="nl-NL" dirty="0" smtClean="0"/>
              <a:t>Pagina 34</a:t>
            </a:r>
            <a:endParaRPr lang="nl-NL" dirty="0"/>
          </a:p>
        </p:txBody>
      </p:sp>
      <p:sp>
        <p:nvSpPr>
          <p:cNvPr id="17" name="Oval 26"/>
          <p:cNvSpPr>
            <a:spLocks noChangeArrowheads="1"/>
          </p:cNvSpPr>
          <p:nvPr>
            <p:custDataLst>
              <p:tags r:id="rId14"/>
            </p:custDataLst>
          </p:nvPr>
        </p:nvSpPr>
        <p:spPr bwMode="gray">
          <a:xfrm>
            <a:off x="324271" y="700373"/>
            <a:ext cx="575321" cy="575321"/>
          </a:xfrm>
          <a:prstGeom prst="rect">
            <a:avLst/>
          </a:prstGeom>
          <a:solidFill>
            <a:schemeClr val="tx2"/>
          </a:solidFill>
          <a:ln w="12700" algn="ctr">
            <a:noFill/>
            <a:round/>
            <a:headEnd/>
            <a:tailEnd/>
          </a:ln>
          <a:effectLst/>
        </p:spPr>
        <p:txBody>
          <a:bodyPr wrap="none" lIns="72000" tIns="72000" rIns="72000" bIns="72000" anchor="ctr"/>
          <a:lstStyle/>
          <a:p>
            <a:pPr algn="ctr"/>
            <a:r>
              <a:rPr lang="nl-NL" sz="3200" b="1" dirty="0" smtClean="0">
                <a:solidFill>
                  <a:schemeClr val="bg1"/>
                </a:solidFill>
                <a:latin typeface="+mj-lt"/>
              </a:rPr>
              <a:t>0</a:t>
            </a:r>
            <a:endParaRPr lang="nl-NL" sz="3200" b="1" dirty="0">
              <a:solidFill>
                <a:schemeClr val="bg1"/>
              </a:solidFill>
              <a:latin typeface="+mj-lt"/>
            </a:endParaRPr>
          </a:p>
        </p:txBody>
      </p:sp>
      <p:sp>
        <p:nvSpPr>
          <p:cNvPr id="18" name="Text Placeholder 1"/>
          <p:cNvSpPr txBox="1">
            <a:spLocks/>
          </p:cNvSpPr>
          <p:nvPr>
            <p:custDataLst>
              <p:tags r:id="rId15"/>
            </p:custDataLst>
          </p:nvPr>
        </p:nvSpPr>
        <p:spPr bwMode="gray">
          <a:xfrm>
            <a:off x="1115989" y="592033"/>
            <a:ext cx="7704534" cy="792000"/>
          </a:xfrm>
          <a:prstGeom prst="rect">
            <a:avLst/>
          </a:prstGeom>
          <a:noFill/>
          <a:ln w="9525">
            <a:noFill/>
          </a:ln>
        </p:spPr>
        <p:txBody>
          <a:bodyPr vert="horz" lIns="0" tIns="108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b="1" dirty="0" smtClean="0">
                <a:solidFill>
                  <a:schemeClr val="tx2"/>
                </a:solidFill>
              </a:rPr>
              <a:t>0. Samenvatting</a:t>
            </a:r>
          </a:p>
          <a:p>
            <a:pPr>
              <a:spcAft>
                <a:spcPts val="300"/>
              </a:spcAft>
            </a:pPr>
            <a:r>
              <a:rPr lang="nl-NL" dirty="0" smtClean="0"/>
              <a:t>Pagina 5 </a:t>
            </a:r>
          </a:p>
        </p:txBody>
      </p:sp>
    </p:spTree>
    <p:extLst>
      <p:ext uri="{BB962C8B-B14F-4D97-AF65-F5344CB8AC3E}">
        <p14:creationId xmlns:p14="http://schemas.microsoft.com/office/powerpoint/2010/main" val="34886934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Als men vindt niet goed te kunnen koken dan is dat vooral omdat men eenvoudig kookt / alleen de basis te beheersen. </a:t>
            </a:r>
            <a:endParaRPr lang="nl-NL" dirty="0"/>
          </a:p>
        </p:txBody>
      </p:sp>
      <p:sp>
        <p:nvSpPr>
          <p:cNvPr id="9" name="Content Placeholder 8"/>
          <p:cNvSpPr>
            <a:spLocks noGrp="1"/>
          </p:cNvSpPr>
          <p:nvPr>
            <p:ph sz="quarter" idx="15"/>
          </p:nvPr>
        </p:nvSpPr>
        <p:spPr/>
        <p:txBody>
          <a:bodyPr/>
          <a:lstStyle/>
          <a:p>
            <a:endParaRPr lang="nl-NL" sz="800" dirty="0" smtClean="0"/>
          </a:p>
          <a:p>
            <a:endParaRPr lang="nl-NL" sz="800" dirty="0"/>
          </a:p>
          <a:p>
            <a:endParaRPr lang="nl-NL" sz="800" dirty="0" smtClean="0"/>
          </a:p>
          <a:p>
            <a:endParaRPr lang="nl-NL" sz="800" dirty="0" smtClean="0"/>
          </a:p>
          <a:p>
            <a:r>
              <a:rPr lang="nl-NL" sz="800" dirty="0" smtClean="0"/>
              <a:t>A15. Waarom heeft u aangegeven niet goed te kunnen koken?</a:t>
            </a:r>
          </a:p>
          <a:p>
            <a:r>
              <a:rPr lang="nl-NL" sz="800" i="1" dirty="0" smtClean="0"/>
              <a:t>Basis: Respondenten  die aangeven niet goed te kunnen koken (n </a:t>
            </a:r>
            <a:r>
              <a:rPr lang="nl-NL" sz="800" i="1" dirty="0"/>
              <a:t>= </a:t>
            </a:r>
            <a:r>
              <a:rPr lang="nl-NL" sz="800" i="1" dirty="0" smtClean="0"/>
              <a:t>314)</a:t>
            </a:r>
            <a:endParaRPr lang="nl-NL" sz="800" i="1" dirty="0"/>
          </a:p>
        </p:txBody>
      </p:sp>
      <p:sp>
        <p:nvSpPr>
          <p:cNvPr id="10" name="Content Placeholder 9"/>
          <p:cNvSpPr>
            <a:spLocks noGrp="1"/>
          </p:cNvSpPr>
          <p:nvPr>
            <p:ph sz="quarter" idx="16"/>
          </p:nvPr>
        </p:nvSpPr>
        <p:spPr>
          <a:xfrm>
            <a:off x="35496" y="987574"/>
            <a:ext cx="5616624" cy="3916378"/>
          </a:xfrm>
        </p:spPr>
        <p:txBody>
          <a:bodyPr/>
          <a:lstStyle/>
          <a:p>
            <a:pPr algn="ctr"/>
            <a:r>
              <a:rPr lang="nl-NL" sz="1000" b="1" dirty="0" smtClean="0"/>
              <a:t>Redenen waarom men vindt niet goed te kunnen koken (Open vraag)</a:t>
            </a:r>
            <a:endParaRPr lang="nl-NL" sz="1000" b="1" dirty="0"/>
          </a:p>
        </p:txBody>
      </p:sp>
      <p:graphicFrame>
        <p:nvGraphicFramePr>
          <p:cNvPr id="11" name="Chart1"/>
          <p:cNvGraphicFramePr>
            <a:graphicFrameLocks/>
          </p:cNvGraphicFramePr>
          <p:nvPr>
            <p:extLst>
              <p:ext uri="{D42A27DB-BD31-4B8C-83A1-F6EECF244321}">
                <p14:modId xmlns:p14="http://schemas.microsoft.com/office/powerpoint/2010/main" val="3177357053"/>
              </p:ext>
            </p:extLst>
          </p:nvPr>
        </p:nvGraphicFramePr>
        <p:xfrm>
          <a:off x="179512" y="1203598"/>
          <a:ext cx="5472608" cy="2974975"/>
        </p:xfrm>
        <a:graphic>
          <a:graphicData uri="http://schemas.openxmlformats.org/drawingml/2006/chart">
            <c:chart xmlns:c="http://schemas.openxmlformats.org/drawingml/2006/chart" xmlns:r="http://schemas.openxmlformats.org/officeDocument/2006/relationships" r:id="rId2"/>
          </a:graphicData>
        </a:graphic>
      </p:graphicFrame>
      <p:pic>
        <p:nvPicPr>
          <p:cNvPr id="18" name="Picture 2" descr="http://www.growthengineering.co.uk/wp-content/uploads/2014/03/Three-Colour-People-Icon-PNG.png"/>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16216" y="3147814"/>
            <a:ext cx="1800200" cy="124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190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267478"/>
            <a:ext cx="6408889" cy="576080"/>
          </a:xfrm>
        </p:spPr>
        <p:txBody>
          <a:bodyPr/>
          <a:lstStyle/>
          <a:p>
            <a:r>
              <a:rPr lang="nl-NL" sz="1600" dirty="0" smtClean="0"/>
              <a:t>Als men heeft aangegeven goed te kunnen koken dan wordt dit met name verklaard door een goede smaak en positieve reacties van anderen. </a:t>
            </a:r>
            <a:endParaRPr lang="nl-NL" sz="1600" dirty="0"/>
          </a:p>
        </p:txBody>
      </p:sp>
      <p:sp>
        <p:nvSpPr>
          <p:cNvPr id="9" name="Content Placeholder 8"/>
          <p:cNvSpPr>
            <a:spLocks noGrp="1"/>
          </p:cNvSpPr>
          <p:nvPr>
            <p:ph sz="quarter" idx="15"/>
          </p:nvPr>
        </p:nvSpPr>
        <p:spPr/>
        <p:txBody>
          <a:bodyPr/>
          <a:lstStyle/>
          <a:p>
            <a:endParaRPr lang="nl-NL" sz="800" dirty="0" smtClean="0"/>
          </a:p>
          <a:p>
            <a:endParaRPr lang="nl-NL" sz="800" dirty="0"/>
          </a:p>
          <a:p>
            <a:endParaRPr lang="nl-NL" sz="800" dirty="0" smtClean="0"/>
          </a:p>
          <a:p>
            <a:endParaRPr lang="nl-NL" sz="800" dirty="0" smtClean="0"/>
          </a:p>
          <a:p>
            <a:r>
              <a:rPr lang="nl-NL" sz="800" dirty="0" smtClean="0"/>
              <a:t>A15. Waarom heeft u aangegeven goed te kunnen koken?</a:t>
            </a:r>
          </a:p>
          <a:p>
            <a:r>
              <a:rPr lang="nl-NL" sz="800" i="1" dirty="0" smtClean="0"/>
              <a:t>Basis: </a:t>
            </a:r>
            <a:r>
              <a:rPr lang="nl-NL" sz="800" i="1" dirty="0"/>
              <a:t>Respondenten  die aangeven </a:t>
            </a:r>
            <a:r>
              <a:rPr lang="nl-NL" sz="800" i="1" dirty="0" smtClean="0"/>
              <a:t> goed </a:t>
            </a:r>
            <a:r>
              <a:rPr lang="nl-NL" sz="800" i="1" dirty="0"/>
              <a:t>te kunnen koken(n = </a:t>
            </a:r>
            <a:r>
              <a:rPr lang="nl-NL" sz="800" i="1" dirty="0" smtClean="0"/>
              <a:t>1.242)</a:t>
            </a:r>
            <a:endParaRPr lang="nl-NL" sz="800" i="1" dirty="0"/>
          </a:p>
        </p:txBody>
      </p:sp>
      <p:sp>
        <p:nvSpPr>
          <p:cNvPr id="10" name="Content Placeholder 9"/>
          <p:cNvSpPr>
            <a:spLocks noGrp="1"/>
          </p:cNvSpPr>
          <p:nvPr>
            <p:ph sz="quarter" idx="16"/>
          </p:nvPr>
        </p:nvSpPr>
        <p:spPr>
          <a:xfrm>
            <a:off x="323528" y="915566"/>
            <a:ext cx="3456384" cy="3916378"/>
          </a:xfrm>
        </p:spPr>
        <p:txBody>
          <a:bodyPr/>
          <a:lstStyle/>
          <a:p>
            <a:pPr algn="ctr"/>
            <a:r>
              <a:rPr lang="nl-NL" sz="1000" b="1" dirty="0" smtClean="0"/>
              <a:t>Redenen waarom men goed kan koken (Open vraag)</a:t>
            </a:r>
            <a:endParaRPr lang="nl-NL" sz="1000" b="1" dirty="0"/>
          </a:p>
        </p:txBody>
      </p:sp>
      <p:graphicFrame>
        <p:nvGraphicFramePr>
          <p:cNvPr id="5" name="Chart1"/>
          <p:cNvGraphicFramePr>
            <a:graphicFrameLocks/>
          </p:cNvGraphicFramePr>
          <p:nvPr>
            <p:extLst>
              <p:ext uri="{D42A27DB-BD31-4B8C-83A1-F6EECF244321}">
                <p14:modId xmlns:p14="http://schemas.microsoft.com/office/powerpoint/2010/main" val="1818732151"/>
              </p:ext>
            </p:extLst>
          </p:nvPr>
        </p:nvGraphicFramePr>
        <p:xfrm>
          <a:off x="-252536" y="1131590"/>
          <a:ext cx="6394351" cy="3273152"/>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http://www.growthengineering.co.uk/wp-content/uploads/2014/03/Three-Colour-People-Icon-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8224" y="3219822"/>
            <a:ext cx="1659735" cy="114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472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411" y="267478"/>
            <a:ext cx="6408889" cy="576080"/>
          </a:xfrm>
        </p:spPr>
        <p:txBody>
          <a:bodyPr/>
          <a:lstStyle/>
          <a:p>
            <a:r>
              <a:rPr lang="nl-NL" dirty="0" smtClean="0"/>
              <a:t>Een groot deel van de Nederlanders zegt (vrijwel) nooit eten te laten mislukken. 73% zegt dat dit enkele keren per jaar voor komt en 16% van de Nederlanders laat nooit eten mislukken.</a:t>
            </a:r>
            <a:endParaRPr lang="nl-NL" dirty="0"/>
          </a:p>
        </p:txBody>
      </p:sp>
      <p:sp>
        <p:nvSpPr>
          <p:cNvPr id="8" name="Content Placeholder 7"/>
          <p:cNvSpPr>
            <a:spLocks noGrp="1"/>
          </p:cNvSpPr>
          <p:nvPr>
            <p:ph sz="quarter" idx="14"/>
          </p:nvPr>
        </p:nvSpPr>
        <p:spPr/>
        <p:txBody>
          <a:bodyPr/>
          <a:lstStyle/>
          <a:p>
            <a:r>
              <a:rPr lang="nl-NL" sz="800" dirty="0" smtClean="0"/>
              <a:t>17% van de mannen laat nooit eten mislukken, terwijl dit bij vrouwen 15% </a:t>
            </a:r>
            <a:r>
              <a:rPr lang="nl-NL" sz="800" dirty="0"/>
              <a:t>is. Van de vrouwen laat 90% nooit of maar enkele keren per jaar iets mislukken. Onder mannen laat 87% nooit of maar enkele keren per jaar iets mislukken</a:t>
            </a:r>
            <a:r>
              <a:rPr lang="nl-NL" sz="800" dirty="0" smtClean="0"/>
              <a:t>.</a:t>
            </a:r>
          </a:p>
          <a:p>
            <a:r>
              <a:rPr lang="nl-NL" sz="800" dirty="0" smtClean="0"/>
              <a:t>Hoe ouder men is, hoe minder vaak men eten laat mislukken. Bij jongeren van 18-29 jaar mislukt bij 8% nooit iets, terwijl dit per leeftijdsgroep stijgt; 30-39 jaar (10%), 40-49 jaar  (16%), 50-64 jaar (18%) en 65+ jaar (24%). </a:t>
            </a:r>
          </a:p>
        </p:txBody>
      </p:sp>
      <p:sp>
        <p:nvSpPr>
          <p:cNvPr id="9" name="Content Placeholder 8"/>
          <p:cNvSpPr>
            <a:spLocks noGrp="1"/>
          </p:cNvSpPr>
          <p:nvPr>
            <p:ph sz="quarter" idx="15"/>
          </p:nvPr>
        </p:nvSpPr>
        <p:spPr/>
        <p:txBody>
          <a:bodyPr/>
          <a:lstStyle/>
          <a:p>
            <a:endParaRPr lang="nl-NL" sz="800" dirty="0" smtClean="0"/>
          </a:p>
          <a:p>
            <a:endParaRPr lang="nl-NL" sz="800" dirty="0" smtClean="0"/>
          </a:p>
          <a:p>
            <a:endParaRPr lang="nl-NL" sz="800" dirty="0"/>
          </a:p>
          <a:p>
            <a:r>
              <a:rPr lang="nl-NL" sz="800" dirty="0" smtClean="0"/>
              <a:t>A16</a:t>
            </a:r>
            <a:r>
              <a:rPr lang="nl-NL" sz="800" dirty="0"/>
              <a:t>. Hoe vaak mislukt iets/ gaat het mis als u kookt (aanbranden, ingezakt, te hard, niet gaar, etc</a:t>
            </a:r>
            <a:r>
              <a:rPr lang="nl-NL" sz="800" dirty="0" smtClean="0"/>
              <a:t>.)</a:t>
            </a:r>
          </a:p>
          <a:p>
            <a:r>
              <a:rPr lang="nl-NL" sz="800" i="1" dirty="0" smtClean="0"/>
              <a:t>Basis: Alle respondenten (</a:t>
            </a:r>
            <a:r>
              <a:rPr lang="nl-NL" sz="800" i="1" dirty="0"/>
              <a:t>n = </a:t>
            </a:r>
            <a:r>
              <a:rPr lang="nl-NL" sz="800" i="1" dirty="0" smtClean="0"/>
              <a:t>1.553)</a:t>
            </a:r>
            <a:endParaRPr lang="nl-NL" sz="800" i="1" dirty="0"/>
          </a:p>
        </p:txBody>
      </p:sp>
      <p:sp>
        <p:nvSpPr>
          <p:cNvPr id="10" name="Content Placeholder 9"/>
          <p:cNvSpPr>
            <a:spLocks noGrp="1"/>
          </p:cNvSpPr>
          <p:nvPr>
            <p:ph sz="quarter" idx="16"/>
          </p:nvPr>
        </p:nvSpPr>
        <p:spPr/>
        <p:txBody>
          <a:bodyPr/>
          <a:lstStyle/>
          <a:p>
            <a:pPr algn="ctr"/>
            <a:r>
              <a:rPr lang="nl-NL" sz="1000" b="1" dirty="0" smtClean="0"/>
              <a:t>Frequentie iets mislukken tijdens koken</a:t>
            </a:r>
            <a:endParaRPr lang="nl-NL" sz="1000" b="1" dirty="0"/>
          </a:p>
        </p:txBody>
      </p:sp>
      <p:pic>
        <p:nvPicPr>
          <p:cNvPr id="3" name="Picture 2"/>
          <p:cNvPicPr/>
          <p:nvPr>
            <p:extLst>
              <p:ext uri="{D42A27DB-BD31-4B8C-83A1-F6EECF244321}">
                <p14:modId xmlns:p14="http://schemas.microsoft.com/office/powerpoint/2010/main" val="1709692445"/>
              </p:ext>
            </p:extLst>
          </p:nvPr>
        </p:nvPicPr>
        <p:blipFill>
          <a:blip r:embed="rId2"/>
          <a:stretch>
            <a:fillRect/>
          </a:stretch>
        </p:blipFill>
        <p:spPr>
          <a:xfrm>
            <a:off x="684213" y="1163638"/>
            <a:ext cx="4857750" cy="2867025"/>
          </a:xfrm>
          <a:prstGeom prst="rect">
            <a:avLst/>
          </a:prstGeom>
        </p:spPr>
      </p:pic>
    </p:spTree>
    <p:extLst>
      <p:ext uri="{BB962C8B-B14F-4D97-AF65-F5344CB8AC3E}">
        <p14:creationId xmlns:p14="http://schemas.microsoft.com/office/powerpoint/2010/main" val="662750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34% van de Nederlanders weet hoe ze aardappelen moeten koken om de vitamines te </a:t>
            </a:r>
            <a:r>
              <a:rPr lang="nl-NL" dirty="0" smtClean="0"/>
              <a:t>behouden.</a:t>
            </a:r>
            <a:endParaRPr lang="en-US" dirty="0"/>
          </a:p>
        </p:txBody>
      </p:sp>
      <p:sp>
        <p:nvSpPr>
          <p:cNvPr id="3" name="Content Placeholder 2"/>
          <p:cNvSpPr>
            <a:spLocks noGrp="1"/>
          </p:cNvSpPr>
          <p:nvPr>
            <p:ph sz="quarter" idx="14"/>
          </p:nvPr>
        </p:nvSpPr>
        <p:spPr/>
        <p:txBody>
          <a:bodyPr/>
          <a:lstStyle/>
          <a:p>
            <a:r>
              <a:rPr lang="nl-NL" sz="800" dirty="0"/>
              <a:t>Vrouwen (38%) weten beter dan mannen (29%) hoe vitamines bij het koken van aardappelen behouden kunnen blijven.</a:t>
            </a:r>
          </a:p>
          <a:p>
            <a:r>
              <a:rPr lang="nl-NL" sz="800" dirty="0"/>
              <a:t>47% van de Nederlanders denkt dat de meeste vitamines behouden blijven als aardappelen net onder water met een deksel op de pan gekookt worden.</a:t>
            </a:r>
          </a:p>
          <a:p>
            <a:r>
              <a:rPr lang="nl-NL" sz="800" dirty="0" smtClean="0"/>
              <a:t>Meer dan de </a:t>
            </a:r>
            <a:r>
              <a:rPr lang="nl-NL" sz="800" dirty="0" smtClean="0"/>
              <a:t>helft </a:t>
            </a:r>
            <a:r>
              <a:rPr lang="nl-NL" sz="800" dirty="0" smtClean="0"/>
              <a:t>van </a:t>
            </a:r>
            <a:r>
              <a:rPr lang="nl-NL" sz="800" dirty="0"/>
              <a:t>de Nederlanders weet dat aardappelen gaar zijn als je ze </a:t>
            </a:r>
            <a:r>
              <a:rPr lang="nl-NL" sz="800" dirty="0" smtClean="0"/>
              <a:t>20 </a:t>
            </a:r>
            <a:r>
              <a:rPr lang="nl-NL" sz="800" dirty="0"/>
              <a:t>minuten kookt. </a:t>
            </a:r>
            <a:r>
              <a:rPr lang="nl-NL" sz="800" dirty="0" smtClean="0"/>
              <a:t>23% </a:t>
            </a:r>
            <a:r>
              <a:rPr lang="nl-NL" sz="800" dirty="0"/>
              <a:t>v</a:t>
            </a:r>
            <a:r>
              <a:rPr lang="nl-NL" sz="800" dirty="0" smtClean="0"/>
              <a:t>an </a:t>
            </a:r>
            <a:r>
              <a:rPr lang="nl-NL" sz="800" dirty="0"/>
              <a:t>de Nederlanders denkt dat aardappelen na </a:t>
            </a:r>
            <a:r>
              <a:rPr lang="nl-NL" sz="800" dirty="0" smtClean="0"/>
              <a:t>15 </a:t>
            </a:r>
            <a:r>
              <a:rPr lang="nl-NL" sz="800" dirty="0"/>
              <a:t>minuten koken gaar zijn. 58% van de vrouwen en 49% van de mannen geeft het antwoord “20 minuten</a:t>
            </a:r>
            <a:r>
              <a:rPr lang="nl-NL" sz="800" dirty="0" smtClean="0"/>
              <a:t>”.</a:t>
            </a:r>
            <a:endParaRPr lang="nl-NL" sz="800" dirty="0"/>
          </a:p>
          <a:p>
            <a:r>
              <a:rPr lang="nl-NL" sz="800" dirty="0"/>
              <a:t>6% van de Nederlanders weet niet hoe lang aardappelen moeten koken voor ze gaar zijn.</a:t>
            </a:r>
          </a:p>
          <a:p>
            <a:endParaRPr lang="en-US" sz="800" dirty="0"/>
          </a:p>
        </p:txBody>
      </p:sp>
      <p:sp>
        <p:nvSpPr>
          <p:cNvPr id="4" name="Content Placeholder 3"/>
          <p:cNvSpPr>
            <a:spLocks noGrp="1"/>
          </p:cNvSpPr>
          <p:nvPr>
            <p:ph sz="quarter" idx="15"/>
          </p:nvPr>
        </p:nvSpPr>
        <p:spPr/>
        <p:txBody>
          <a:bodyPr/>
          <a:lstStyle/>
          <a:p>
            <a:r>
              <a:rPr lang="nl-NL" sz="700" dirty="0"/>
              <a:t>A17. Hoe moeten aardappelen worden gekookt om vitamines te behouden?</a:t>
            </a:r>
          </a:p>
          <a:p>
            <a:r>
              <a:rPr lang="nl-NL" sz="700" i="1" dirty="0"/>
              <a:t>Basis: Alle respondenten (n = </a:t>
            </a:r>
            <a:r>
              <a:rPr lang="nl-NL" sz="700" i="1" dirty="0" smtClean="0"/>
              <a:t>1.553)</a:t>
            </a:r>
            <a:endParaRPr lang="nl-NL" sz="700" i="1" dirty="0"/>
          </a:p>
          <a:p>
            <a:endParaRPr lang="nl-NL" sz="700" dirty="0"/>
          </a:p>
          <a:p>
            <a:r>
              <a:rPr lang="nl-NL" sz="700" dirty="0"/>
              <a:t>A18. Hoe lang moeten aardappelen koken voor ze gaar zijn?</a:t>
            </a:r>
          </a:p>
          <a:p>
            <a:r>
              <a:rPr lang="nl-NL" sz="700" i="1" dirty="0"/>
              <a:t>Basis: Alle respondenten (n = 1.553)</a:t>
            </a:r>
          </a:p>
          <a:p>
            <a:endParaRPr lang="en-US" dirty="0"/>
          </a:p>
        </p:txBody>
      </p:sp>
      <p:sp>
        <p:nvSpPr>
          <p:cNvPr id="5" name="Content Placeholder 4"/>
          <p:cNvSpPr>
            <a:spLocks noGrp="1"/>
          </p:cNvSpPr>
          <p:nvPr>
            <p:ph sz="quarter" idx="16"/>
          </p:nvPr>
        </p:nvSpPr>
        <p:spPr>
          <a:xfrm>
            <a:off x="323528" y="916161"/>
            <a:ext cx="4320480" cy="2879725"/>
          </a:xfrm>
        </p:spPr>
        <p:txBody>
          <a:bodyPr/>
          <a:lstStyle/>
          <a:p>
            <a:pPr algn="ctr"/>
            <a:r>
              <a:rPr lang="nl-NL" sz="1000" b="1" dirty="0"/>
              <a:t>Hoe moeten aardappelen worden gekookt om vitamines te behouden?</a:t>
            </a:r>
            <a:endParaRPr lang="nl-NL" sz="1000" b="1" i="1" dirty="0"/>
          </a:p>
          <a:p>
            <a:endParaRPr lang="en-US" dirty="0"/>
          </a:p>
        </p:txBody>
      </p:sp>
      <p:sp>
        <p:nvSpPr>
          <p:cNvPr id="6" name="Content Placeholder 5"/>
          <p:cNvSpPr>
            <a:spLocks noGrp="1"/>
          </p:cNvSpPr>
          <p:nvPr>
            <p:ph sz="quarter" idx="17"/>
          </p:nvPr>
        </p:nvSpPr>
        <p:spPr/>
        <p:txBody>
          <a:bodyPr/>
          <a:lstStyle/>
          <a:p>
            <a:pPr algn="ctr"/>
            <a:r>
              <a:rPr lang="nl-NL" sz="1000" b="1" dirty="0"/>
              <a:t>Hoe lang moeten aardappelen koken?</a:t>
            </a:r>
            <a:endParaRPr lang="nl-NL" sz="1000" b="1" i="1" dirty="0"/>
          </a:p>
          <a:p>
            <a:endParaRPr lang="en-US" dirty="0"/>
          </a:p>
        </p:txBody>
      </p:sp>
      <p:grpSp>
        <p:nvGrpSpPr>
          <p:cNvPr id="8" name="Group 7"/>
          <p:cNvGrpSpPr/>
          <p:nvPr/>
        </p:nvGrpSpPr>
        <p:grpSpPr>
          <a:xfrm>
            <a:off x="611560" y="1491630"/>
            <a:ext cx="3744416" cy="1503052"/>
            <a:chOff x="-941689" y="1779662"/>
            <a:chExt cx="3857505" cy="1310874"/>
          </a:xfrm>
        </p:grpSpPr>
        <p:grpSp>
          <p:nvGrpSpPr>
            <p:cNvPr id="9" name="Group 8"/>
            <p:cNvGrpSpPr/>
            <p:nvPr/>
          </p:nvGrpSpPr>
          <p:grpSpPr>
            <a:xfrm>
              <a:off x="-941689" y="1779662"/>
              <a:ext cx="3857505" cy="216024"/>
              <a:chOff x="-941689" y="1779662"/>
              <a:chExt cx="3857505" cy="216024"/>
            </a:xfrm>
          </p:grpSpPr>
          <p:sp>
            <p:nvSpPr>
              <p:cNvPr id="26" name="Text Placeholder 1"/>
              <p:cNvSpPr txBox="1">
                <a:spLocks/>
              </p:cNvSpPr>
              <p:nvPr>
                <p:custDataLst>
                  <p:tags r:id="rId25"/>
                </p:custDataLst>
              </p:nvPr>
            </p:nvSpPr>
            <p:spPr bwMode="gray">
              <a:xfrm>
                <a:off x="-941689" y="1779662"/>
                <a:ext cx="3353449" cy="216024"/>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sz="1100" dirty="0" smtClean="0"/>
                  <a:t>Staan net onder water met deksel op de pan</a:t>
                </a:r>
                <a:endParaRPr lang="en-US" sz="1100" dirty="0" smtClean="0"/>
              </a:p>
            </p:txBody>
          </p:sp>
          <p:sp>
            <p:nvSpPr>
              <p:cNvPr id="28" name="Rechteck 31"/>
              <p:cNvSpPr/>
              <p:nvPr>
                <p:custDataLst>
                  <p:tags r:id="rId26"/>
                </p:custDataLst>
              </p:nvPr>
            </p:nvSpPr>
            <p:spPr bwMode="gray">
              <a:xfrm>
                <a:off x="2267744" y="1779662"/>
                <a:ext cx="648072" cy="2160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100" b="1" dirty="0" smtClean="0">
                    <a:solidFill>
                      <a:schemeClr val="bg1"/>
                    </a:solidFill>
                    <a:cs typeface="Arial" pitchFamily="34" charset="0"/>
                  </a:rPr>
                  <a:t>47%</a:t>
                </a:r>
                <a:endParaRPr lang="en-US" sz="1100" b="1" dirty="0">
                  <a:solidFill>
                    <a:schemeClr val="bg1"/>
                  </a:solidFill>
                  <a:cs typeface="Arial" pitchFamily="34" charset="0"/>
                </a:endParaRPr>
              </a:p>
            </p:txBody>
          </p:sp>
        </p:grpSp>
        <p:grpSp>
          <p:nvGrpSpPr>
            <p:cNvPr id="10" name="Group 9"/>
            <p:cNvGrpSpPr/>
            <p:nvPr/>
          </p:nvGrpSpPr>
          <p:grpSpPr>
            <a:xfrm>
              <a:off x="-941689" y="2054684"/>
              <a:ext cx="3857505" cy="216024"/>
              <a:chOff x="-941689" y="1779662"/>
              <a:chExt cx="3857505" cy="216024"/>
            </a:xfrm>
          </p:grpSpPr>
          <p:sp>
            <p:nvSpPr>
              <p:cNvPr id="23" name="Text Placeholder 1"/>
              <p:cNvSpPr txBox="1">
                <a:spLocks/>
              </p:cNvSpPr>
              <p:nvPr>
                <p:custDataLst>
                  <p:tags r:id="rId23"/>
                </p:custDataLst>
              </p:nvPr>
            </p:nvSpPr>
            <p:spPr bwMode="gray">
              <a:xfrm>
                <a:off x="-941689" y="1779662"/>
                <a:ext cx="3353449" cy="216024"/>
              </a:xfrm>
              <a:prstGeom prst="rect">
                <a:avLst/>
              </a:prstGeom>
              <a:solidFill>
                <a:schemeClr val="accent4"/>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sz="1100" dirty="0">
                    <a:solidFill>
                      <a:schemeClr val="bg1"/>
                    </a:solidFill>
                  </a:rPr>
                  <a:t>Weinig water (2 cm</a:t>
                </a:r>
                <a:r>
                  <a:rPr lang="nl-NL" sz="1100" dirty="0" smtClean="0">
                    <a:solidFill>
                      <a:schemeClr val="bg1"/>
                    </a:solidFill>
                  </a:rPr>
                  <a:t>) met </a:t>
                </a:r>
                <a:r>
                  <a:rPr lang="nl-NL" sz="1100" dirty="0">
                    <a:solidFill>
                      <a:schemeClr val="bg1"/>
                    </a:solidFill>
                  </a:rPr>
                  <a:t>een deksel op de pan</a:t>
                </a:r>
                <a:endParaRPr lang="en-US" sz="1100" dirty="0" smtClean="0">
                  <a:solidFill>
                    <a:schemeClr val="bg1"/>
                  </a:solidFill>
                </a:endParaRPr>
              </a:p>
            </p:txBody>
          </p:sp>
          <p:sp>
            <p:nvSpPr>
              <p:cNvPr id="25" name="Rechteck 31"/>
              <p:cNvSpPr/>
              <p:nvPr>
                <p:custDataLst>
                  <p:tags r:id="rId24"/>
                </p:custDataLst>
              </p:nvPr>
            </p:nvSpPr>
            <p:spPr bwMode="gray">
              <a:xfrm>
                <a:off x="2267744" y="1779662"/>
                <a:ext cx="648072" cy="216024"/>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100" b="1" dirty="0" smtClean="0">
                    <a:solidFill>
                      <a:schemeClr val="bg1"/>
                    </a:solidFill>
                    <a:cs typeface="Arial" pitchFamily="34" charset="0"/>
                  </a:rPr>
                  <a:t>34%</a:t>
                </a:r>
                <a:endParaRPr lang="en-US" sz="1100" b="1" dirty="0">
                  <a:solidFill>
                    <a:schemeClr val="bg1"/>
                  </a:solidFill>
                  <a:cs typeface="Arial" pitchFamily="34" charset="0"/>
                </a:endParaRPr>
              </a:p>
            </p:txBody>
          </p:sp>
        </p:grpSp>
        <p:grpSp>
          <p:nvGrpSpPr>
            <p:cNvPr id="11" name="Group 10"/>
            <p:cNvGrpSpPr/>
            <p:nvPr/>
          </p:nvGrpSpPr>
          <p:grpSpPr>
            <a:xfrm>
              <a:off x="-941689" y="2336676"/>
              <a:ext cx="3857505" cy="216024"/>
              <a:chOff x="-941689" y="1779662"/>
              <a:chExt cx="3857505" cy="216024"/>
            </a:xfrm>
          </p:grpSpPr>
          <p:sp>
            <p:nvSpPr>
              <p:cNvPr id="20" name="Text Placeholder 1"/>
              <p:cNvSpPr txBox="1">
                <a:spLocks/>
              </p:cNvSpPr>
              <p:nvPr>
                <p:custDataLst>
                  <p:tags r:id="rId21"/>
                </p:custDataLst>
              </p:nvPr>
            </p:nvSpPr>
            <p:spPr bwMode="gray">
              <a:xfrm>
                <a:off x="-941689" y="1779662"/>
                <a:ext cx="3353449" cy="216024"/>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en-US" sz="1100" dirty="0" err="1"/>
                  <a:t>Weet</a:t>
                </a:r>
                <a:r>
                  <a:rPr lang="en-US" sz="1100" dirty="0"/>
                  <a:t> </a:t>
                </a:r>
                <a:r>
                  <a:rPr lang="en-US" sz="1100" dirty="0" err="1"/>
                  <a:t>ik</a:t>
                </a:r>
                <a:r>
                  <a:rPr lang="en-US" sz="1100" dirty="0"/>
                  <a:t> </a:t>
                </a:r>
                <a:r>
                  <a:rPr lang="en-US" sz="1100" dirty="0" err="1"/>
                  <a:t>niet</a:t>
                </a:r>
                <a:endParaRPr lang="en-US" sz="1100" dirty="0" smtClean="0"/>
              </a:p>
            </p:txBody>
          </p:sp>
          <p:sp>
            <p:nvSpPr>
              <p:cNvPr id="22" name="Rechteck 31"/>
              <p:cNvSpPr/>
              <p:nvPr>
                <p:custDataLst>
                  <p:tags r:id="rId22"/>
                </p:custDataLst>
              </p:nvPr>
            </p:nvSpPr>
            <p:spPr bwMode="gray">
              <a:xfrm>
                <a:off x="2267744" y="1779662"/>
                <a:ext cx="648072" cy="2160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100" b="1" dirty="0" smtClean="0">
                    <a:solidFill>
                      <a:schemeClr val="bg1"/>
                    </a:solidFill>
                    <a:cs typeface="Arial" pitchFamily="34" charset="0"/>
                  </a:rPr>
                  <a:t>13%</a:t>
                </a:r>
                <a:endParaRPr lang="en-US" sz="1100" b="1" dirty="0">
                  <a:solidFill>
                    <a:schemeClr val="bg1"/>
                  </a:solidFill>
                  <a:cs typeface="Arial" pitchFamily="34" charset="0"/>
                </a:endParaRPr>
              </a:p>
            </p:txBody>
          </p:sp>
        </p:grpSp>
        <p:grpSp>
          <p:nvGrpSpPr>
            <p:cNvPr id="12" name="Group 11"/>
            <p:cNvGrpSpPr/>
            <p:nvPr/>
          </p:nvGrpSpPr>
          <p:grpSpPr>
            <a:xfrm>
              <a:off x="-941689" y="2607754"/>
              <a:ext cx="3853487" cy="216024"/>
              <a:chOff x="-937671" y="1779662"/>
              <a:chExt cx="3853487" cy="216024"/>
            </a:xfrm>
          </p:grpSpPr>
          <p:sp>
            <p:nvSpPr>
              <p:cNvPr id="17" name="Text Placeholder 1"/>
              <p:cNvSpPr txBox="1">
                <a:spLocks/>
              </p:cNvSpPr>
              <p:nvPr>
                <p:custDataLst>
                  <p:tags r:id="rId19"/>
                </p:custDataLst>
              </p:nvPr>
            </p:nvSpPr>
            <p:spPr bwMode="gray">
              <a:xfrm>
                <a:off x="-937671" y="1779662"/>
                <a:ext cx="3349431" cy="216024"/>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sz="1100" dirty="0"/>
                  <a:t>Staan net onder water zonder deksel op de pan</a:t>
                </a:r>
                <a:endParaRPr lang="en-US" sz="1100" dirty="0" smtClean="0"/>
              </a:p>
            </p:txBody>
          </p:sp>
          <p:sp>
            <p:nvSpPr>
              <p:cNvPr id="19" name="Rechteck 31"/>
              <p:cNvSpPr/>
              <p:nvPr>
                <p:custDataLst>
                  <p:tags r:id="rId20"/>
                </p:custDataLst>
              </p:nvPr>
            </p:nvSpPr>
            <p:spPr bwMode="gray">
              <a:xfrm>
                <a:off x="2271762" y="1779662"/>
                <a:ext cx="644054" cy="2160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100" b="1" dirty="0" smtClean="0">
                    <a:solidFill>
                      <a:schemeClr val="bg1"/>
                    </a:solidFill>
                    <a:cs typeface="Arial" pitchFamily="34" charset="0"/>
                  </a:rPr>
                  <a:t>3%</a:t>
                </a:r>
                <a:endParaRPr lang="en-US" sz="1100" b="1" dirty="0">
                  <a:solidFill>
                    <a:schemeClr val="bg1"/>
                  </a:solidFill>
                  <a:cs typeface="Arial" pitchFamily="34" charset="0"/>
                </a:endParaRPr>
              </a:p>
            </p:txBody>
          </p:sp>
        </p:grpSp>
        <p:grpSp>
          <p:nvGrpSpPr>
            <p:cNvPr id="13" name="Group 12"/>
            <p:cNvGrpSpPr/>
            <p:nvPr/>
          </p:nvGrpSpPr>
          <p:grpSpPr>
            <a:xfrm>
              <a:off x="-941688" y="2874512"/>
              <a:ext cx="3853188" cy="216024"/>
              <a:chOff x="-937372" y="1779662"/>
              <a:chExt cx="3853188" cy="216024"/>
            </a:xfrm>
          </p:grpSpPr>
          <p:sp>
            <p:nvSpPr>
              <p:cNvPr id="14" name="Text Placeholder 1"/>
              <p:cNvSpPr txBox="1">
                <a:spLocks/>
              </p:cNvSpPr>
              <p:nvPr>
                <p:custDataLst>
                  <p:tags r:id="rId17"/>
                </p:custDataLst>
              </p:nvPr>
            </p:nvSpPr>
            <p:spPr bwMode="gray">
              <a:xfrm>
                <a:off x="-937372" y="1779662"/>
                <a:ext cx="3349133" cy="216024"/>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sz="1100" dirty="0"/>
                  <a:t>Volle pan met water met een deksel op de pan</a:t>
                </a:r>
                <a:endParaRPr lang="en-US" sz="1100" dirty="0" smtClean="0"/>
              </a:p>
            </p:txBody>
          </p:sp>
          <p:sp>
            <p:nvSpPr>
              <p:cNvPr id="16" name="Rechteck 31"/>
              <p:cNvSpPr/>
              <p:nvPr>
                <p:custDataLst>
                  <p:tags r:id="rId18"/>
                </p:custDataLst>
              </p:nvPr>
            </p:nvSpPr>
            <p:spPr bwMode="gray">
              <a:xfrm>
                <a:off x="2272060" y="1779662"/>
                <a:ext cx="643756" cy="2160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100" b="1" dirty="0" smtClean="0">
                    <a:solidFill>
                      <a:schemeClr val="bg1"/>
                    </a:solidFill>
                    <a:cs typeface="Arial" pitchFamily="34" charset="0"/>
                  </a:rPr>
                  <a:t>1%</a:t>
                </a:r>
                <a:endParaRPr lang="en-US" sz="1100" b="1" dirty="0">
                  <a:solidFill>
                    <a:schemeClr val="bg1"/>
                  </a:solidFill>
                  <a:cs typeface="Arial" pitchFamily="34" charset="0"/>
                </a:endParaRPr>
              </a:p>
            </p:txBody>
          </p:sp>
        </p:grpSp>
      </p:grpSp>
      <p:sp>
        <p:nvSpPr>
          <p:cNvPr id="30" name="Text Placeholder 1"/>
          <p:cNvSpPr txBox="1">
            <a:spLocks/>
          </p:cNvSpPr>
          <p:nvPr>
            <p:custDataLst>
              <p:tags r:id="rId1"/>
            </p:custDataLst>
          </p:nvPr>
        </p:nvSpPr>
        <p:spPr bwMode="gray">
          <a:xfrm>
            <a:off x="611561" y="3058204"/>
            <a:ext cx="3253258" cy="247694"/>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sz="1100" dirty="0"/>
              <a:t>Weinig water (2 cm) zonder deksel op de pan</a:t>
            </a:r>
            <a:endParaRPr lang="en-US" sz="1100" dirty="0" smtClean="0"/>
          </a:p>
        </p:txBody>
      </p:sp>
      <p:sp>
        <p:nvSpPr>
          <p:cNvPr id="32" name="Rechteck 31"/>
          <p:cNvSpPr/>
          <p:nvPr>
            <p:custDataLst>
              <p:tags r:id="rId2"/>
            </p:custDataLst>
          </p:nvPr>
        </p:nvSpPr>
        <p:spPr bwMode="gray">
          <a:xfrm>
            <a:off x="3725025" y="3058204"/>
            <a:ext cx="629073" cy="24769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100" b="1" dirty="0" smtClean="0">
                <a:solidFill>
                  <a:schemeClr val="bg1"/>
                </a:solidFill>
                <a:cs typeface="Arial" pitchFamily="34" charset="0"/>
              </a:rPr>
              <a:t>1%</a:t>
            </a:r>
            <a:endParaRPr lang="en-US" sz="1100" b="1" dirty="0">
              <a:solidFill>
                <a:schemeClr val="bg1"/>
              </a:solidFill>
              <a:cs typeface="Arial" pitchFamily="34" charset="0"/>
            </a:endParaRPr>
          </a:p>
        </p:txBody>
      </p:sp>
      <p:sp>
        <p:nvSpPr>
          <p:cNvPr id="33" name="Text Placeholder 1"/>
          <p:cNvSpPr txBox="1">
            <a:spLocks/>
          </p:cNvSpPr>
          <p:nvPr>
            <p:custDataLst>
              <p:tags r:id="rId3"/>
            </p:custDataLst>
          </p:nvPr>
        </p:nvSpPr>
        <p:spPr bwMode="gray">
          <a:xfrm>
            <a:off x="611561" y="3367338"/>
            <a:ext cx="3253258" cy="247694"/>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sz="1100" dirty="0"/>
              <a:t>Volle pan met water zonder deksel op de pan</a:t>
            </a:r>
            <a:endParaRPr lang="en-US" sz="1100" dirty="0" smtClean="0"/>
          </a:p>
        </p:txBody>
      </p:sp>
      <p:sp>
        <p:nvSpPr>
          <p:cNvPr id="35" name="Rechteck 31"/>
          <p:cNvSpPr/>
          <p:nvPr>
            <p:custDataLst>
              <p:tags r:id="rId4"/>
            </p:custDataLst>
          </p:nvPr>
        </p:nvSpPr>
        <p:spPr bwMode="gray">
          <a:xfrm>
            <a:off x="3725025" y="3367338"/>
            <a:ext cx="629073" cy="24769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100" b="1" dirty="0" smtClean="0">
                <a:solidFill>
                  <a:schemeClr val="bg1"/>
                </a:solidFill>
                <a:cs typeface="Arial" pitchFamily="34" charset="0"/>
              </a:rPr>
              <a:t>0%</a:t>
            </a:r>
            <a:endParaRPr lang="en-US" sz="1100" b="1" dirty="0">
              <a:solidFill>
                <a:schemeClr val="bg1"/>
              </a:solidFill>
              <a:cs typeface="Arial" pitchFamily="34" charset="0"/>
            </a:endParaRPr>
          </a:p>
        </p:txBody>
      </p:sp>
      <p:grpSp>
        <p:nvGrpSpPr>
          <p:cNvPr id="36" name="Group 35"/>
          <p:cNvGrpSpPr/>
          <p:nvPr/>
        </p:nvGrpSpPr>
        <p:grpSpPr>
          <a:xfrm>
            <a:off x="5220072" y="1621578"/>
            <a:ext cx="2952328" cy="1503052"/>
            <a:chOff x="-941689" y="1779662"/>
            <a:chExt cx="3857505" cy="1310874"/>
          </a:xfrm>
        </p:grpSpPr>
        <p:grpSp>
          <p:nvGrpSpPr>
            <p:cNvPr id="37" name="Group 36"/>
            <p:cNvGrpSpPr/>
            <p:nvPr/>
          </p:nvGrpSpPr>
          <p:grpSpPr>
            <a:xfrm>
              <a:off x="-941689" y="1779662"/>
              <a:ext cx="3857505" cy="216024"/>
              <a:chOff x="-941689" y="1779662"/>
              <a:chExt cx="3857505" cy="216024"/>
            </a:xfrm>
          </p:grpSpPr>
          <p:sp>
            <p:nvSpPr>
              <p:cNvPr id="50" name="Text Placeholder 1"/>
              <p:cNvSpPr txBox="1">
                <a:spLocks/>
              </p:cNvSpPr>
              <p:nvPr>
                <p:custDataLst>
                  <p:tags r:id="rId15"/>
                </p:custDataLst>
              </p:nvPr>
            </p:nvSpPr>
            <p:spPr bwMode="gray">
              <a:xfrm>
                <a:off x="-941689" y="1779662"/>
                <a:ext cx="3353449" cy="216024"/>
              </a:xfrm>
              <a:prstGeom prst="rect">
                <a:avLst/>
              </a:prstGeom>
              <a:solidFill>
                <a:schemeClr val="accent4"/>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sz="1100" dirty="0" smtClean="0">
                    <a:solidFill>
                      <a:schemeClr val="bg1"/>
                    </a:solidFill>
                  </a:rPr>
                  <a:t>20 minuten</a:t>
                </a:r>
                <a:endParaRPr lang="en-US" sz="1100" dirty="0" smtClean="0">
                  <a:solidFill>
                    <a:schemeClr val="bg1"/>
                  </a:solidFill>
                </a:endParaRPr>
              </a:p>
            </p:txBody>
          </p:sp>
          <p:sp>
            <p:nvSpPr>
              <p:cNvPr id="51" name="Rechteck 31"/>
              <p:cNvSpPr/>
              <p:nvPr>
                <p:custDataLst>
                  <p:tags r:id="rId16"/>
                </p:custDataLst>
              </p:nvPr>
            </p:nvSpPr>
            <p:spPr bwMode="gray">
              <a:xfrm>
                <a:off x="2267744" y="1779662"/>
                <a:ext cx="648072" cy="216024"/>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100" b="1" dirty="0" smtClean="0">
                    <a:solidFill>
                      <a:schemeClr val="bg1"/>
                    </a:solidFill>
                    <a:cs typeface="Arial" pitchFamily="34" charset="0"/>
                  </a:rPr>
                  <a:t>54%</a:t>
                </a:r>
                <a:endParaRPr lang="en-US" sz="1100" b="1" dirty="0">
                  <a:solidFill>
                    <a:schemeClr val="bg1"/>
                  </a:solidFill>
                  <a:cs typeface="Arial" pitchFamily="34" charset="0"/>
                </a:endParaRPr>
              </a:p>
            </p:txBody>
          </p:sp>
        </p:grpSp>
        <p:grpSp>
          <p:nvGrpSpPr>
            <p:cNvPr id="38" name="Group 37"/>
            <p:cNvGrpSpPr/>
            <p:nvPr/>
          </p:nvGrpSpPr>
          <p:grpSpPr>
            <a:xfrm>
              <a:off x="-941689" y="2054684"/>
              <a:ext cx="3857505" cy="216024"/>
              <a:chOff x="-941689" y="1779662"/>
              <a:chExt cx="3857505" cy="216024"/>
            </a:xfrm>
          </p:grpSpPr>
          <p:sp>
            <p:nvSpPr>
              <p:cNvPr id="48" name="Text Placeholder 1"/>
              <p:cNvSpPr txBox="1">
                <a:spLocks/>
              </p:cNvSpPr>
              <p:nvPr>
                <p:custDataLst>
                  <p:tags r:id="rId13"/>
                </p:custDataLst>
              </p:nvPr>
            </p:nvSpPr>
            <p:spPr bwMode="gray">
              <a:xfrm>
                <a:off x="-941689" y="1779662"/>
                <a:ext cx="3353449" cy="216024"/>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sz="1100" dirty="0" smtClean="0"/>
                  <a:t>15 minuten</a:t>
                </a:r>
                <a:endParaRPr lang="en-US" sz="1100" dirty="0" smtClean="0"/>
              </a:p>
            </p:txBody>
          </p:sp>
          <p:sp>
            <p:nvSpPr>
              <p:cNvPr id="49" name="Rechteck 31"/>
              <p:cNvSpPr/>
              <p:nvPr>
                <p:custDataLst>
                  <p:tags r:id="rId14"/>
                </p:custDataLst>
              </p:nvPr>
            </p:nvSpPr>
            <p:spPr bwMode="gray">
              <a:xfrm>
                <a:off x="2267744" y="1779662"/>
                <a:ext cx="648072" cy="2160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100" b="1" dirty="0" smtClean="0">
                    <a:solidFill>
                      <a:schemeClr val="bg1"/>
                    </a:solidFill>
                    <a:cs typeface="Arial" pitchFamily="34" charset="0"/>
                  </a:rPr>
                  <a:t>23%</a:t>
                </a:r>
                <a:endParaRPr lang="en-US" sz="1100" b="1" dirty="0">
                  <a:solidFill>
                    <a:schemeClr val="bg1"/>
                  </a:solidFill>
                  <a:cs typeface="Arial" pitchFamily="34" charset="0"/>
                </a:endParaRPr>
              </a:p>
            </p:txBody>
          </p:sp>
        </p:grpSp>
        <p:grpSp>
          <p:nvGrpSpPr>
            <p:cNvPr id="39" name="Group 38"/>
            <p:cNvGrpSpPr/>
            <p:nvPr/>
          </p:nvGrpSpPr>
          <p:grpSpPr>
            <a:xfrm>
              <a:off x="-941689" y="2336676"/>
              <a:ext cx="3857505" cy="216024"/>
              <a:chOff x="-941689" y="1779662"/>
              <a:chExt cx="3857505" cy="216024"/>
            </a:xfrm>
          </p:grpSpPr>
          <p:sp>
            <p:nvSpPr>
              <p:cNvPr id="46" name="Text Placeholder 1"/>
              <p:cNvSpPr txBox="1">
                <a:spLocks/>
              </p:cNvSpPr>
              <p:nvPr>
                <p:custDataLst>
                  <p:tags r:id="rId11"/>
                </p:custDataLst>
              </p:nvPr>
            </p:nvSpPr>
            <p:spPr bwMode="gray">
              <a:xfrm>
                <a:off x="-941689" y="1779662"/>
                <a:ext cx="3353449" cy="216024"/>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sz="1100" dirty="0" smtClean="0"/>
                  <a:t>Korter dan 15 minuten </a:t>
                </a:r>
                <a:endParaRPr lang="en-US" sz="1100" dirty="0" smtClean="0"/>
              </a:p>
            </p:txBody>
          </p:sp>
          <p:sp>
            <p:nvSpPr>
              <p:cNvPr id="47" name="Rechteck 31"/>
              <p:cNvSpPr/>
              <p:nvPr>
                <p:custDataLst>
                  <p:tags r:id="rId12"/>
                </p:custDataLst>
              </p:nvPr>
            </p:nvSpPr>
            <p:spPr bwMode="gray">
              <a:xfrm>
                <a:off x="2267744" y="1779662"/>
                <a:ext cx="648072" cy="2160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100" b="1" dirty="0" smtClean="0">
                    <a:solidFill>
                      <a:schemeClr val="bg1"/>
                    </a:solidFill>
                    <a:cs typeface="Arial" pitchFamily="34" charset="0"/>
                  </a:rPr>
                  <a:t>8%</a:t>
                </a:r>
                <a:endParaRPr lang="en-US" sz="1100" b="1" dirty="0">
                  <a:solidFill>
                    <a:schemeClr val="bg1"/>
                  </a:solidFill>
                  <a:cs typeface="Arial" pitchFamily="34" charset="0"/>
                </a:endParaRPr>
              </a:p>
            </p:txBody>
          </p:sp>
        </p:grpSp>
        <p:grpSp>
          <p:nvGrpSpPr>
            <p:cNvPr id="40" name="Group 39"/>
            <p:cNvGrpSpPr/>
            <p:nvPr/>
          </p:nvGrpSpPr>
          <p:grpSpPr>
            <a:xfrm>
              <a:off x="-941689" y="2607754"/>
              <a:ext cx="3853487" cy="216024"/>
              <a:chOff x="-937671" y="1779662"/>
              <a:chExt cx="3853487" cy="216024"/>
            </a:xfrm>
          </p:grpSpPr>
          <p:sp>
            <p:nvSpPr>
              <p:cNvPr id="44" name="Text Placeholder 1"/>
              <p:cNvSpPr txBox="1">
                <a:spLocks/>
              </p:cNvSpPr>
              <p:nvPr>
                <p:custDataLst>
                  <p:tags r:id="rId9"/>
                </p:custDataLst>
              </p:nvPr>
            </p:nvSpPr>
            <p:spPr bwMode="gray">
              <a:xfrm>
                <a:off x="-937671" y="1779662"/>
                <a:ext cx="3349431" cy="216024"/>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sz="1100" dirty="0" smtClean="0"/>
                  <a:t>25 minuten </a:t>
                </a:r>
                <a:endParaRPr lang="en-US" sz="1100" dirty="0" smtClean="0"/>
              </a:p>
            </p:txBody>
          </p:sp>
          <p:sp>
            <p:nvSpPr>
              <p:cNvPr id="45" name="Rechteck 31"/>
              <p:cNvSpPr/>
              <p:nvPr>
                <p:custDataLst>
                  <p:tags r:id="rId10"/>
                </p:custDataLst>
              </p:nvPr>
            </p:nvSpPr>
            <p:spPr bwMode="gray">
              <a:xfrm>
                <a:off x="2271762" y="1779662"/>
                <a:ext cx="644054" cy="2160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100" b="1" dirty="0" smtClean="0">
                    <a:solidFill>
                      <a:schemeClr val="bg1"/>
                    </a:solidFill>
                    <a:cs typeface="Arial" pitchFamily="34" charset="0"/>
                  </a:rPr>
                  <a:t>8%</a:t>
                </a:r>
                <a:endParaRPr lang="en-US" sz="1100" b="1" dirty="0">
                  <a:solidFill>
                    <a:schemeClr val="bg1"/>
                  </a:solidFill>
                  <a:cs typeface="Arial" pitchFamily="34" charset="0"/>
                </a:endParaRPr>
              </a:p>
            </p:txBody>
          </p:sp>
        </p:grpSp>
        <p:grpSp>
          <p:nvGrpSpPr>
            <p:cNvPr id="41" name="Group 40"/>
            <p:cNvGrpSpPr/>
            <p:nvPr/>
          </p:nvGrpSpPr>
          <p:grpSpPr>
            <a:xfrm>
              <a:off x="-941688" y="2874512"/>
              <a:ext cx="3853188" cy="216024"/>
              <a:chOff x="-937372" y="1779662"/>
              <a:chExt cx="3853188" cy="216024"/>
            </a:xfrm>
          </p:grpSpPr>
          <p:sp>
            <p:nvSpPr>
              <p:cNvPr id="42" name="Text Placeholder 1"/>
              <p:cNvSpPr txBox="1">
                <a:spLocks/>
              </p:cNvSpPr>
              <p:nvPr>
                <p:custDataLst>
                  <p:tags r:id="rId7"/>
                </p:custDataLst>
              </p:nvPr>
            </p:nvSpPr>
            <p:spPr bwMode="gray">
              <a:xfrm>
                <a:off x="-937372" y="1779662"/>
                <a:ext cx="3349133" cy="216024"/>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sz="1100" dirty="0" smtClean="0"/>
                  <a:t>Weet ik niet</a:t>
                </a:r>
                <a:endParaRPr lang="en-US" sz="1100" dirty="0" smtClean="0"/>
              </a:p>
            </p:txBody>
          </p:sp>
          <p:sp>
            <p:nvSpPr>
              <p:cNvPr id="43" name="Rechteck 31"/>
              <p:cNvSpPr/>
              <p:nvPr>
                <p:custDataLst>
                  <p:tags r:id="rId8"/>
                </p:custDataLst>
              </p:nvPr>
            </p:nvSpPr>
            <p:spPr bwMode="gray">
              <a:xfrm>
                <a:off x="2272060" y="1779662"/>
                <a:ext cx="643756" cy="2160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100" b="1" dirty="0" smtClean="0">
                    <a:solidFill>
                      <a:schemeClr val="bg1"/>
                    </a:solidFill>
                    <a:cs typeface="Arial" pitchFamily="34" charset="0"/>
                  </a:rPr>
                  <a:t>6%</a:t>
                </a:r>
                <a:endParaRPr lang="en-US" sz="1100" b="1" dirty="0">
                  <a:solidFill>
                    <a:schemeClr val="bg1"/>
                  </a:solidFill>
                  <a:cs typeface="Arial" pitchFamily="34" charset="0"/>
                </a:endParaRPr>
              </a:p>
            </p:txBody>
          </p:sp>
        </p:grpSp>
      </p:grpSp>
      <p:sp>
        <p:nvSpPr>
          <p:cNvPr id="52" name="Text Placeholder 1"/>
          <p:cNvSpPr txBox="1">
            <a:spLocks/>
          </p:cNvSpPr>
          <p:nvPr>
            <p:custDataLst>
              <p:tags r:id="rId5"/>
            </p:custDataLst>
          </p:nvPr>
        </p:nvSpPr>
        <p:spPr bwMode="gray">
          <a:xfrm>
            <a:off x="5220073" y="3188152"/>
            <a:ext cx="2456328" cy="247694"/>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sz="1100" dirty="0" smtClean="0"/>
              <a:t>30 minuten of langer</a:t>
            </a:r>
            <a:endParaRPr lang="en-US" sz="1100" dirty="0" smtClean="0"/>
          </a:p>
        </p:txBody>
      </p:sp>
      <p:sp>
        <p:nvSpPr>
          <p:cNvPr id="53" name="Rechteck 31"/>
          <p:cNvSpPr/>
          <p:nvPr>
            <p:custDataLst>
              <p:tags r:id="rId6"/>
            </p:custDataLst>
          </p:nvPr>
        </p:nvSpPr>
        <p:spPr bwMode="gray">
          <a:xfrm>
            <a:off x="7668344" y="3188152"/>
            <a:ext cx="496000" cy="24769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100" b="1" dirty="0" smtClean="0">
                <a:solidFill>
                  <a:schemeClr val="bg1"/>
                </a:solidFill>
                <a:cs typeface="Arial" pitchFamily="34" charset="0"/>
              </a:rPr>
              <a:t>1%</a:t>
            </a:r>
            <a:endParaRPr lang="en-US" sz="1100" b="1" dirty="0">
              <a:solidFill>
                <a:schemeClr val="bg1"/>
              </a:solidFill>
              <a:cs typeface="Arial" pitchFamily="34" charset="0"/>
            </a:endParaRPr>
          </a:p>
        </p:txBody>
      </p:sp>
    </p:spTree>
    <p:extLst>
      <p:ext uri="{BB962C8B-B14F-4D97-AF65-F5344CB8AC3E}">
        <p14:creationId xmlns:p14="http://schemas.microsoft.com/office/powerpoint/2010/main" val="3981116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29% van de Nederlanders gebruikt geen zout bij het koken van een maaltijd.</a:t>
            </a:r>
            <a:endParaRPr lang="nl-NL" dirty="0"/>
          </a:p>
        </p:txBody>
      </p:sp>
      <p:sp>
        <p:nvSpPr>
          <p:cNvPr id="8" name="Content Placeholder 7"/>
          <p:cNvSpPr>
            <a:spLocks noGrp="1"/>
          </p:cNvSpPr>
          <p:nvPr>
            <p:ph sz="quarter" idx="14"/>
          </p:nvPr>
        </p:nvSpPr>
        <p:spPr/>
        <p:txBody>
          <a:bodyPr/>
          <a:lstStyle/>
          <a:p>
            <a:r>
              <a:rPr lang="nl-NL" sz="800" dirty="0" smtClean="0"/>
              <a:t>Vrouwen (31%) gebruiken vaker helemaal geen zout bij het bereiden van een maaltijd dan mannen (26%).</a:t>
            </a:r>
          </a:p>
          <a:p>
            <a:r>
              <a:rPr lang="nl-NL" sz="800" dirty="0" smtClean="0"/>
              <a:t>Populairste vervanger voor zout is het toevoegen van verse of gedroogde kruiden. 34% van de mensen die geen zout toevoegen aan hun maaltijd gebruikt ook geen vervanger voor zout; hun maaltijd wordt op smaak gebracht met alleen de basisingrediënten. </a:t>
            </a:r>
          </a:p>
          <a:p>
            <a:r>
              <a:rPr lang="nl-NL" sz="800" dirty="0" smtClean="0"/>
              <a:t>Hoe belangrijker men het vindt om gezond te koken, hoe minder zout er wordt gebruikt. Zo gebruikt 35% van diegenen die gezond koken heel belangrijk vinden geen zout bij het koken. </a:t>
            </a:r>
            <a:endParaRPr lang="nl-NL" sz="800" dirty="0"/>
          </a:p>
        </p:txBody>
      </p:sp>
      <p:sp>
        <p:nvSpPr>
          <p:cNvPr id="9" name="Content Placeholder 8"/>
          <p:cNvSpPr>
            <a:spLocks noGrp="1"/>
          </p:cNvSpPr>
          <p:nvPr>
            <p:ph sz="quarter" idx="15"/>
          </p:nvPr>
        </p:nvSpPr>
        <p:spPr/>
        <p:txBody>
          <a:bodyPr/>
          <a:lstStyle/>
          <a:p>
            <a:r>
              <a:rPr lang="nl-NL" sz="700" dirty="0" smtClean="0"/>
              <a:t>A19</a:t>
            </a:r>
            <a:r>
              <a:rPr lang="nl-NL" sz="700" dirty="0"/>
              <a:t>. Gebruikt u zout bij het koken van een smakelijke maaltijd</a:t>
            </a:r>
            <a:r>
              <a:rPr lang="nl-NL" sz="700" dirty="0" smtClean="0"/>
              <a:t>?</a:t>
            </a:r>
          </a:p>
          <a:p>
            <a:r>
              <a:rPr lang="nl-NL" sz="700" i="1" dirty="0" smtClean="0"/>
              <a:t>Basis: Alle respondenten (</a:t>
            </a:r>
            <a:r>
              <a:rPr lang="nl-NL" sz="700" i="1" dirty="0"/>
              <a:t>n = </a:t>
            </a:r>
            <a:r>
              <a:rPr lang="nl-NL" sz="700" i="1" dirty="0" smtClean="0"/>
              <a:t>1.553) </a:t>
            </a:r>
          </a:p>
          <a:p>
            <a:endParaRPr lang="nl-NL" sz="700" dirty="0"/>
          </a:p>
          <a:p>
            <a:r>
              <a:rPr lang="nl-NL" sz="700" dirty="0"/>
              <a:t>A20. U gebruikt in de keuken weinig of geen zout, wat gebruikt u dan over het algemeen</a:t>
            </a:r>
            <a:r>
              <a:rPr lang="nl-NL" sz="700" dirty="0" smtClean="0"/>
              <a:t>?</a:t>
            </a:r>
          </a:p>
          <a:p>
            <a:r>
              <a:rPr lang="nl-NL" sz="700" i="1" dirty="0" smtClean="0"/>
              <a:t>Basis: Alle respondenten die weinig of geen zout gebruiken </a:t>
            </a:r>
          </a:p>
          <a:p>
            <a:r>
              <a:rPr lang="nl-NL" sz="700" i="1" dirty="0" smtClean="0"/>
              <a:t>(n = 1.164)</a:t>
            </a:r>
            <a:endParaRPr lang="nl-NL" sz="700" i="1" dirty="0"/>
          </a:p>
        </p:txBody>
      </p:sp>
      <p:sp>
        <p:nvSpPr>
          <p:cNvPr id="10" name="Content Placeholder 9"/>
          <p:cNvSpPr>
            <a:spLocks noGrp="1"/>
          </p:cNvSpPr>
          <p:nvPr>
            <p:ph sz="quarter" idx="16"/>
          </p:nvPr>
        </p:nvSpPr>
        <p:spPr/>
        <p:txBody>
          <a:bodyPr/>
          <a:lstStyle/>
          <a:p>
            <a:pPr algn="ctr"/>
            <a:r>
              <a:rPr lang="nl-NL" sz="1000" b="1" dirty="0" smtClean="0"/>
              <a:t>Gebruik zout bij koken</a:t>
            </a:r>
            <a:endParaRPr lang="nl-NL" sz="1000" b="1" dirty="0"/>
          </a:p>
        </p:txBody>
      </p:sp>
      <p:sp>
        <p:nvSpPr>
          <p:cNvPr id="11" name="Content Placeholder 10"/>
          <p:cNvSpPr>
            <a:spLocks noGrp="1"/>
          </p:cNvSpPr>
          <p:nvPr>
            <p:ph sz="quarter" idx="17"/>
          </p:nvPr>
        </p:nvSpPr>
        <p:spPr/>
        <p:txBody>
          <a:bodyPr/>
          <a:lstStyle/>
          <a:p>
            <a:pPr algn="ctr"/>
            <a:r>
              <a:rPr lang="nl-NL" sz="1000" b="1" dirty="0" smtClean="0"/>
              <a:t>Andere toevoegingen bij weinig/geen zout</a:t>
            </a:r>
            <a:endParaRPr lang="nl-NL" sz="1000" b="1" i="1" dirty="0"/>
          </a:p>
        </p:txBody>
      </p:sp>
      <p:pic>
        <p:nvPicPr>
          <p:cNvPr id="2" name="Picture 1"/>
          <p:cNvPicPr/>
          <p:nvPr>
            <p:extLst>
              <p:ext uri="{D42A27DB-BD31-4B8C-83A1-F6EECF244321}">
                <p14:modId xmlns:p14="http://schemas.microsoft.com/office/powerpoint/2010/main" val="1401654599"/>
              </p:ext>
            </p:extLst>
          </p:nvPr>
        </p:nvPicPr>
        <p:blipFill>
          <a:blip r:embed="rId2" cstate="email">
            <a:extLst>
              <a:ext uri="{28A0092B-C50C-407E-A947-70E740481C1C}">
                <a14:useLocalDpi xmlns:a14="http://schemas.microsoft.com/office/drawing/2010/main"/>
              </a:ext>
            </a:extLst>
          </a:blip>
          <a:stretch>
            <a:fillRect/>
          </a:stretch>
        </p:blipFill>
        <p:spPr>
          <a:xfrm>
            <a:off x="-323850" y="1041400"/>
            <a:ext cx="4686300" cy="2682875"/>
          </a:xfrm>
          <a:prstGeom prst="rect">
            <a:avLst/>
          </a:prstGeom>
        </p:spPr>
      </p:pic>
      <p:pic>
        <p:nvPicPr>
          <p:cNvPr id="3" name="Picture 2"/>
          <p:cNvPicPr/>
          <p:nvPr>
            <p:extLst>
              <p:ext uri="{D42A27DB-BD31-4B8C-83A1-F6EECF244321}">
                <p14:modId xmlns:p14="http://schemas.microsoft.com/office/powerpoint/2010/main" val="1289599174"/>
              </p:ext>
            </p:extLst>
          </p:nvPr>
        </p:nvPicPr>
        <p:blipFill>
          <a:blip r:embed="rId3" cstate="email">
            <a:extLst>
              <a:ext uri="{28A0092B-C50C-407E-A947-70E740481C1C}">
                <a14:useLocalDpi xmlns:a14="http://schemas.microsoft.com/office/drawing/2010/main"/>
              </a:ext>
            </a:extLst>
          </a:blip>
          <a:stretch>
            <a:fillRect/>
          </a:stretch>
        </p:blipFill>
        <p:spPr>
          <a:xfrm>
            <a:off x="4356100" y="1203325"/>
            <a:ext cx="5456238" cy="2560638"/>
          </a:xfrm>
          <a:prstGeom prst="rect">
            <a:avLst/>
          </a:prstGeom>
        </p:spPr>
      </p:pic>
    </p:spTree>
    <p:extLst>
      <p:ext uri="{BB962C8B-B14F-4D97-AF65-F5344CB8AC3E}">
        <p14:creationId xmlns:p14="http://schemas.microsoft.com/office/powerpoint/2010/main" val="2763046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De helft van de Nederlanders heeft 30 minuten nodig om een gezonde/ complete maaltijd op tafel te zetten.</a:t>
            </a:r>
            <a:endParaRPr lang="nl-NL" dirty="0"/>
          </a:p>
        </p:txBody>
      </p:sp>
      <p:sp>
        <p:nvSpPr>
          <p:cNvPr id="8" name="Content Placeholder 7"/>
          <p:cNvSpPr>
            <a:spLocks noGrp="1"/>
          </p:cNvSpPr>
          <p:nvPr>
            <p:ph sz="quarter" idx="14"/>
          </p:nvPr>
        </p:nvSpPr>
        <p:spPr/>
        <p:txBody>
          <a:bodyPr/>
          <a:lstStyle/>
          <a:p>
            <a:r>
              <a:rPr lang="nl-NL" sz="800" dirty="0" smtClean="0"/>
              <a:t>31% van de Nederlanders geeft aan dat zij een gezonde/complete maaltijd op tafel kunnen zetten binnen 15 minuten.</a:t>
            </a:r>
          </a:p>
          <a:p>
            <a:r>
              <a:rPr lang="nl-NL" sz="800" dirty="0" smtClean="0"/>
              <a:t>Alleenstaanden hebben minder vaak 30 minuten of langer nodig om een gezonde maaltijd op tafel te zetten (59%). </a:t>
            </a:r>
          </a:p>
          <a:p>
            <a:r>
              <a:rPr lang="nl-NL" sz="800" dirty="0" smtClean="0"/>
              <a:t>De benodigde tijd om een complete maaltijd op tafel te krijgen stijgt naarmate mensen ouder worden. Zo geeft 3% van de 18-29 jarigen aan langer dan 35 minuten nodig te hebben en 35% van de 65+ers geeft aan langer dan 35 minuten nodig te hebben. </a:t>
            </a:r>
            <a:endParaRPr lang="nl-NL" sz="800" dirty="0"/>
          </a:p>
        </p:txBody>
      </p:sp>
      <p:sp>
        <p:nvSpPr>
          <p:cNvPr id="9" name="Content Placeholder 8"/>
          <p:cNvSpPr>
            <a:spLocks noGrp="1"/>
          </p:cNvSpPr>
          <p:nvPr>
            <p:ph sz="quarter" idx="15"/>
          </p:nvPr>
        </p:nvSpPr>
        <p:spPr/>
        <p:txBody>
          <a:bodyPr/>
          <a:lstStyle/>
          <a:p>
            <a:endParaRPr lang="nl-NL" sz="800" dirty="0" smtClean="0"/>
          </a:p>
          <a:p>
            <a:endParaRPr lang="nl-NL" sz="800" dirty="0"/>
          </a:p>
          <a:p>
            <a:r>
              <a:rPr lang="nl-NL" sz="800" dirty="0" smtClean="0"/>
              <a:t>A21</a:t>
            </a:r>
            <a:r>
              <a:rPr lang="nl-NL" sz="800" dirty="0"/>
              <a:t>. Hoeveel tijd heeft u meestal nodig om een gezonde/complete maaltijd ( bijv. aardappel/rijst/pasta, groente met een stukje vlees of vleesvervanger) op tafel te zetten</a:t>
            </a:r>
            <a:r>
              <a:rPr lang="nl-NL" sz="800" dirty="0" smtClean="0"/>
              <a:t>?</a:t>
            </a:r>
          </a:p>
          <a:p>
            <a:r>
              <a:rPr lang="nl-NL" sz="800" i="1" dirty="0" smtClean="0"/>
              <a:t>Basis: Alle respondenten (</a:t>
            </a:r>
            <a:r>
              <a:rPr lang="nl-NL" sz="800" i="1" dirty="0"/>
              <a:t>n = </a:t>
            </a:r>
            <a:r>
              <a:rPr lang="nl-NL" sz="800" i="1" dirty="0" smtClean="0"/>
              <a:t>1.553)</a:t>
            </a:r>
            <a:endParaRPr lang="nl-NL" sz="800" i="1" dirty="0"/>
          </a:p>
        </p:txBody>
      </p:sp>
      <p:sp>
        <p:nvSpPr>
          <p:cNvPr id="10" name="Content Placeholder 9"/>
          <p:cNvSpPr>
            <a:spLocks noGrp="1"/>
          </p:cNvSpPr>
          <p:nvPr>
            <p:ph sz="quarter" idx="16"/>
          </p:nvPr>
        </p:nvSpPr>
        <p:spPr>
          <a:xfrm>
            <a:off x="323528" y="915566"/>
            <a:ext cx="5544616" cy="3916378"/>
          </a:xfrm>
        </p:spPr>
        <p:txBody>
          <a:bodyPr/>
          <a:lstStyle/>
          <a:p>
            <a:pPr algn="ctr"/>
            <a:r>
              <a:rPr lang="nl-NL" sz="1000" b="1" dirty="0" smtClean="0"/>
              <a:t>Tijd nodig voor bereiden gezonde/complete maaltijd</a:t>
            </a:r>
            <a:endParaRPr lang="nl-NL" sz="1000" b="1" dirty="0"/>
          </a:p>
        </p:txBody>
      </p:sp>
      <p:pic>
        <p:nvPicPr>
          <p:cNvPr id="3" name="Picture 2"/>
          <p:cNvPicPr/>
          <p:nvPr>
            <p:extLst>
              <p:ext uri="{D42A27DB-BD31-4B8C-83A1-F6EECF244321}">
                <p14:modId xmlns:p14="http://schemas.microsoft.com/office/powerpoint/2010/main" val="1935814794"/>
              </p:ext>
            </p:extLst>
          </p:nvPr>
        </p:nvPicPr>
        <p:blipFill>
          <a:blip r:embed="rId3" cstate="email">
            <a:extLst>
              <a:ext uri="{28A0092B-C50C-407E-A947-70E740481C1C}">
                <a14:useLocalDpi xmlns:a14="http://schemas.microsoft.com/office/drawing/2010/main"/>
              </a:ext>
            </a:extLst>
          </a:blip>
          <a:stretch>
            <a:fillRect/>
          </a:stretch>
        </p:blipFill>
        <p:spPr>
          <a:xfrm>
            <a:off x="419100" y="1492250"/>
            <a:ext cx="2568575" cy="3573463"/>
          </a:xfrm>
          <a:prstGeom prst="rect">
            <a:avLst/>
          </a:prstGeom>
        </p:spPr>
      </p:pic>
      <p:grpSp>
        <p:nvGrpSpPr>
          <p:cNvPr id="11" name="Gruppieren 161"/>
          <p:cNvGrpSpPr>
            <a:grpSpLocks noChangeAspect="1"/>
          </p:cNvGrpSpPr>
          <p:nvPr>
            <p:custDataLst>
              <p:tags r:id="rId1"/>
            </p:custDataLst>
          </p:nvPr>
        </p:nvGrpSpPr>
        <p:grpSpPr>
          <a:xfrm>
            <a:off x="2555776" y="2787774"/>
            <a:ext cx="407062" cy="392566"/>
            <a:chOff x="671513" y="-1179513"/>
            <a:chExt cx="7800975" cy="7523163"/>
          </a:xfrm>
          <a:solidFill>
            <a:schemeClr val="accent2"/>
          </a:solidFill>
        </p:grpSpPr>
        <p:sp>
          <p:nvSpPr>
            <p:cNvPr id="12" name="Freeform 17"/>
            <p:cNvSpPr>
              <a:spLocks noEditPoints="1"/>
            </p:cNvSpPr>
            <p:nvPr/>
          </p:nvSpPr>
          <p:spPr bwMode="auto">
            <a:xfrm>
              <a:off x="1422406" y="20636"/>
              <a:ext cx="6299199" cy="6323014"/>
            </a:xfrm>
            <a:custGeom>
              <a:avLst/>
              <a:gdLst>
                <a:gd name="T0" fmla="*/ 258 w 1680"/>
                <a:gd name="T1" fmla="*/ 1446 h 1686"/>
                <a:gd name="T2" fmla="*/ 113 w 1680"/>
                <a:gd name="T3" fmla="*/ 1662 h 1686"/>
                <a:gd name="T4" fmla="*/ 58 w 1680"/>
                <a:gd name="T5" fmla="*/ 1673 h 1686"/>
                <a:gd name="T6" fmla="*/ 47 w 1680"/>
                <a:gd name="T7" fmla="*/ 1618 h 1686"/>
                <a:gd name="T8" fmla="*/ 202 w 1680"/>
                <a:gd name="T9" fmla="*/ 1386 h 1686"/>
                <a:gd name="T10" fmla="*/ 0 w 1680"/>
                <a:gd name="T11" fmla="*/ 840 h 1686"/>
                <a:gd name="T12" fmla="*/ 840 w 1680"/>
                <a:gd name="T13" fmla="*/ 0 h 1686"/>
                <a:gd name="T14" fmla="*/ 1680 w 1680"/>
                <a:gd name="T15" fmla="*/ 840 h 1686"/>
                <a:gd name="T16" fmla="*/ 1478 w 1680"/>
                <a:gd name="T17" fmla="*/ 1386 h 1686"/>
                <a:gd name="T18" fmla="*/ 1633 w 1680"/>
                <a:gd name="T19" fmla="*/ 1618 h 1686"/>
                <a:gd name="T20" fmla="*/ 1622 w 1680"/>
                <a:gd name="T21" fmla="*/ 1673 h 1686"/>
                <a:gd name="T22" fmla="*/ 1567 w 1680"/>
                <a:gd name="T23" fmla="*/ 1662 h 1686"/>
                <a:gd name="T24" fmla="*/ 1422 w 1680"/>
                <a:gd name="T25" fmla="*/ 1446 h 1686"/>
                <a:gd name="T26" fmla="*/ 840 w 1680"/>
                <a:gd name="T27" fmla="*/ 1680 h 1686"/>
                <a:gd name="T28" fmla="*/ 258 w 1680"/>
                <a:gd name="T29" fmla="*/ 1446 h 1686"/>
                <a:gd name="T30" fmla="*/ 819 w 1680"/>
                <a:gd name="T31" fmla="*/ 763 h 1686"/>
                <a:gd name="T32" fmla="*/ 388 w 1680"/>
                <a:gd name="T33" fmla="*/ 332 h 1686"/>
                <a:gd name="T34" fmla="*/ 332 w 1680"/>
                <a:gd name="T35" fmla="*/ 388 h 1686"/>
                <a:gd name="T36" fmla="*/ 763 w 1680"/>
                <a:gd name="T37" fmla="*/ 819 h 1686"/>
                <a:gd name="T38" fmla="*/ 760 w 1680"/>
                <a:gd name="T39" fmla="*/ 840 h 1686"/>
                <a:gd name="T40" fmla="*/ 840 w 1680"/>
                <a:gd name="T41" fmla="*/ 920 h 1686"/>
                <a:gd name="T42" fmla="*/ 920 w 1680"/>
                <a:gd name="T43" fmla="*/ 840 h 1686"/>
                <a:gd name="T44" fmla="*/ 917 w 1680"/>
                <a:gd name="T45" fmla="*/ 819 h 1686"/>
                <a:gd name="T46" fmla="*/ 1188 w 1680"/>
                <a:gd name="T47" fmla="*/ 548 h 1686"/>
                <a:gd name="T48" fmla="*/ 1132 w 1680"/>
                <a:gd name="T49" fmla="*/ 492 h 1686"/>
                <a:gd name="T50" fmla="*/ 861 w 1680"/>
                <a:gd name="T51" fmla="*/ 763 h 1686"/>
                <a:gd name="T52" fmla="*/ 819 w 1680"/>
                <a:gd name="T53" fmla="*/ 763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0" h="1686">
                  <a:moveTo>
                    <a:pt x="258" y="1446"/>
                  </a:moveTo>
                  <a:cubicBezTo>
                    <a:pt x="113" y="1662"/>
                    <a:pt x="113" y="1662"/>
                    <a:pt x="113" y="1662"/>
                  </a:cubicBezTo>
                  <a:cubicBezTo>
                    <a:pt x="101" y="1680"/>
                    <a:pt x="76" y="1686"/>
                    <a:pt x="58" y="1673"/>
                  </a:cubicBezTo>
                  <a:cubicBezTo>
                    <a:pt x="40" y="1661"/>
                    <a:pt x="34" y="1636"/>
                    <a:pt x="47" y="1618"/>
                  </a:cubicBezTo>
                  <a:cubicBezTo>
                    <a:pt x="202" y="1386"/>
                    <a:pt x="202" y="1386"/>
                    <a:pt x="202" y="1386"/>
                  </a:cubicBezTo>
                  <a:cubicBezTo>
                    <a:pt x="76" y="1239"/>
                    <a:pt x="0" y="1048"/>
                    <a:pt x="0" y="840"/>
                  </a:cubicBezTo>
                  <a:cubicBezTo>
                    <a:pt x="0" y="376"/>
                    <a:pt x="376" y="0"/>
                    <a:pt x="840" y="0"/>
                  </a:cubicBezTo>
                  <a:cubicBezTo>
                    <a:pt x="1304" y="0"/>
                    <a:pt x="1680" y="376"/>
                    <a:pt x="1680" y="840"/>
                  </a:cubicBezTo>
                  <a:cubicBezTo>
                    <a:pt x="1680" y="1048"/>
                    <a:pt x="1604" y="1239"/>
                    <a:pt x="1478" y="1386"/>
                  </a:cubicBezTo>
                  <a:cubicBezTo>
                    <a:pt x="1633" y="1618"/>
                    <a:pt x="1633" y="1618"/>
                    <a:pt x="1633" y="1618"/>
                  </a:cubicBezTo>
                  <a:cubicBezTo>
                    <a:pt x="1646" y="1636"/>
                    <a:pt x="1640" y="1661"/>
                    <a:pt x="1622" y="1673"/>
                  </a:cubicBezTo>
                  <a:cubicBezTo>
                    <a:pt x="1604" y="1686"/>
                    <a:pt x="1579" y="1680"/>
                    <a:pt x="1567" y="1662"/>
                  </a:cubicBezTo>
                  <a:cubicBezTo>
                    <a:pt x="1422" y="1446"/>
                    <a:pt x="1422" y="1446"/>
                    <a:pt x="1422" y="1446"/>
                  </a:cubicBezTo>
                  <a:cubicBezTo>
                    <a:pt x="1271" y="1591"/>
                    <a:pt x="1066" y="1680"/>
                    <a:pt x="840" y="1680"/>
                  </a:cubicBezTo>
                  <a:cubicBezTo>
                    <a:pt x="614" y="1680"/>
                    <a:pt x="409" y="1591"/>
                    <a:pt x="258" y="1446"/>
                  </a:cubicBezTo>
                  <a:close/>
                  <a:moveTo>
                    <a:pt x="819" y="763"/>
                  </a:moveTo>
                  <a:cubicBezTo>
                    <a:pt x="388" y="332"/>
                    <a:pt x="388" y="332"/>
                    <a:pt x="388" y="332"/>
                  </a:cubicBezTo>
                  <a:cubicBezTo>
                    <a:pt x="332" y="388"/>
                    <a:pt x="332" y="388"/>
                    <a:pt x="332" y="388"/>
                  </a:cubicBezTo>
                  <a:cubicBezTo>
                    <a:pt x="763" y="819"/>
                    <a:pt x="763" y="819"/>
                    <a:pt x="763" y="819"/>
                  </a:cubicBezTo>
                  <a:cubicBezTo>
                    <a:pt x="761" y="826"/>
                    <a:pt x="760" y="833"/>
                    <a:pt x="760" y="840"/>
                  </a:cubicBezTo>
                  <a:cubicBezTo>
                    <a:pt x="760" y="884"/>
                    <a:pt x="796" y="920"/>
                    <a:pt x="840" y="920"/>
                  </a:cubicBezTo>
                  <a:cubicBezTo>
                    <a:pt x="884" y="920"/>
                    <a:pt x="920" y="884"/>
                    <a:pt x="920" y="840"/>
                  </a:cubicBezTo>
                  <a:cubicBezTo>
                    <a:pt x="920" y="833"/>
                    <a:pt x="919" y="826"/>
                    <a:pt x="917" y="819"/>
                  </a:cubicBezTo>
                  <a:cubicBezTo>
                    <a:pt x="1188" y="548"/>
                    <a:pt x="1188" y="548"/>
                    <a:pt x="1188" y="548"/>
                  </a:cubicBezTo>
                  <a:cubicBezTo>
                    <a:pt x="1132" y="492"/>
                    <a:pt x="1132" y="492"/>
                    <a:pt x="1132" y="492"/>
                  </a:cubicBezTo>
                  <a:cubicBezTo>
                    <a:pt x="861" y="763"/>
                    <a:pt x="861" y="763"/>
                    <a:pt x="861" y="763"/>
                  </a:cubicBezTo>
                  <a:cubicBezTo>
                    <a:pt x="847" y="759"/>
                    <a:pt x="833" y="759"/>
                    <a:pt x="819" y="763"/>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18"/>
            <p:cNvSpPr>
              <a:spLocks noChangeArrowheads="1"/>
            </p:cNvSpPr>
            <p:nvPr/>
          </p:nvSpPr>
          <p:spPr bwMode="auto">
            <a:xfrm>
              <a:off x="4422776" y="-1028700"/>
              <a:ext cx="300038" cy="749300"/>
            </a:xfrm>
            <a:prstGeom prst="rect">
              <a:avLst/>
            </a:prstGeom>
            <a:grpFill/>
            <a:ln>
              <a:noFill/>
            </a:ln>
            <a:extLst>
              <a:ext uri="{91240B29-F687-4F45-9708-019B960494DF}">
                <a14:hiddenLine xmlns:a14="http://schemas.microsoft.com/office/drawing/2010/main" w="9525">
                  <a:solidFill>
                    <a:schemeClr val="dk1"/>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9"/>
            <p:cNvSpPr>
              <a:spLocks noChangeArrowheads="1"/>
            </p:cNvSpPr>
            <p:nvPr/>
          </p:nvSpPr>
          <p:spPr bwMode="auto">
            <a:xfrm>
              <a:off x="3971926" y="-1179513"/>
              <a:ext cx="1200150" cy="300038"/>
            </a:xfrm>
            <a:prstGeom prst="rect">
              <a:avLst/>
            </a:prstGeom>
            <a:grpFill/>
            <a:ln>
              <a:noFill/>
            </a:ln>
            <a:extLst>
              <a:ext uri="{91240B29-F687-4F45-9708-019B960494DF}">
                <a14:hiddenLine xmlns:a14="http://schemas.microsoft.com/office/drawing/2010/main" w="9525">
                  <a:solidFill>
                    <a:schemeClr val="dk1"/>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0"/>
            <p:cNvSpPr>
              <a:spLocks noEditPoints="1"/>
            </p:cNvSpPr>
            <p:nvPr/>
          </p:nvSpPr>
          <p:spPr bwMode="auto">
            <a:xfrm>
              <a:off x="671513" y="-879475"/>
              <a:ext cx="7800975" cy="2774950"/>
            </a:xfrm>
            <a:custGeom>
              <a:avLst/>
              <a:gdLst>
                <a:gd name="T0" fmla="*/ 400 w 2080"/>
                <a:gd name="T1" fmla="*/ 0 h 740"/>
                <a:gd name="T2" fmla="*/ 722 w 2080"/>
                <a:gd name="T3" fmla="*/ 162 h 740"/>
                <a:gd name="T4" fmla="*/ 752 w 2080"/>
                <a:gd name="T5" fmla="*/ 204 h 740"/>
                <a:gd name="T6" fmla="*/ 704 w 2080"/>
                <a:gd name="T7" fmla="*/ 223 h 740"/>
                <a:gd name="T8" fmla="*/ 205 w 2080"/>
                <a:gd name="T9" fmla="*/ 693 h 740"/>
                <a:gd name="T10" fmla="*/ 183 w 2080"/>
                <a:gd name="T11" fmla="*/ 740 h 740"/>
                <a:gd name="T12" fmla="*/ 143 w 2080"/>
                <a:gd name="T13" fmla="*/ 707 h 740"/>
                <a:gd name="T14" fmla="*/ 0 w 2080"/>
                <a:gd name="T15" fmla="*/ 400 h 740"/>
                <a:gd name="T16" fmla="*/ 400 w 2080"/>
                <a:gd name="T17" fmla="*/ 0 h 740"/>
                <a:gd name="T18" fmla="*/ 1680 w 2080"/>
                <a:gd name="T19" fmla="*/ 0 h 740"/>
                <a:gd name="T20" fmla="*/ 2080 w 2080"/>
                <a:gd name="T21" fmla="*/ 400 h 740"/>
                <a:gd name="T22" fmla="*/ 1937 w 2080"/>
                <a:gd name="T23" fmla="*/ 707 h 740"/>
                <a:gd name="T24" fmla="*/ 1897 w 2080"/>
                <a:gd name="T25" fmla="*/ 740 h 740"/>
                <a:gd name="T26" fmla="*/ 1875 w 2080"/>
                <a:gd name="T27" fmla="*/ 693 h 740"/>
                <a:gd name="T28" fmla="*/ 1376 w 2080"/>
                <a:gd name="T29" fmla="*/ 223 h 740"/>
                <a:gd name="T30" fmla="*/ 1328 w 2080"/>
                <a:gd name="T31" fmla="*/ 204 h 740"/>
                <a:gd name="T32" fmla="*/ 1358 w 2080"/>
                <a:gd name="T33" fmla="*/ 162 h 740"/>
                <a:gd name="T34" fmla="*/ 1680 w 2080"/>
                <a:gd name="T35"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0" h="740">
                  <a:moveTo>
                    <a:pt x="400" y="0"/>
                  </a:moveTo>
                  <a:cubicBezTo>
                    <a:pt x="527" y="0"/>
                    <a:pt x="646" y="60"/>
                    <a:pt x="722" y="162"/>
                  </a:cubicBezTo>
                  <a:cubicBezTo>
                    <a:pt x="752" y="204"/>
                    <a:pt x="752" y="204"/>
                    <a:pt x="752" y="204"/>
                  </a:cubicBezTo>
                  <a:cubicBezTo>
                    <a:pt x="704" y="223"/>
                    <a:pt x="704" y="223"/>
                    <a:pt x="704" y="223"/>
                  </a:cubicBezTo>
                  <a:cubicBezTo>
                    <a:pt x="484" y="310"/>
                    <a:pt x="305" y="478"/>
                    <a:pt x="205" y="693"/>
                  </a:cubicBezTo>
                  <a:cubicBezTo>
                    <a:pt x="183" y="740"/>
                    <a:pt x="183" y="740"/>
                    <a:pt x="183" y="740"/>
                  </a:cubicBezTo>
                  <a:cubicBezTo>
                    <a:pt x="143" y="707"/>
                    <a:pt x="143" y="707"/>
                    <a:pt x="143" y="707"/>
                  </a:cubicBezTo>
                  <a:cubicBezTo>
                    <a:pt x="53" y="631"/>
                    <a:pt x="0" y="518"/>
                    <a:pt x="0" y="400"/>
                  </a:cubicBezTo>
                  <a:cubicBezTo>
                    <a:pt x="0" y="179"/>
                    <a:pt x="179" y="0"/>
                    <a:pt x="400" y="0"/>
                  </a:cubicBezTo>
                  <a:close/>
                  <a:moveTo>
                    <a:pt x="1680" y="0"/>
                  </a:moveTo>
                  <a:cubicBezTo>
                    <a:pt x="1901" y="0"/>
                    <a:pt x="2080" y="179"/>
                    <a:pt x="2080" y="400"/>
                  </a:cubicBezTo>
                  <a:cubicBezTo>
                    <a:pt x="2080" y="518"/>
                    <a:pt x="2027" y="631"/>
                    <a:pt x="1937" y="707"/>
                  </a:cubicBezTo>
                  <a:cubicBezTo>
                    <a:pt x="1897" y="740"/>
                    <a:pt x="1897" y="740"/>
                    <a:pt x="1897" y="740"/>
                  </a:cubicBezTo>
                  <a:cubicBezTo>
                    <a:pt x="1875" y="693"/>
                    <a:pt x="1875" y="693"/>
                    <a:pt x="1875" y="693"/>
                  </a:cubicBezTo>
                  <a:cubicBezTo>
                    <a:pt x="1775" y="478"/>
                    <a:pt x="1596" y="310"/>
                    <a:pt x="1376" y="223"/>
                  </a:cubicBezTo>
                  <a:cubicBezTo>
                    <a:pt x="1328" y="204"/>
                    <a:pt x="1328" y="204"/>
                    <a:pt x="1328" y="204"/>
                  </a:cubicBezTo>
                  <a:cubicBezTo>
                    <a:pt x="1358" y="162"/>
                    <a:pt x="1358" y="162"/>
                    <a:pt x="1358" y="162"/>
                  </a:cubicBezTo>
                  <a:cubicBezTo>
                    <a:pt x="1434" y="60"/>
                    <a:pt x="1553" y="0"/>
                    <a:pt x="1680" y="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1617" name="Picture 113" descr="Vegetables, Knife, Paprika, Traffic Light Vegetab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5856" y="2250202"/>
            <a:ext cx="2592288" cy="139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652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3. Recepten &amp; inspiratie</a:t>
            </a:r>
            <a:endParaRPr lang="en-US" dirty="0"/>
          </a:p>
        </p:txBody>
      </p:sp>
    </p:spTree>
    <p:extLst>
      <p:ext uri="{BB962C8B-B14F-4D97-AF65-F5344CB8AC3E}">
        <p14:creationId xmlns:p14="http://schemas.microsoft.com/office/powerpoint/2010/main" val="2975387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45% van de Nederlanders besluit voordat ze naar de supermarkt gaan al wat ze zullen eten.</a:t>
            </a:r>
            <a:endParaRPr lang="nl-NL" dirty="0"/>
          </a:p>
        </p:txBody>
      </p:sp>
      <p:sp>
        <p:nvSpPr>
          <p:cNvPr id="8" name="Content Placeholder 7"/>
          <p:cNvSpPr>
            <a:spLocks noGrp="1"/>
          </p:cNvSpPr>
          <p:nvPr>
            <p:ph sz="quarter" idx="14"/>
          </p:nvPr>
        </p:nvSpPr>
        <p:spPr/>
        <p:txBody>
          <a:bodyPr/>
          <a:lstStyle/>
          <a:p>
            <a:r>
              <a:rPr lang="nl-NL" sz="800" dirty="0" smtClean="0"/>
              <a:t>45% van de Nederlanders bedenkt voordat zij naar de supermarkt gaan al wat ze gaan eten.</a:t>
            </a:r>
          </a:p>
          <a:p>
            <a:r>
              <a:rPr lang="nl-NL" sz="800" dirty="0" smtClean="0"/>
              <a:t>17% verzint in de supermarkt wat ze willen eten. Mannen (21%) maken hun beslissing vaker in de supermarkt dan vrouwen (13%).</a:t>
            </a:r>
          </a:p>
          <a:p>
            <a:r>
              <a:rPr lang="nl-NL" sz="800" dirty="0" smtClean="0"/>
              <a:t>Vrouwen (18%) laten hun keuze voor het eten vaker afhangen van de producten in de koelkast dan mannen (12%). Nederlanders van 65 jaar en ouder laten zich helemaal vaak leiden voor de ingrediënten in de koelkast; 25% kijkt eerst wat er in de koelkast ligt en besluit op basis daarvan wat ze gaan eten.</a:t>
            </a:r>
          </a:p>
          <a:p>
            <a:r>
              <a:rPr lang="nl-NL" sz="800" dirty="0" smtClean="0"/>
              <a:t>Gezinnen bereiden hun supermarkt bezoek vaker voor dan alleenstaanden; waar 38% van de alleenstaanden besluit wat ze gaan eten voordat ze naar de supermarkt gaan, besluit tussen de 46% en 52% van de gezinnen dit vooraf.</a:t>
            </a:r>
            <a:endParaRPr lang="nl-NL" sz="800" dirty="0"/>
          </a:p>
        </p:txBody>
      </p:sp>
      <p:sp>
        <p:nvSpPr>
          <p:cNvPr id="9" name="Content Placeholder 8"/>
          <p:cNvSpPr>
            <a:spLocks noGrp="1"/>
          </p:cNvSpPr>
          <p:nvPr>
            <p:ph sz="quarter" idx="15"/>
          </p:nvPr>
        </p:nvSpPr>
        <p:spPr/>
        <p:txBody>
          <a:bodyPr/>
          <a:lstStyle/>
          <a:p>
            <a:endParaRPr lang="nl-NL" sz="800" dirty="0" smtClean="0"/>
          </a:p>
          <a:p>
            <a:endParaRPr lang="nl-NL" sz="800" dirty="0"/>
          </a:p>
          <a:p>
            <a:r>
              <a:rPr lang="nl-NL" sz="800" dirty="0" smtClean="0"/>
              <a:t>A24</a:t>
            </a:r>
            <a:r>
              <a:rPr lang="nl-NL" sz="800" dirty="0"/>
              <a:t>. Als u gaat koken, hoe bepaalt u dan wat u gaat eten? Welke uitspraak van de hieronder genoemde uitspraken is het meest op u van toepassing? </a:t>
            </a:r>
            <a:endParaRPr lang="nl-NL" sz="800" dirty="0" smtClean="0"/>
          </a:p>
          <a:p>
            <a:r>
              <a:rPr lang="nl-NL" sz="800" i="1" dirty="0" smtClean="0"/>
              <a:t>Basis: Alle respondenten (</a:t>
            </a:r>
            <a:r>
              <a:rPr lang="nl-NL" sz="800" i="1" dirty="0"/>
              <a:t>n = 1.553)</a:t>
            </a:r>
          </a:p>
        </p:txBody>
      </p:sp>
      <p:sp>
        <p:nvSpPr>
          <p:cNvPr id="10" name="Content Placeholder 9"/>
          <p:cNvSpPr>
            <a:spLocks noGrp="1"/>
          </p:cNvSpPr>
          <p:nvPr>
            <p:ph sz="quarter" idx="16"/>
          </p:nvPr>
        </p:nvSpPr>
        <p:spPr/>
        <p:txBody>
          <a:bodyPr/>
          <a:lstStyle/>
          <a:p>
            <a:pPr algn="ctr"/>
            <a:r>
              <a:rPr lang="nl-NL" sz="1000" b="1" dirty="0" smtClean="0"/>
              <a:t>Bepalen wat te eten </a:t>
            </a:r>
            <a:endParaRPr lang="nl-NL" sz="1000" b="1" dirty="0"/>
          </a:p>
        </p:txBody>
      </p:sp>
      <p:pic>
        <p:nvPicPr>
          <p:cNvPr id="2" name="Picture 1"/>
          <p:cNvPicPr/>
          <p:nvPr>
            <p:extLst>
              <p:ext uri="{D42A27DB-BD31-4B8C-83A1-F6EECF244321}">
                <p14:modId xmlns:p14="http://schemas.microsoft.com/office/powerpoint/2010/main" val="2106637472"/>
              </p:ext>
            </p:extLst>
          </p:nvPr>
        </p:nvPicPr>
        <p:blipFill>
          <a:blip r:embed="rId2" cstate="email">
            <a:extLst>
              <a:ext uri="{28A0092B-C50C-407E-A947-70E740481C1C}">
                <a14:useLocalDpi xmlns:a14="http://schemas.microsoft.com/office/drawing/2010/main"/>
              </a:ext>
            </a:extLst>
          </a:blip>
          <a:stretch>
            <a:fillRect/>
          </a:stretch>
        </p:blipFill>
        <p:spPr>
          <a:xfrm>
            <a:off x="323850" y="1524000"/>
            <a:ext cx="5456238" cy="2560638"/>
          </a:xfrm>
          <a:prstGeom prst="rect">
            <a:avLst/>
          </a:prstGeom>
        </p:spPr>
      </p:pic>
      <p:pic>
        <p:nvPicPr>
          <p:cNvPr id="24598" name="Picture 22" descr="\\gfk.com\Benelux\SharedServices\GfK_Beeldenbank\Rechtenvrije afbeeldingen\Koelkas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52161"/>
            <a:ext cx="1113858" cy="1639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131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411" y="195420"/>
            <a:ext cx="7128909" cy="576080"/>
          </a:xfrm>
        </p:spPr>
        <p:txBody>
          <a:bodyPr/>
          <a:lstStyle/>
          <a:p>
            <a:r>
              <a:rPr lang="nl-NL" dirty="0" smtClean="0"/>
              <a:t>Internet belangrijkste bron voor recepten, maar ook “traditionele” bronnen (kookboeken en supermarktbladen) zijn populair.</a:t>
            </a:r>
            <a:endParaRPr lang="nl-NL" dirty="0"/>
          </a:p>
        </p:txBody>
      </p:sp>
      <p:sp>
        <p:nvSpPr>
          <p:cNvPr id="8" name="Content Placeholder 7"/>
          <p:cNvSpPr>
            <a:spLocks noGrp="1"/>
          </p:cNvSpPr>
          <p:nvPr>
            <p:ph sz="quarter" idx="14"/>
          </p:nvPr>
        </p:nvSpPr>
        <p:spPr/>
        <p:txBody>
          <a:bodyPr/>
          <a:lstStyle/>
          <a:p>
            <a:r>
              <a:rPr lang="nl-NL" sz="800" dirty="0" smtClean="0"/>
              <a:t>Nederlanders met hoge inkomens gebruiken vaker dan mensen met lage of middeninkomens internet (69%), kookboeken (51%) en tijdschriften (26%) als bron voor recepten.</a:t>
            </a:r>
          </a:p>
          <a:p>
            <a:r>
              <a:rPr lang="nl-NL" sz="800" dirty="0" smtClean="0"/>
              <a:t>Inwoners van de drie grote steden raadplegen blogs vaker (14%) dan andere inwoners (7%) voordat zij een maaltijd klaarmaken.  </a:t>
            </a:r>
          </a:p>
          <a:p>
            <a:r>
              <a:rPr lang="nl-NL" sz="800" dirty="0" smtClean="0"/>
              <a:t>Mannen geven 2 keer zo vaak dan vrouwen aan dat ze niet met recepten koken (17% mannen, 8% vrouwen). Inspiratie om maaltijden te bereiden lijkt daarnaast met de jaren te komen: hoewel 8% van de 18-29 jarigen aangeeft niet met recepten te koken, is dit onder ouderen (65+) 17%.</a:t>
            </a:r>
            <a:endParaRPr lang="nl-NL" sz="800" dirty="0"/>
          </a:p>
        </p:txBody>
      </p:sp>
      <p:sp>
        <p:nvSpPr>
          <p:cNvPr id="9" name="Content Placeholder 8"/>
          <p:cNvSpPr>
            <a:spLocks noGrp="1"/>
          </p:cNvSpPr>
          <p:nvPr>
            <p:ph sz="quarter" idx="15"/>
          </p:nvPr>
        </p:nvSpPr>
        <p:spPr/>
        <p:txBody>
          <a:bodyPr/>
          <a:lstStyle/>
          <a:p>
            <a:endParaRPr lang="nl-NL" sz="800" dirty="0" smtClean="0"/>
          </a:p>
          <a:p>
            <a:endParaRPr lang="nl-NL" sz="800" dirty="0"/>
          </a:p>
          <a:p>
            <a:endParaRPr lang="nl-NL" sz="800" dirty="0" smtClean="0"/>
          </a:p>
          <a:p>
            <a:r>
              <a:rPr lang="nl-NL" sz="800" dirty="0" smtClean="0"/>
              <a:t>A08</a:t>
            </a:r>
            <a:r>
              <a:rPr lang="nl-NL" sz="800" dirty="0"/>
              <a:t>. Als u met recepten kookt, hoe komt u vooral aan recepten</a:t>
            </a:r>
            <a:r>
              <a:rPr lang="nl-NL" sz="800" dirty="0" smtClean="0"/>
              <a:t>?</a:t>
            </a:r>
          </a:p>
          <a:p>
            <a:r>
              <a:rPr lang="nl-NL" sz="800" i="1" dirty="0" smtClean="0"/>
              <a:t>Basis: Alle respondenten (</a:t>
            </a:r>
            <a:r>
              <a:rPr lang="nl-NL" sz="800" i="1" dirty="0"/>
              <a:t>n = </a:t>
            </a:r>
            <a:r>
              <a:rPr lang="nl-NL" sz="800" i="1" dirty="0" smtClean="0"/>
              <a:t>1.553)</a:t>
            </a:r>
            <a:endParaRPr lang="nl-NL" sz="800" i="1" dirty="0"/>
          </a:p>
        </p:txBody>
      </p:sp>
      <p:sp>
        <p:nvSpPr>
          <p:cNvPr id="10" name="Content Placeholder 9"/>
          <p:cNvSpPr>
            <a:spLocks noGrp="1"/>
          </p:cNvSpPr>
          <p:nvPr>
            <p:ph sz="quarter" idx="16"/>
          </p:nvPr>
        </p:nvSpPr>
        <p:spPr/>
        <p:txBody>
          <a:bodyPr/>
          <a:lstStyle/>
          <a:p>
            <a:pPr algn="ctr"/>
            <a:r>
              <a:rPr lang="nl-NL" sz="1000" b="1" dirty="0" smtClean="0"/>
              <a:t>Bronnen voor recepten</a:t>
            </a:r>
            <a:endParaRPr lang="nl-NL" sz="1000" b="1" dirty="0"/>
          </a:p>
        </p:txBody>
      </p:sp>
      <p:sp>
        <p:nvSpPr>
          <p:cNvPr id="11" name="Content Placeholder 10"/>
          <p:cNvSpPr>
            <a:spLocks noGrp="1"/>
          </p:cNvSpPr>
          <p:nvPr>
            <p:ph sz="quarter" idx="17"/>
          </p:nvPr>
        </p:nvSpPr>
        <p:spPr>
          <a:xfrm>
            <a:off x="4499992" y="916161"/>
            <a:ext cx="3384376" cy="2879725"/>
          </a:xfrm>
        </p:spPr>
        <p:txBody>
          <a:bodyPr/>
          <a:lstStyle/>
          <a:p>
            <a:pPr algn="ctr"/>
            <a:r>
              <a:rPr lang="nl-NL" sz="1000" b="1" dirty="0" smtClean="0"/>
              <a:t>Recepten via internet</a:t>
            </a:r>
            <a:endParaRPr lang="nl-NL" sz="1000" b="1" dirty="0"/>
          </a:p>
        </p:txBody>
      </p:sp>
      <p:pic>
        <p:nvPicPr>
          <p:cNvPr id="2" name="Picture 1"/>
          <p:cNvPicPr/>
          <p:nvPr>
            <p:extLst>
              <p:ext uri="{D42A27DB-BD31-4B8C-83A1-F6EECF244321}">
                <p14:modId xmlns:p14="http://schemas.microsoft.com/office/powerpoint/2010/main" val="634480327"/>
              </p:ext>
            </p:extLst>
          </p:nvPr>
        </p:nvPicPr>
        <p:blipFill>
          <a:blip r:embed="rId2" cstate="email">
            <a:extLst>
              <a:ext uri="{28A0092B-C50C-407E-A947-70E740481C1C}">
                <a14:useLocalDpi xmlns:a14="http://schemas.microsoft.com/office/drawing/2010/main"/>
              </a:ext>
            </a:extLst>
          </a:blip>
          <a:stretch>
            <a:fillRect/>
          </a:stretch>
        </p:blipFill>
        <p:spPr>
          <a:xfrm>
            <a:off x="269875" y="1050925"/>
            <a:ext cx="5165725" cy="2819400"/>
          </a:xfrm>
          <a:prstGeom prst="rect">
            <a:avLst/>
          </a:prstGeom>
        </p:spPr>
      </p:pic>
      <p:pic>
        <p:nvPicPr>
          <p:cNvPr id="4" name="Picture 3"/>
          <p:cNvPicPr/>
          <p:nvPr>
            <p:extLst>
              <p:ext uri="{D42A27DB-BD31-4B8C-83A1-F6EECF244321}">
                <p14:modId xmlns:p14="http://schemas.microsoft.com/office/powerpoint/2010/main" val="2036524546"/>
              </p:ext>
            </p:extLst>
          </p:nvPr>
        </p:nvPicPr>
        <p:blipFill>
          <a:blip r:embed="rId3" cstate="email">
            <a:extLst>
              <a:ext uri="{28A0092B-C50C-407E-A947-70E740481C1C}">
                <a14:useLocalDpi xmlns:a14="http://schemas.microsoft.com/office/drawing/2010/main"/>
              </a:ext>
            </a:extLst>
          </a:blip>
          <a:stretch>
            <a:fillRect/>
          </a:stretch>
        </p:blipFill>
        <p:spPr>
          <a:xfrm>
            <a:off x="4448175" y="1131888"/>
            <a:ext cx="4084638" cy="2651125"/>
          </a:xfrm>
          <a:prstGeom prst="rect">
            <a:avLst/>
          </a:prstGeom>
        </p:spPr>
      </p:pic>
      <p:pic>
        <p:nvPicPr>
          <p:cNvPr id="14404" name="Picture 68" descr="\\gfk.com\Benelux\SharedServices\GfK_Beeldenbank\Rechtenvrije afbeeldingen\interne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52320" y="1275606"/>
            <a:ext cx="1512168" cy="100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460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411" y="267478"/>
            <a:ext cx="6408889" cy="576080"/>
          </a:xfrm>
        </p:spPr>
        <p:txBody>
          <a:bodyPr/>
          <a:lstStyle/>
          <a:p>
            <a:r>
              <a:rPr lang="nl-NL" dirty="0" smtClean="0"/>
              <a:t>Smaak is veruit het belangrijkst bij de keuze van een recept voor een maaltijd. Weinig suiker/zout/vet is voor bijna de helft belangrijk.</a:t>
            </a:r>
            <a:endParaRPr lang="nl-NL" dirty="0"/>
          </a:p>
        </p:txBody>
      </p:sp>
      <p:sp>
        <p:nvSpPr>
          <p:cNvPr id="8" name="Content Placeholder 7"/>
          <p:cNvSpPr>
            <a:spLocks noGrp="1"/>
          </p:cNvSpPr>
          <p:nvPr>
            <p:ph sz="quarter" idx="14"/>
          </p:nvPr>
        </p:nvSpPr>
        <p:spPr/>
        <p:txBody>
          <a:bodyPr/>
          <a:lstStyle/>
          <a:p>
            <a:r>
              <a:rPr lang="nl-NL" sz="800" dirty="0" smtClean="0"/>
              <a:t>Vrouwen vinden vaker dan mannen smaak (94% vrouwen; 91% </a:t>
            </a:r>
            <a:r>
              <a:rPr lang="nl-NL" sz="800" dirty="0"/>
              <a:t>mannen), weinig vet </a:t>
            </a:r>
            <a:r>
              <a:rPr lang="nl-NL" sz="800" dirty="0" smtClean="0"/>
              <a:t>(52% </a:t>
            </a:r>
            <a:r>
              <a:rPr lang="nl-NL" sz="800" dirty="0"/>
              <a:t>vrouwen; </a:t>
            </a:r>
            <a:r>
              <a:rPr lang="nl-NL" sz="800" dirty="0" smtClean="0"/>
              <a:t>38% </a:t>
            </a:r>
            <a:r>
              <a:rPr lang="nl-NL" sz="800" dirty="0"/>
              <a:t>mannen</a:t>
            </a:r>
            <a:r>
              <a:rPr lang="nl-NL" sz="800" dirty="0" smtClean="0"/>
              <a:t>), weinig suiker (55% </a:t>
            </a:r>
            <a:r>
              <a:rPr lang="nl-NL" sz="800" dirty="0"/>
              <a:t>vrouwen; </a:t>
            </a:r>
            <a:r>
              <a:rPr lang="nl-NL" sz="800" dirty="0" smtClean="0"/>
              <a:t>40% </a:t>
            </a:r>
            <a:r>
              <a:rPr lang="nl-NL" sz="800" dirty="0"/>
              <a:t>mannen</a:t>
            </a:r>
            <a:r>
              <a:rPr lang="nl-NL" sz="800" dirty="0" smtClean="0"/>
              <a:t>) en weinig zout (53% </a:t>
            </a:r>
            <a:r>
              <a:rPr lang="nl-NL" sz="800" dirty="0"/>
              <a:t>vrouwen; </a:t>
            </a:r>
            <a:r>
              <a:rPr lang="nl-NL" sz="800" dirty="0" smtClean="0"/>
              <a:t>41</a:t>
            </a:r>
            <a:r>
              <a:rPr lang="nl-NL" sz="800" dirty="0"/>
              <a:t>% </a:t>
            </a:r>
            <a:r>
              <a:rPr lang="nl-NL" sz="800" dirty="0" smtClean="0"/>
              <a:t>mannen) (zeer) belangrijk.</a:t>
            </a:r>
          </a:p>
          <a:p>
            <a:r>
              <a:rPr lang="nl-NL" sz="800" dirty="0" smtClean="0"/>
              <a:t>Het belang van deze aspecten blijkt in het algemeen ook toe te nemen naarmate de Nederlander ouder wordt.</a:t>
            </a:r>
          </a:p>
        </p:txBody>
      </p:sp>
      <p:sp>
        <p:nvSpPr>
          <p:cNvPr id="9" name="Content Placeholder 8"/>
          <p:cNvSpPr>
            <a:spLocks noGrp="1"/>
          </p:cNvSpPr>
          <p:nvPr>
            <p:ph sz="quarter" idx="15"/>
          </p:nvPr>
        </p:nvSpPr>
        <p:spPr/>
        <p:txBody>
          <a:bodyPr/>
          <a:lstStyle/>
          <a:p>
            <a:endParaRPr lang="nl-NL" sz="800" dirty="0" smtClean="0"/>
          </a:p>
          <a:p>
            <a:endParaRPr lang="nl-NL" sz="800" dirty="0"/>
          </a:p>
          <a:p>
            <a:endParaRPr lang="nl-NL" sz="800" dirty="0" smtClean="0"/>
          </a:p>
          <a:p>
            <a:r>
              <a:rPr lang="nl-NL" sz="800" dirty="0" smtClean="0"/>
              <a:t>A9</a:t>
            </a:r>
            <a:r>
              <a:rPr lang="nl-NL" sz="800" dirty="0"/>
              <a:t>. Hoe belangrijk vindt u de volgende aspecten bij de keuze van een recept</a:t>
            </a:r>
            <a:r>
              <a:rPr lang="nl-NL" sz="800" dirty="0" smtClean="0"/>
              <a:t>?</a:t>
            </a:r>
          </a:p>
          <a:p>
            <a:r>
              <a:rPr lang="nl-NL" sz="800" i="1" dirty="0" smtClean="0"/>
              <a:t>Basis: Alle respondenten (</a:t>
            </a:r>
            <a:r>
              <a:rPr lang="nl-NL" sz="800" i="1" dirty="0"/>
              <a:t>n = </a:t>
            </a:r>
            <a:r>
              <a:rPr lang="nl-NL" sz="800" i="1" dirty="0" smtClean="0"/>
              <a:t>1.553)</a:t>
            </a:r>
            <a:endParaRPr lang="nl-NL" sz="800" i="1" dirty="0"/>
          </a:p>
        </p:txBody>
      </p:sp>
      <p:sp>
        <p:nvSpPr>
          <p:cNvPr id="10" name="Content Placeholder 9"/>
          <p:cNvSpPr>
            <a:spLocks noGrp="1"/>
          </p:cNvSpPr>
          <p:nvPr>
            <p:ph sz="quarter" idx="16"/>
          </p:nvPr>
        </p:nvSpPr>
        <p:spPr/>
        <p:txBody>
          <a:bodyPr/>
          <a:lstStyle/>
          <a:p>
            <a:pPr algn="ctr"/>
            <a:r>
              <a:rPr lang="nl-NL" sz="1000" b="1" dirty="0" smtClean="0"/>
              <a:t>Belangrijkheid aspecten bij keuze van recept</a:t>
            </a:r>
            <a:endParaRPr lang="nl-NL" sz="1000" b="1" dirty="0"/>
          </a:p>
        </p:txBody>
      </p:sp>
      <p:pic>
        <p:nvPicPr>
          <p:cNvPr id="4" name="Picture 3"/>
          <p:cNvPicPr/>
          <p:nvPr>
            <p:extLst>
              <p:ext uri="{D42A27DB-BD31-4B8C-83A1-F6EECF244321}">
                <p14:modId xmlns:p14="http://schemas.microsoft.com/office/powerpoint/2010/main" val="2432977275"/>
              </p:ext>
            </p:extLst>
          </p:nvPr>
        </p:nvPicPr>
        <p:blipFill>
          <a:blip r:embed="rId2" cstate="email">
            <a:extLst>
              <a:ext uri="{28A0092B-C50C-407E-A947-70E740481C1C}">
                <a14:useLocalDpi xmlns:a14="http://schemas.microsoft.com/office/drawing/2010/main"/>
              </a:ext>
            </a:extLst>
          </a:blip>
          <a:stretch>
            <a:fillRect/>
          </a:stretch>
        </p:blipFill>
        <p:spPr>
          <a:xfrm>
            <a:off x="963613" y="987574"/>
            <a:ext cx="7216775" cy="2735263"/>
          </a:xfrm>
          <a:prstGeom prst="rect">
            <a:avLst/>
          </a:prstGeom>
        </p:spPr>
      </p:pic>
      <p:pic>
        <p:nvPicPr>
          <p:cNvPr id="5" name="Picture 4"/>
          <p:cNvPicPr/>
          <p:nvPr>
            <p:extLst>
              <p:ext uri="{D42A27DB-BD31-4B8C-83A1-F6EECF244321}">
                <p14:modId xmlns:p14="http://schemas.microsoft.com/office/powerpoint/2010/main" val="1696454645"/>
              </p:ext>
            </p:extLst>
          </p:nvPr>
        </p:nvPicPr>
        <p:blipFill>
          <a:blip r:embed="rId3" cstate="email">
            <a:extLst>
              <a:ext uri="{28A0092B-C50C-407E-A947-70E740481C1C}">
                <a14:useLocalDpi xmlns:a14="http://schemas.microsoft.com/office/drawing/2010/main"/>
              </a:ext>
            </a:extLst>
          </a:blip>
          <a:stretch>
            <a:fillRect/>
          </a:stretch>
        </p:blipFill>
        <p:spPr>
          <a:xfrm>
            <a:off x="6588224" y="1076325"/>
            <a:ext cx="1965325" cy="2163763"/>
          </a:xfrm>
          <a:prstGeom prst="rect">
            <a:avLst/>
          </a:prstGeom>
        </p:spPr>
      </p:pic>
      <p:grpSp>
        <p:nvGrpSpPr>
          <p:cNvPr id="11" name="Groep 13"/>
          <p:cNvGrpSpPr>
            <a:grpSpLocks/>
          </p:cNvGrpSpPr>
          <p:nvPr/>
        </p:nvGrpSpPr>
        <p:grpSpPr bwMode="auto">
          <a:xfrm>
            <a:off x="7308304" y="3127052"/>
            <a:ext cx="1644650" cy="195262"/>
            <a:chOff x="6312067" y="4725147"/>
            <a:chExt cx="1644309" cy="194999"/>
          </a:xfrm>
        </p:grpSpPr>
        <p:sp>
          <p:nvSpPr>
            <p:cNvPr id="12" name="Rechthoek 14"/>
            <p:cNvSpPr>
              <a:spLocks noChangeAspect="1"/>
            </p:cNvSpPr>
            <p:nvPr/>
          </p:nvSpPr>
          <p:spPr bwMode="gray">
            <a:xfrm>
              <a:off x="6312067" y="4725147"/>
              <a:ext cx="323783" cy="19499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300"/>
                </a:spcBef>
                <a:spcAft>
                  <a:spcPts val="0"/>
                </a:spcAft>
                <a:defRPr/>
              </a:pPr>
              <a:r>
                <a:rPr lang="nl-NL" sz="1000" dirty="0">
                  <a:solidFill>
                    <a:schemeClr val="bg1"/>
                  </a:solidFill>
                  <a:cs typeface="Arial" pitchFamily="34" charset="0"/>
                </a:rPr>
                <a:t>%</a:t>
              </a:r>
            </a:p>
          </p:txBody>
        </p:sp>
        <p:sp>
          <p:nvSpPr>
            <p:cNvPr id="13" name="Tekstvak 16"/>
            <p:cNvSpPr txBox="1">
              <a:spLocks noChangeArrowheads="1"/>
            </p:cNvSpPr>
            <p:nvPr/>
          </p:nvSpPr>
          <p:spPr bwMode="auto">
            <a:xfrm>
              <a:off x="6660232" y="4761527"/>
              <a:ext cx="1296144" cy="14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ts val="300"/>
                </a:spcBef>
              </a:pPr>
              <a:r>
                <a:rPr lang="nl-NL" altLang="nl-NL" sz="1000" dirty="0" smtClean="0">
                  <a:cs typeface="Arial" pitchFamily="34" charset="0"/>
                </a:rPr>
                <a:t>(heel) belangrijk</a:t>
              </a:r>
              <a:endParaRPr lang="nl-NL" altLang="nl-NL" sz="1000" dirty="0">
                <a:cs typeface="Arial" pitchFamily="34" charset="0"/>
              </a:endParaRPr>
            </a:p>
          </p:txBody>
        </p:sp>
      </p:grpSp>
    </p:spTree>
    <p:extLst>
      <p:ext uri="{BB962C8B-B14F-4D97-AF65-F5344CB8AC3E}">
        <p14:creationId xmlns:p14="http://schemas.microsoft.com/office/powerpoint/2010/main" val="2432729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9542"/>
            <a:ext cx="8497180" cy="3816530"/>
          </a:xfrm>
        </p:spPr>
        <p:txBody>
          <a:bodyPr/>
          <a:lstStyle/>
          <a:p>
            <a:pPr marL="0" indent="0">
              <a:buNone/>
            </a:pPr>
            <a:r>
              <a:rPr lang="nl-NL" sz="1400" b="1" dirty="0" smtClean="0">
                <a:solidFill>
                  <a:schemeClr val="tx2"/>
                </a:solidFill>
              </a:rPr>
              <a:t>Achtergrond</a:t>
            </a:r>
          </a:p>
          <a:p>
            <a:pPr marL="0" indent="0">
              <a:buNone/>
            </a:pPr>
            <a:r>
              <a:rPr lang="nl-NL" sz="1400" dirty="0" smtClean="0"/>
              <a:t>Het </a:t>
            </a:r>
            <a:r>
              <a:rPr lang="nl-NL" sz="1400" dirty="0"/>
              <a:t>beheersen van een aantal kookvaardigheden speelt een rol bij het gezond, gevarieerd, verantwoord en veilig samenstellen van de maaltijd. Kunnen koken is derhalve belangrijk om – in brede zin – gezond te kunnen eten. </a:t>
            </a:r>
            <a:endParaRPr lang="nl-NL" sz="1400" dirty="0" smtClean="0"/>
          </a:p>
          <a:p>
            <a:pPr marL="0" indent="0">
              <a:buNone/>
            </a:pPr>
            <a:r>
              <a:rPr lang="nl-NL" sz="1400" b="1" dirty="0" smtClean="0">
                <a:solidFill>
                  <a:schemeClr val="tx2"/>
                </a:solidFill>
              </a:rPr>
              <a:t>Aanleiding</a:t>
            </a:r>
          </a:p>
          <a:p>
            <a:pPr marL="0" indent="0">
              <a:buNone/>
            </a:pPr>
            <a:r>
              <a:rPr lang="nl-NL" sz="1400" dirty="0" smtClean="0"/>
              <a:t>Het </a:t>
            </a:r>
            <a:r>
              <a:rPr lang="nl-NL" sz="1400" dirty="0"/>
              <a:t>Voedingscentrum heeft </a:t>
            </a:r>
            <a:r>
              <a:rPr lang="nl-NL" sz="1400" dirty="0" smtClean="0"/>
              <a:t>het initiatief genomen om een </a:t>
            </a:r>
            <a:r>
              <a:rPr lang="nl-NL" sz="1400" dirty="0"/>
              <a:t>consumentenonderzoek uit te </a:t>
            </a:r>
            <a:r>
              <a:rPr lang="nl-NL" sz="1400" dirty="0" smtClean="0"/>
              <a:t>voeren met </a:t>
            </a:r>
            <a:r>
              <a:rPr lang="nl-NL" sz="1400" dirty="0"/>
              <a:t>betrekking tot het onderwerp ”Kookvaardigheden”. In hoeverre koken Nederlanders en over welke </a:t>
            </a:r>
            <a:r>
              <a:rPr lang="nl-NL" sz="1400" dirty="0" err="1"/>
              <a:t>basis-kennis</a:t>
            </a:r>
            <a:r>
              <a:rPr lang="nl-NL" sz="1400" dirty="0"/>
              <a:t> en -vaardigheden beschikken zij</a:t>
            </a:r>
            <a:r>
              <a:rPr lang="nl-NL" sz="1400" dirty="0" smtClean="0"/>
              <a:t>.</a:t>
            </a:r>
          </a:p>
          <a:p>
            <a:pPr marL="0" indent="0">
              <a:buNone/>
            </a:pPr>
            <a:r>
              <a:rPr lang="nl-NL" sz="1400" b="1" dirty="0" smtClean="0">
                <a:solidFill>
                  <a:schemeClr val="tx2"/>
                </a:solidFill>
              </a:rPr>
              <a:t>Centrale vraag</a:t>
            </a:r>
          </a:p>
          <a:p>
            <a:pPr marL="0" indent="0">
              <a:buNone/>
            </a:pPr>
            <a:r>
              <a:rPr lang="nl-NL" sz="1400" dirty="0" smtClean="0"/>
              <a:t>De </a:t>
            </a:r>
            <a:r>
              <a:rPr lang="nl-NL" sz="1400" dirty="0"/>
              <a:t>centrale vraag is of consumenten zich bezig houden met koken en over welke basis- kennis en –vaardigheden zij beschikken.</a:t>
            </a:r>
            <a:endParaRPr lang="en-US" sz="1400" dirty="0"/>
          </a:p>
        </p:txBody>
      </p:sp>
      <p:sp>
        <p:nvSpPr>
          <p:cNvPr id="5" name="Title 1"/>
          <p:cNvSpPr>
            <a:spLocks noGrp="1"/>
          </p:cNvSpPr>
          <p:nvPr>
            <p:ph type="title"/>
          </p:nvPr>
        </p:nvSpPr>
        <p:spPr>
          <a:xfrm>
            <a:off x="323411" y="195420"/>
            <a:ext cx="6408889" cy="576080"/>
          </a:xfrm>
        </p:spPr>
        <p:txBody>
          <a:bodyPr/>
          <a:lstStyle/>
          <a:p>
            <a:r>
              <a:rPr lang="nl-NL" dirty="0" smtClean="0"/>
              <a:t>Achtergrond, aanleiding en centrale vraagstelling onderzoek</a:t>
            </a:r>
            <a:br>
              <a:rPr lang="nl-NL" dirty="0" smtClean="0"/>
            </a:br>
            <a:endParaRPr lang="en-US" dirty="0"/>
          </a:p>
        </p:txBody>
      </p:sp>
    </p:spTree>
    <p:extLst>
      <p:ext uri="{BB962C8B-B14F-4D97-AF65-F5344CB8AC3E}">
        <p14:creationId xmlns:p14="http://schemas.microsoft.com/office/powerpoint/2010/main" val="4117734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Bekende koks of </a:t>
            </a:r>
            <a:r>
              <a:rPr lang="nl-NL" dirty="0" err="1" smtClean="0"/>
              <a:t>bloggers</a:t>
            </a:r>
            <a:r>
              <a:rPr lang="nl-NL" dirty="0" smtClean="0"/>
              <a:t> hebben op weinigen invloed bij de keuze voor een recept. Een betrouwbare bron is belangrijker. </a:t>
            </a:r>
            <a:endParaRPr lang="nl-NL" dirty="0"/>
          </a:p>
        </p:txBody>
      </p:sp>
      <p:sp>
        <p:nvSpPr>
          <p:cNvPr id="8" name="Content Placeholder 7"/>
          <p:cNvSpPr>
            <a:spLocks noGrp="1"/>
          </p:cNvSpPr>
          <p:nvPr>
            <p:ph sz="quarter" idx="14"/>
          </p:nvPr>
        </p:nvSpPr>
        <p:spPr/>
        <p:txBody>
          <a:bodyPr/>
          <a:lstStyle/>
          <a:p>
            <a:r>
              <a:rPr lang="nl-NL" sz="800" dirty="0"/>
              <a:t>Vrouwen vinden vaker dan </a:t>
            </a:r>
            <a:r>
              <a:rPr lang="nl-NL" sz="800" dirty="0" smtClean="0"/>
              <a:t>mannen </a:t>
            </a:r>
            <a:r>
              <a:rPr lang="nl-NL" sz="800" dirty="0"/>
              <a:t>weinig calorieën (40% vrouwen; 25% </a:t>
            </a:r>
            <a:r>
              <a:rPr lang="nl-NL" sz="800" dirty="0" smtClean="0"/>
              <a:t>mannen) en </a:t>
            </a:r>
            <a:r>
              <a:rPr lang="nl-NL" sz="800" dirty="0"/>
              <a:t>de voedingswaarde (38% vrouwen; 25% mannen) (zeer) belangrijk</a:t>
            </a:r>
            <a:r>
              <a:rPr lang="nl-NL" sz="800" dirty="0" smtClean="0"/>
              <a:t>.</a:t>
            </a:r>
          </a:p>
          <a:p>
            <a:r>
              <a:rPr lang="nl-NL" sz="800" dirty="0"/>
              <a:t>Het belang van deze aspecten blijkt in het algemeen ook toe te nemen naarmate de Nederlander ouder wordt</a:t>
            </a:r>
            <a:r>
              <a:rPr lang="nl-NL" sz="800" dirty="0" smtClean="0"/>
              <a:t>.</a:t>
            </a:r>
          </a:p>
          <a:p>
            <a:r>
              <a:rPr lang="nl-NL" sz="800" dirty="0" smtClean="0"/>
              <a:t>Korte bereidingstijd is echter met name belangrijk voor de jongeren (47%), terwijl dit voor ouderen minder een rol speelt (31%)</a:t>
            </a:r>
            <a:endParaRPr lang="nl-NL" sz="800" dirty="0"/>
          </a:p>
          <a:p>
            <a:endParaRPr lang="nl-NL" sz="800" dirty="0"/>
          </a:p>
        </p:txBody>
      </p:sp>
      <p:sp>
        <p:nvSpPr>
          <p:cNvPr id="9" name="Content Placeholder 8"/>
          <p:cNvSpPr>
            <a:spLocks noGrp="1"/>
          </p:cNvSpPr>
          <p:nvPr>
            <p:ph sz="quarter" idx="15"/>
          </p:nvPr>
        </p:nvSpPr>
        <p:spPr/>
        <p:txBody>
          <a:bodyPr/>
          <a:lstStyle/>
          <a:p>
            <a:endParaRPr lang="nl-NL" sz="800" dirty="0" smtClean="0"/>
          </a:p>
          <a:p>
            <a:endParaRPr lang="nl-NL" sz="800" dirty="0"/>
          </a:p>
          <a:p>
            <a:endParaRPr lang="nl-NL" sz="800" dirty="0" smtClean="0"/>
          </a:p>
          <a:p>
            <a:r>
              <a:rPr lang="nl-NL" sz="800" dirty="0" smtClean="0"/>
              <a:t>A9</a:t>
            </a:r>
            <a:r>
              <a:rPr lang="nl-NL" sz="800" dirty="0"/>
              <a:t>. Hoe belangrijk vindt u de volgende aspecten bij de keuze van een recept?</a:t>
            </a:r>
          </a:p>
          <a:p>
            <a:r>
              <a:rPr lang="nl-NL" sz="800" i="1" dirty="0"/>
              <a:t>Basis: Alle respondenten (n = </a:t>
            </a:r>
            <a:r>
              <a:rPr lang="nl-NL" sz="800" i="1" dirty="0" smtClean="0"/>
              <a:t>1.553)</a:t>
            </a:r>
            <a:endParaRPr lang="nl-NL" sz="800" i="1" dirty="0"/>
          </a:p>
          <a:p>
            <a:endParaRPr lang="nl-NL" sz="800" dirty="0"/>
          </a:p>
        </p:txBody>
      </p:sp>
      <p:sp>
        <p:nvSpPr>
          <p:cNvPr id="10" name="Content Placeholder 9"/>
          <p:cNvSpPr>
            <a:spLocks noGrp="1"/>
          </p:cNvSpPr>
          <p:nvPr>
            <p:ph sz="quarter" idx="16"/>
          </p:nvPr>
        </p:nvSpPr>
        <p:spPr/>
        <p:txBody>
          <a:bodyPr/>
          <a:lstStyle/>
          <a:p>
            <a:pPr algn="ctr"/>
            <a:r>
              <a:rPr lang="nl-NL" sz="1000" b="1" dirty="0" smtClean="0"/>
              <a:t>Belangrijkheid aspecten bij keuze van recept</a:t>
            </a:r>
            <a:endParaRPr lang="nl-NL" sz="1000" b="1" dirty="0"/>
          </a:p>
        </p:txBody>
      </p:sp>
      <p:pic>
        <p:nvPicPr>
          <p:cNvPr id="4" name="Picture 3"/>
          <p:cNvPicPr/>
          <p:nvPr>
            <p:extLst>
              <p:ext uri="{D42A27DB-BD31-4B8C-83A1-F6EECF244321}">
                <p14:modId xmlns:p14="http://schemas.microsoft.com/office/powerpoint/2010/main" val="3021270783"/>
              </p:ext>
            </p:extLst>
          </p:nvPr>
        </p:nvPicPr>
        <p:blipFill>
          <a:blip r:embed="rId2" cstate="email">
            <a:extLst>
              <a:ext uri="{28A0092B-C50C-407E-A947-70E740481C1C}">
                <a14:useLocalDpi xmlns:a14="http://schemas.microsoft.com/office/drawing/2010/main"/>
              </a:ext>
            </a:extLst>
          </a:blip>
          <a:stretch>
            <a:fillRect/>
          </a:stretch>
        </p:blipFill>
        <p:spPr>
          <a:xfrm>
            <a:off x="962064" y="984161"/>
            <a:ext cx="7216775" cy="2743200"/>
          </a:xfrm>
          <a:prstGeom prst="rect">
            <a:avLst/>
          </a:prstGeom>
        </p:spPr>
      </p:pic>
      <p:pic>
        <p:nvPicPr>
          <p:cNvPr id="5" name="Picture 4"/>
          <p:cNvPicPr/>
          <p:nvPr>
            <p:extLst>
              <p:ext uri="{D42A27DB-BD31-4B8C-83A1-F6EECF244321}">
                <p14:modId xmlns:p14="http://schemas.microsoft.com/office/powerpoint/2010/main" val="760051790"/>
              </p:ext>
            </p:extLst>
          </p:nvPr>
        </p:nvPicPr>
        <p:blipFill>
          <a:blip r:embed="rId3" cstate="email">
            <a:extLst>
              <a:ext uri="{28A0092B-C50C-407E-A947-70E740481C1C}">
                <a14:useLocalDpi xmlns:a14="http://schemas.microsoft.com/office/drawing/2010/main"/>
              </a:ext>
            </a:extLst>
          </a:blip>
          <a:stretch>
            <a:fillRect/>
          </a:stretch>
        </p:blipFill>
        <p:spPr>
          <a:xfrm>
            <a:off x="6588224" y="1089929"/>
            <a:ext cx="1965325" cy="2141537"/>
          </a:xfrm>
          <a:prstGeom prst="rect">
            <a:avLst/>
          </a:prstGeom>
        </p:spPr>
      </p:pic>
      <p:grpSp>
        <p:nvGrpSpPr>
          <p:cNvPr id="11" name="Groep 13"/>
          <p:cNvGrpSpPr>
            <a:grpSpLocks/>
          </p:cNvGrpSpPr>
          <p:nvPr/>
        </p:nvGrpSpPr>
        <p:grpSpPr bwMode="auto">
          <a:xfrm>
            <a:off x="7308304" y="3127052"/>
            <a:ext cx="1644650" cy="195262"/>
            <a:chOff x="6312067" y="4725147"/>
            <a:chExt cx="1644309" cy="194999"/>
          </a:xfrm>
        </p:grpSpPr>
        <p:sp>
          <p:nvSpPr>
            <p:cNvPr id="12" name="Rechthoek 14"/>
            <p:cNvSpPr>
              <a:spLocks noChangeAspect="1"/>
            </p:cNvSpPr>
            <p:nvPr/>
          </p:nvSpPr>
          <p:spPr bwMode="gray">
            <a:xfrm>
              <a:off x="6312067" y="4725147"/>
              <a:ext cx="323783" cy="19499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300"/>
                </a:spcBef>
                <a:spcAft>
                  <a:spcPts val="0"/>
                </a:spcAft>
                <a:defRPr/>
              </a:pPr>
              <a:r>
                <a:rPr lang="nl-NL" sz="1000" dirty="0">
                  <a:solidFill>
                    <a:schemeClr val="bg1"/>
                  </a:solidFill>
                  <a:cs typeface="Arial" pitchFamily="34" charset="0"/>
                </a:rPr>
                <a:t>%</a:t>
              </a:r>
            </a:p>
          </p:txBody>
        </p:sp>
        <p:sp>
          <p:nvSpPr>
            <p:cNvPr id="13" name="Tekstvak 16"/>
            <p:cNvSpPr txBox="1">
              <a:spLocks noChangeArrowheads="1"/>
            </p:cNvSpPr>
            <p:nvPr/>
          </p:nvSpPr>
          <p:spPr bwMode="auto">
            <a:xfrm>
              <a:off x="6660232" y="4761527"/>
              <a:ext cx="1296144" cy="14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ts val="300"/>
                </a:spcBef>
              </a:pPr>
              <a:r>
                <a:rPr lang="nl-NL" altLang="nl-NL" sz="1000" dirty="0" smtClean="0">
                  <a:cs typeface="Arial" pitchFamily="34" charset="0"/>
                </a:rPr>
                <a:t>(heel) belangrijk</a:t>
              </a:r>
              <a:endParaRPr lang="nl-NL" altLang="nl-NL" sz="1000" dirty="0">
                <a:cs typeface="Arial" pitchFamily="34" charset="0"/>
              </a:endParaRPr>
            </a:p>
          </p:txBody>
        </p:sp>
      </p:grpSp>
    </p:spTree>
    <p:extLst>
      <p:ext uri="{BB962C8B-B14F-4D97-AF65-F5344CB8AC3E}">
        <p14:creationId xmlns:p14="http://schemas.microsoft.com/office/powerpoint/2010/main" val="137954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Ruim een kwart van de Nederlanders volgt een recept letterlijk op. 64% varieert naar eigen smaak. </a:t>
            </a:r>
            <a:endParaRPr lang="nl-NL" dirty="0"/>
          </a:p>
        </p:txBody>
      </p:sp>
      <p:sp>
        <p:nvSpPr>
          <p:cNvPr id="8" name="Content Placeholder 7"/>
          <p:cNvSpPr>
            <a:spLocks noGrp="1"/>
          </p:cNvSpPr>
          <p:nvPr>
            <p:ph sz="quarter" idx="14"/>
          </p:nvPr>
        </p:nvSpPr>
        <p:spPr/>
        <p:txBody>
          <a:bodyPr/>
          <a:lstStyle/>
          <a:p>
            <a:r>
              <a:rPr lang="nl-NL" sz="800" dirty="0" smtClean="0"/>
              <a:t>28% van de Nederlanders wijkt niet af van een recept en volgt het recept letterlijk op.</a:t>
            </a:r>
          </a:p>
          <a:p>
            <a:r>
              <a:rPr lang="nl-NL" sz="800" dirty="0" smtClean="0"/>
              <a:t>Het grootste deel (64%) varieert met een recept naar eigen smaak. Vrouwen (67%)  variëren nog vaker binnen recepten dan mannen (60%).</a:t>
            </a:r>
          </a:p>
          <a:p>
            <a:r>
              <a:rPr lang="nl-NL" sz="800" dirty="0" smtClean="0"/>
              <a:t>Nederlanders van 65 jaar en ouder houden zich het minst vaak strikt aan een recept. 20% van deze groep geeft aan letterlijk het recept op te volgen.</a:t>
            </a:r>
            <a:endParaRPr lang="nl-NL" sz="800" dirty="0"/>
          </a:p>
        </p:txBody>
      </p:sp>
      <p:sp>
        <p:nvSpPr>
          <p:cNvPr id="9" name="Content Placeholder 8"/>
          <p:cNvSpPr>
            <a:spLocks noGrp="1"/>
          </p:cNvSpPr>
          <p:nvPr>
            <p:ph sz="quarter" idx="15"/>
          </p:nvPr>
        </p:nvSpPr>
        <p:spPr/>
        <p:txBody>
          <a:bodyPr/>
          <a:lstStyle/>
          <a:p>
            <a:endParaRPr lang="nl-NL" sz="800" dirty="0" smtClean="0"/>
          </a:p>
          <a:p>
            <a:endParaRPr lang="nl-NL" sz="800" dirty="0"/>
          </a:p>
          <a:p>
            <a:endParaRPr lang="nl-NL" sz="800" dirty="0" smtClean="0"/>
          </a:p>
          <a:p>
            <a:r>
              <a:rPr lang="nl-NL" sz="800" dirty="0" smtClean="0"/>
              <a:t>A25</a:t>
            </a:r>
            <a:r>
              <a:rPr lang="nl-NL" sz="800" dirty="0"/>
              <a:t>. Als u volgens een recept kookt, wat doet u dan in het algemeen</a:t>
            </a:r>
            <a:r>
              <a:rPr lang="nl-NL" sz="800" dirty="0" smtClean="0"/>
              <a:t>?</a:t>
            </a:r>
          </a:p>
          <a:p>
            <a:r>
              <a:rPr lang="nl-NL" sz="800" i="1" dirty="0" smtClean="0"/>
              <a:t>Basis: Alle respondenten (</a:t>
            </a:r>
            <a:r>
              <a:rPr lang="nl-NL" sz="800" i="1" dirty="0"/>
              <a:t>n = 1.553)</a:t>
            </a:r>
          </a:p>
        </p:txBody>
      </p:sp>
      <p:sp>
        <p:nvSpPr>
          <p:cNvPr id="10" name="Content Placeholder 9"/>
          <p:cNvSpPr>
            <a:spLocks noGrp="1"/>
          </p:cNvSpPr>
          <p:nvPr>
            <p:ph sz="quarter" idx="16"/>
          </p:nvPr>
        </p:nvSpPr>
        <p:spPr/>
        <p:txBody>
          <a:bodyPr/>
          <a:lstStyle/>
          <a:p>
            <a:pPr algn="ctr"/>
            <a:r>
              <a:rPr lang="nl-NL" sz="1000" b="1" dirty="0" smtClean="0"/>
              <a:t>Koken volgens recept</a:t>
            </a:r>
            <a:endParaRPr lang="nl-NL" sz="1000" b="1" dirty="0"/>
          </a:p>
        </p:txBody>
      </p:sp>
      <p:pic>
        <p:nvPicPr>
          <p:cNvPr id="3" name="Picture 2"/>
          <p:cNvPicPr/>
          <p:nvPr>
            <p:extLst>
              <p:ext uri="{D42A27DB-BD31-4B8C-83A1-F6EECF244321}">
                <p14:modId xmlns:p14="http://schemas.microsoft.com/office/powerpoint/2010/main" val="1501991222"/>
              </p:ext>
            </p:extLst>
          </p:nvPr>
        </p:nvPicPr>
        <p:blipFill>
          <a:blip r:embed="rId2" cstate="email">
            <a:extLst>
              <a:ext uri="{28A0092B-C50C-407E-A947-70E740481C1C}">
                <a14:useLocalDpi xmlns:a14="http://schemas.microsoft.com/office/drawing/2010/main"/>
              </a:ext>
            </a:extLst>
          </a:blip>
          <a:stretch>
            <a:fillRect/>
          </a:stretch>
        </p:blipFill>
        <p:spPr>
          <a:xfrm>
            <a:off x="395288" y="1250950"/>
            <a:ext cx="4686300" cy="2682875"/>
          </a:xfrm>
          <a:prstGeom prst="rect">
            <a:avLst/>
          </a:prstGeom>
        </p:spPr>
      </p:pic>
    </p:spTree>
    <p:extLst>
      <p:ext uri="{BB962C8B-B14F-4D97-AF65-F5344CB8AC3E}">
        <p14:creationId xmlns:p14="http://schemas.microsoft.com/office/powerpoint/2010/main" val="2984782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45% van de Nederlanders probeert minimaal maandelijks iets nieuws uit bij de maaltijd.</a:t>
            </a:r>
            <a:endParaRPr lang="nl-NL" dirty="0"/>
          </a:p>
        </p:txBody>
      </p:sp>
      <p:sp>
        <p:nvSpPr>
          <p:cNvPr id="8" name="Content Placeholder 7"/>
          <p:cNvSpPr>
            <a:spLocks noGrp="1"/>
          </p:cNvSpPr>
          <p:nvPr>
            <p:ph sz="quarter" idx="14"/>
          </p:nvPr>
        </p:nvSpPr>
        <p:spPr/>
        <p:txBody>
          <a:bodyPr/>
          <a:lstStyle/>
          <a:p>
            <a:r>
              <a:rPr lang="nl-NL" sz="800" dirty="0" smtClean="0"/>
              <a:t>54% van de Nederlanders is erg behoudend; zij proberen vrijwel nooit nieuwe dingen uit bij de maaltijd. 7% van de Nederlanders probeert minimaal wekelijks nieuwe dingen uit bij de maaltijd.</a:t>
            </a:r>
          </a:p>
          <a:p>
            <a:r>
              <a:rPr lang="nl-NL" sz="800" dirty="0" smtClean="0"/>
              <a:t>Grootste deel van de Nederlanders (48%) probeert enkele keren per jaar iets nieuws uit bij de maaltijd. Daarnaast probeert 29% maandelijks nieuwe dingen bij de maaltijd.</a:t>
            </a:r>
          </a:p>
          <a:p>
            <a:r>
              <a:rPr lang="nl-NL" sz="800" dirty="0" smtClean="0"/>
              <a:t>Vrouwen zijn eerder geneigd iets nieuws uit te proberen bij een maaltijd dan vrouwen. Zo probeer 50</a:t>
            </a:r>
            <a:r>
              <a:rPr lang="nl-NL" sz="800" smtClean="0"/>
              <a:t>% van </a:t>
            </a:r>
            <a:endParaRPr lang="nl-NL" sz="800" dirty="0"/>
          </a:p>
        </p:txBody>
      </p:sp>
      <p:sp>
        <p:nvSpPr>
          <p:cNvPr id="9" name="Content Placeholder 8"/>
          <p:cNvSpPr>
            <a:spLocks noGrp="1"/>
          </p:cNvSpPr>
          <p:nvPr>
            <p:ph sz="quarter" idx="15"/>
          </p:nvPr>
        </p:nvSpPr>
        <p:spPr/>
        <p:txBody>
          <a:bodyPr/>
          <a:lstStyle/>
          <a:p>
            <a:endParaRPr lang="nl-NL" sz="800" dirty="0" smtClean="0"/>
          </a:p>
          <a:p>
            <a:endParaRPr lang="nl-NL" sz="800" dirty="0"/>
          </a:p>
          <a:p>
            <a:r>
              <a:rPr lang="nl-NL" sz="800" dirty="0" smtClean="0"/>
              <a:t>A23</a:t>
            </a:r>
            <a:r>
              <a:rPr lang="nl-NL" sz="800" dirty="0"/>
              <a:t>. In hoeverre probeert u bij de maaltijd  nieuwe dingen uit zoals een nieuw product  in de supermarkt,  nieuw recept, groente die u niet eerder hebt gegeten? </a:t>
            </a:r>
            <a:endParaRPr lang="nl-NL" sz="800" dirty="0" smtClean="0"/>
          </a:p>
          <a:p>
            <a:r>
              <a:rPr lang="nl-NL" sz="800" i="1" dirty="0" smtClean="0"/>
              <a:t>Basis: Alle respondenten (</a:t>
            </a:r>
            <a:r>
              <a:rPr lang="nl-NL" sz="800" i="1" dirty="0"/>
              <a:t>n = 1.553)</a:t>
            </a:r>
          </a:p>
        </p:txBody>
      </p:sp>
      <p:sp>
        <p:nvSpPr>
          <p:cNvPr id="10" name="Content Placeholder 9"/>
          <p:cNvSpPr>
            <a:spLocks noGrp="1"/>
          </p:cNvSpPr>
          <p:nvPr>
            <p:ph sz="quarter" idx="16"/>
          </p:nvPr>
        </p:nvSpPr>
        <p:spPr/>
        <p:txBody>
          <a:bodyPr/>
          <a:lstStyle/>
          <a:p>
            <a:pPr algn="ctr"/>
            <a:r>
              <a:rPr lang="nl-NL" sz="1000" b="1" dirty="0" smtClean="0"/>
              <a:t>Uitproberen nieuw product/recept/etc. </a:t>
            </a:r>
            <a:endParaRPr lang="nl-NL" sz="1000" b="1" dirty="0"/>
          </a:p>
        </p:txBody>
      </p:sp>
      <p:pic>
        <p:nvPicPr>
          <p:cNvPr id="3" name="Picture 2"/>
          <p:cNvPicPr/>
          <p:nvPr>
            <p:extLst>
              <p:ext uri="{D42A27DB-BD31-4B8C-83A1-F6EECF244321}">
                <p14:modId xmlns:p14="http://schemas.microsoft.com/office/powerpoint/2010/main" val="1191575162"/>
              </p:ext>
            </p:extLst>
          </p:nvPr>
        </p:nvPicPr>
        <p:blipFill>
          <a:blip r:embed="rId2"/>
          <a:stretch>
            <a:fillRect/>
          </a:stretch>
        </p:blipFill>
        <p:spPr>
          <a:xfrm>
            <a:off x="303213" y="884238"/>
            <a:ext cx="4133850" cy="2371725"/>
          </a:xfrm>
          <a:prstGeom prst="rect">
            <a:avLst/>
          </a:prstGeom>
        </p:spPr>
      </p:pic>
      <p:pic>
        <p:nvPicPr>
          <p:cNvPr id="23581" name="Picture 29" descr="C:\Users\pascal.vanvliet\AppData\Local\Microsoft\Windows\Temporary Internet Files\Content.IE5\TWXYHU29\shutterstock_1332598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9872" y="3115367"/>
            <a:ext cx="2531680" cy="168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412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411" y="267494"/>
            <a:ext cx="6408889" cy="576080"/>
          </a:xfrm>
        </p:spPr>
        <p:txBody>
          <a:bodyPr/>
          <a:lstStyle/>
          <a:p>
            <a:r>
              <a:rPr lang="nl-NL" dirty="0" smtClean="0"/>
              <a:t>40% van de Nederlanders vindt het (zeer) gemakkelijk om een maaltijd voor een vegetariër op tafel te zetten.18% geeft aan dit (zeer) moeilijk te vinden. </a:t>
            </a:r>
            <a:endParaRPr lang="nl-NL" dirty="0"/>
          </a:p>
        </p:txBody>
      </p:sp>
      <p:sp>
        <p:nvSpPr>
          <p:cNvPr id="8" name="Content Placeholder 7"/>
          <p:cNvSpPr>
            <a:spLocks noGrp="1"/>
          </p:cNvSpPr>
          <p:nvPr>
            <p:ph sz="quarter" idx="14"/>
          </p:nvPr>
        </p:nvSpPr>
        <p:spPr/>
        <p:txBody>
          <a:bodyPr/>
          <a:lstStyle/>
          <a:p>
            <a:r>
              <a:rPr lang="nl-NL" sz="800" dirty="0" smtClean="0"/>
              <a:t>12% van de Nederlanders vindt het zeer gemakkelijk en 28% vindt het gemakkelijk om een maaltijd te bereiden voor een vegetariër. 18% vindt het (zeer) moeilijk om een vegetarische maaltijd op tafel te zetten.</a:t>
            </a:r>
          </a:p>
          <a:p>
            <a:r>
              <a:rPr lang="nl-NL" sz="800" dirty="0" smtClean="0"/>
              <a:t>Des te jonger mensen zijn, des te makkelijker vinden ze het om een vegetarische maaltijd te bereiden. Zo noemt 50% van de 18-29 jarigen het makkelijk versus 27% van de 65+ </a:t>
            </a:r>
            <a:r>
              <a:rPr lang="nl-NL" sz="800" dirty="0" err="1" smtClean="0"/>
              <a:t>ers</a:t>
            </a:r>
            <a:r>
              <a:rPr lang="nl-NL" sz="800" dirty="0" smtClean="0"/>
              <a:t>. </a:t>
            </a:r>
            <a:endParaRPr lang="nl-NL" sz="800" dirty="0"/>
          </a:p>
        </p:txBody>
      </p:sp>
      <p:sp>
        <p:nvSpPr>
          <p:cNvPr id="9" name="Content Placeholder 8"/>
          <p:cNvSpPr>
            <a:spLocks noGrp="1"/>
          </p:cNvSpPr>
          <p:nvPr>
            <p:ph sz="quarter" idx="15"/>
          </p:nvPr>
        </p:nvSpPr>
        <p:spPr/>
        <p:txBody>
          <a:bodyPr/>
          <a:lstStyle/>
          <a:p>
            <a:endParaRPr lang="nl-NL" sz="800" dirty="0" smtClean="0"/>
          </a:p>
          <a:p>
            <a:endParaRPr lang="nl-NL" sz="800" dirty="0"/>
          </a:p>
          <a:p>
            <a:r>
              <a:rPr lang="nl-NL" sz="800" dirty="0" smtClean="0"/>
              <a:t>A22</a:t>
            </a:r>
            <a:r>
              <a:rPr lang="nl-NL" sz="800" dirty="0"/>
              <a:t>. Stel u krijgt een vegetariër op bezoek, vindt u het dan moeilijk of makkelijk om voor hem/haar te koken/iets op tafel te zetten</a:t>
            </a:r>
            <a:r>
              <a:rPr lang="nl-NL" sz="800" dirty="0" smtClean="0"/>
              <a:t>?</a:t>
            </a:r>
          </a:p>
          <a:p>
            <a:r>
              <a:rPr lang="nl-NL" sz="800" i="1" dirty="0" smtClean="0"/>
              <a:t>Basis: Alle respondenten (</a:t>
            </a:r>
            <a:r>
              <a:rPr lang="nl-NL" sz="800" i="1" dirty="0"/>
              <a:t>n = 1.553)</a:t>
            </a:r>
          </a:p>
        </p:txBody>
      </p:sp>
      <p:sp>
        <p:nvSpPr>
          <p:cNvPr id="10" name="Content Placeholder 9"/>
          <p:cNvSpPr>
            <a:spLocks noGrp="1"/>
          </p:cNvSpPr>
          <p:nvPr>
            <p:ph sz="quarter" idx="16"/>
          </p:nvPr>
        </p:nvSpPr>
        <p:spPr/>
        <p:txBody>
          <a:bodyPr/>
          <a:lstStyle/>
          <a:p>
            <a:pPr algn="ctr"/>
            <a:r>
              <a:rPr lang="nl-NL" sz="1000" b="1" dirty="0" smtClean="0"/>
              <a:t>Moeilijkheid om maaltijd voor vegetariër te bereiden</a:t>
            </a:r>
            <a:endParaRPr lang="nl-NL" sz="1000" b="1" dirty="0"/>
          </a:p>
        </p:txBody>
      </p:sp>
      <p:pic>
        <p:nvPicPr>
          <p:cNvPr id="2" name="Picture 1"/>
          <p:cNvPicPr/>
          <p:nvPr>
            <p:extLst>
              <p:ext uri="{D42A27DB-BD31-4B8C-83A1-F6EECF244321}">
                <p14:modId xmlns:p14="http://schemas.microsoft.com/office/powerpoint/2010/main" val="803794006"/>
              </p:ext>
            </p:extLst>
          </p:nvPr>
        </p:nvPicPr>
        <p:blipFill>
          <a:blip r:embed="rId2" cstate="email">
            <a:extLst>
              <a:ext uri="{28A0092B-C50C-407E-A947-70E740481C1C}">
                <a14:useLocalDpi xmlns:a14="http://schemas.microsoft.com/office/drawing/2010/main"/>
              </a:ext>
            </a:extLst>
          </a:blip>
          <a:stretch>
            <a:fillRect/>
          </a:stretch>
        </p:blipFill>
        <p:spPr>
          <a:xfrm>
            <a:off x="144463" y="1517650"/>
            <a:ext cx="6156325" cy="1485900"/>
          </a:xfrm>
          <a:prstGeom prst="rect">
            <a:avLst/>
          </a:prstGeom>
        </p:spPr>
      </p:pic>
      <p:pic>
        <p:nvPicPr>
          <p:cNvPr id="22557" name="Picture 29" descr="C:\Users\pascal.vanvliet\AppData\Local\Microsoft\Windows\Temporary Internet Files\Content.IE5\5YEE2KCP\shutterstock_26776618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7744" y="3075806"/>
            <a:ext cx="1879443" cy="1313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838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Attitude rond koken</a:t>
            </a:r>
            <a:endParaRPr lang="en-US" dirty="0"/>
          </a:p>
        </p:txBody>
      </p:sp>
    </p:spTree>
    <p:extLst>
      <p:ext uri="{BB962C8B-B14F-4D97-AF65-F5344CB8AC3E}">
        <p14:creationId xmlns:p14="http://schemas.microsoft.com/office/powerpoint/2010/main" val="449584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Nederlander is bereid in het weekend langer in de keuken te staan dan op doordeweekse dagen.</a:t>
            </a:r>
            <a:endParaRPr lang="nl-NL" dirty="0"/>
          </a:p>
        </p:txBody>
      </p:sp>
      <p:sp>
        <p:nvSpPr>
          <p:cNvPr id="8" name="Content Placeholder 7"/>
          <p:cNvSpPr>
            <a:spLocks noGrp="1"/>
          </p:cNvSpPr>
          <p:nvPr>
            <p:ph sz="quarter" idx="14"/>
          </p:nvPr>
        </p:nvSpPr>
        <p:spPr/>
        <p:txBody>
          <a:bodyPr/>
          <a:lstStyle/>
          <a:p>
            <a:r>
              <a:rPr lang="nl-NL" sz="800" dirty="0" smtClean="0"/>
              <a:t>De bereidheid om meer tijd te besteden aan het klaarmaken op van de maaltijd neemt toe met leeftijd. Waar 10% van de jongeren (18-29 jaar) 35 minuten of langer wil besteden, is dit onder 50-64 jarigen 32% Vijfenzestigplussers nemen het langst de tijd om doordeweeks de maaltijd te bereiden: 41% geeft aan hier 35 minuten of langer voor over te hebben. Het verschil in maximale bereidingstijd tussen de leeftijden is niet zichtbaar in het weekend. Men heeft er in het weekend in het algemeen meer tijd voor over om te koken.</a:t>
            </a:r>
          </a:p>
          <a:p>
            <a:r>
              <a:rPr lang="nl-NL" sz="800" dirty="0" smtClean="0"/>
              <a:t>Alleenstaanden geven vaker dan gezinnen aan doordeweeks maximaal 20 minuten te willen besteden aan het bereiden van de maaltijd; 38% van de alleenstaanden wilt maximaal 20 minuten besteden bij gezinnen ligt dit percentage tussen de 13% (gezin met oudere kinderen) en 20% (gezin met jonge kinderen).</a:t>
            </a:r>
            <a:endParaRPr lang="nl-NL" sz="800" dirty="0"/>
          </a:p>
        </p:txBody>
      </p:sp>
      <p:sp>
        <p:nvSpPr>
          <p:cNvPr id="9" name="Content Placeholder 8"/>
          <p:cNvSpPr>
            <a:spLocks noGrp="1"/>
          </p:cNvSpPr>
          <p:nvPr>
            <p:ph sz="quarter" idx="15"/>
          </p:nvPr>
        </p:nvSpPr>
        <p:spPr/>
        <p:txBody>
          <a:bodyPr/>
          <a:lstStyle/>
          <a:p>
            <a:r>
              <a:rPr lang="nl-NL" sz="700" dirty="0"/>
              <a:t>A10. Hoeveel tijd wilt u op een doordeweekse dag maximaal besteden aan koken</a:t>
            </a:r>
            <a:r>
              <a:rPr lang="nl-NL" sz="700" dirty="0" smtClean="0"/>
              <a:t>?</a:t>
            </a:r>
          </a:p>
          <a:p>
            <a:r>
              <a:rPr lang="nl-NL" sz="700" i="1" dirty="0" smtClean="0"/>
              <a:t>Basis: Alle respondenten (n = 1.553)</a:t>
            </a:r>
          </a:p>
          <a:p>
            <a:endParaRPr lang="nl-NL" sz="700" dirty="0"/>
          </a:p>
          <a:p>
            <a:r>
              <a:rPr lang="nl-NL" sz="700" dirty="0" smtClean="0"/>
              <a:t>A11. Hoeveel </a:t>
            </a:r>
            <a:r>
              <a:rPr lang="nl-NL" sz="700" dirty="0"/>
              <a:t>tijd wilt u op een weekenddag maximaal besteden aan koken</a:t>
            </a:r>
            <a:r>
              <a:rPr lang="nl-NL" sz="700" dirty="0" smtClean="0"/>
              <a:t>?</a:t>
            </a:r>
          </a:p>
          <a:p>
            <a:r>
              <a:rPr lang="nl-NL" sz="700" i="1" dirty="0" smtClean="0"/>
              <a:t>Basis: Alle respondenten (</a:t>
            </a:r>
            <a:r>
              <a:rPr lang="nl-NL" sz="700" i="1" dirty="0"/>
              <a:t>n = </a:t>
            </a:r>
            <a:r>
              <a:rPr lang="nl-NL" sz="700" i="1" dirty="0" smtClean="0"/>
              <a:t>1.553)</a:t>
            </a:r>
            <a:endParaRPr lang="nl-NL" sz="700" i="1" dirty="0"/>
          </a:p>
        </p:txBody>
      </p:sp>
      <p:sp>
        <p:nvSpPr>
          <p:cNvPr id="10" name="Content Placeholder 9"/>
          <p:cNvSpPr>
            <a:spLocks noGrp="1"/>
          </p:cNvSpPr>
          <p:nvPr>
            <p:ph sz="quarter" idx="16"/>
          </p:nvPr>
        </p:nvSpPr>
        <p:spPr>
          <a:xfrm>
            <a:off x="323528" y="916161"/>
            <a:ext cx="2567302" cy="2879725"/>
          </a:xfrm>
        </p:spPr>
        <p:txBody>
          <a:bodyPr/>
          <a:lstStyle/>
          <a:p>
            <a:pPr algn="ctr"/>
            <a:r>
              <a:rPr lang="nl-NL" sz="1000" b="1" dirty="0" smtClean="0"/>
              <a:t>Maximale tijd besteden aan koken </a:t>
            </a:r>
          </a:p>
          <a:p>
            <a:pPr algn="ctr"/>
            <a:r>
              <a:rPr lang="nl-NL" sz="1000" b="1" i="1" dirty="0" smtClean="0"/>
              <a:t>op doordeweekse dag</a:t>
            </a:r>
            <a:endParaRPr lang="nl-NL" sz="1000" b="1" i="1" dirty="0"/>
          </a:p>
        </p:txBody>
      </p:sp>
      <p:sp>
        <p:nvSpPr>
          <p:cNvPr id="11" name="Content Placeholder 10"/>
          <p:cNvSpPr>
            <a:spLocks noGrp="1"/>
          </p:cNvSpPr>
          <p:nvPr>
            <p:ph sz="quarter" idx="17"/>
          </p:nvPr>
        </p:nvSpPr>
        <p:spPr>
          <a:xfrm>
            <a:off x="6012160" y="916161"/>
            <a:ext cx="2806344" cy="2879725"/>
          </a:xfrm>
        </p:spPr>
        <p:txBody>
          <a:bodyPr/>
          <a:lstStyle/>
          <a:p>
            <a:pPr algn="ctr"/>
            <a:r>
              <a:rPr lang="nl-NL" sz="1000" b="1" dirty="0" smtClean="0"/>
              <a:t>Maximale tijd besteden aan koken </a:t>
            </a:r>
          </a:p>
          <a:p>
            <a:pPr algn="ctr"/>
            <a:r>
              <a:rPr lang="nl-NL" sz="1000" b="1" i="1" dirty="0" smtClean="0"/>
              <a:t>op een weekenddag</a:t>
            </a:r>
            <a:endParaRPr lang="nl-NL" sz="1000" b="1" i="1" dirty="0"/>
          </a:p>
        </p:txBody>
      </p:sp>
      <p:pic>
        <p:nvPicPr>
          <p:cNvPr id="4" name="Picture 3"/>
          <p:cNvPicPr/>
          <p:nvPr>
            <p:extLst>
              <p:ext uri="{D42A27DB-BD31-4B8C-83A1-F6EECF244321}">
                <p14:modId xmlns:p14="http://schemas.microsoft.com/office/powerpoint/2010/main" val="3930297108"/>
              </p:ext>
            </p:extLst>
          </p:nvPr>
        </p:nvPicPr>
        <p:blipFill>
          <a:blip r:embed="rId4" cstate="email">
            <a:extLst>
              <a:ext uri="{28A0092B-C50C-407E-A947-70E740481C1C}">
                <a14:useLocalDpi xmlns:a14="http://schemas.microsoft.com/office/drawing/2010/main"/>
              </a:ext>
            </a:extLst>
          </a:blip>
          <a:stretch>
            <a:fillRect/>
          </a:stretch>
        </p:blipFill>
        <p:spPr>
          <a:xfrm>
            <a:off x="323850" y="1347788"/>
            <a:ext cx="2590800" cy="2865437"/>
          </a:xfrm>
          <a:prstGeom prst="rect">
            <a:avLst/>
          </a:prstGeom>
        </p:spPr>
      </p:pic>
      <p:pic>
        <p:nvPicPr>
          <p:cNvPr id="5" name="Picture 4"/>
          <p:cNvPicPr/>
          <p:nvPr>
            <p:extLst>
              <p:ext uri="{D42A27DB-BD31-4B8C-83A1-F6EECF244321}">
                <p14:modId xmlns:p14="http://schemas.microsoft.com/office/powerpoint/2010/main" val="3682456042"/>
              </p:ext>
            </p:extLst>
          </p:nvPr>
        </p:nvPicPr>
        <p:blipFill>
          <a:blip r:embed="rId5" cstate="email">
            <a:extLst>
              <a:ext uri="{28A0092B-C50C-407E-A947-70E740481C1C}">
                <a14:useLocalDpi xmlns:a14="http://schemas.microsoft.com/office/drawing/2010/main"/>
              </a:ext>
            </a:extLst>
          </a:blip>
          <a:stretch>
            <a:fillRect/>
          </a:stretch>
        </p:blipFill>
        <p:spPr>
          <a:xfrm>
            <a:off x="6076950" y="1343025"/>
            <a:ext cx="2598738" cy="2865438"/>
          </a:xfrm>
          <a:prstGeom prst="rect">
            <a:avLst/>
          </a:prstGeom>
        </p:spPr>
      </p:pic>
      <p:grpSp>
        <p:nvGrpSpPr>
          <p:cNvPr id="13" name="Gruppieren 161"/>
          <p:cNvGrpSpPr>
            <a:grpSpLocks noChangeAspect="1"/>
          </p:cNvGrpSpPr>
          <p:nvPr>
            <p:custDataLst>
              <p:tags r:id="rId1"/>
            </p:custDataLst>
          </p:nvPr>
        </p:nvGrpSpPr>
        <p:grpSpPr>
          <a:xfrm>
            <a:off x="2483768" y="2283718"/>
            <a:ext cx="407062" cy="392566"/>
            <a:chOff x="671513" y="-1179513"/>
            <a:chExt cx="7800975" cy="7523163"/>
          </a:xfrm>
          <a:solidFill>
            <a:schemeClr val="accent2"/>
          </a:solidFill>
        </p:grpSpPr>
        <p:sp>
          <p:nvSpPr>
            <p:cNvPr id="14" name="Freeform 17"/>
            <p:cNvSpPr>
              <a:spLocks noEditPoints="1"/>
            </p:cNvSpPr>
            <p:nvPr/>
          </p:nvSpPr>
          <p:spPr bwMode="auto">
            <a:xfrm>
              <a:off x="1272154" y="20637"/>
              <a:ext cx="6299200" cy="6323013"/>
            </a:xfrm>
            <a:custGeom>
              <a:avLst/>
              <a:gdLst>
                <a:gd name="T0" fmla="*/ 258 w 1680"/>
                <a:gd name="T1" fmla="*/ 1446 h 1686"/>
                <a:gd name="T2" fmla="*/ 113 w 1680"/>
                <a:gd name="T3" fmla="*/ 1662 h 1686"/>
                <a:gd name="T4" fmla="*/ 58 w 1680"/>
                <a:gd name="T5" fmla="*/ 1673 h 1686"/>
                <a:gd name="T6" fmla="*/ 47 w 1680"/>
                <a:gd name="T7" fmla="*/ 1618 h 1686"/>
                <a:gd name="T8" fmla="*/ 202 w 1680"/>
                <a:gd name="T9" fmla="*/ 1386 h 1686"/>
                <a:gd name="T10" fmla="*/ 0 w 1680"/>
                <a:gd name="T11" fmla="*/ 840 h 1686"/>
                <a:gd name="T12" fmla="*/ 840 w 1680"/>
                <a:gd name="T13" fmla="*/ 0 h 1686"/>
                <a:gd name="T14" fmla="*/ 1680 w 1680"/>
                <a:gd name="T15" fmla="*/ 840 h 1686"/>
                <a:gd name="T16" fmla="*/ 1478 w 1680"/>
                <a:gd name="T17" fmla="*/ 1386 h 1686"/>
                <a:gd name="T18" fmla="*/ 1633 w 1680"/>
                <a:gd name="T19" fmla="*/ 1618 h 1686"/>
                <a:gd name="T20" fmla="*/ 1622 w 1680"/>
                <a:gd name="T21" fmla="*/ 1673 h 1686"/>
                <a:gd name="T22" fmla="*/ 1567 w 1680"/>
                <a:gd name="T23" fmla="*/ 1662 h 1686"/>
                <a:gd name="T24" fmla="*/ 1422 w 1680"/>
                <a:gd name="T25" fmla="*/ 1446 h 1686"/>
                <a:gd name="T26" fmla="*/ 840 w 1680"/>
                <a:gd name="T27" fmla="*/ 1680 h 1686"/>
                <a:gd name="T28" fmla="*/ 258 w 1680"/>
                <a:gd name="T29" fmla="*/ 1446 h 1686"/>
                <a:gd name="T30" fmla="*/ 819 w 1680"/>
                <a:gd name="T31" fmla="*/ 763 h 1686"/>
                <a:gd name="T32" fmla="*/ 388 w 1680"/>
                <a:gd name="T33" fmla="*/ 332 h 1686"/>
                <a:gd name="T34" fmla="*/ 332 w 1680"/>
                <a:gd name="T35" fmla="*/ 388 h 1686"/>
                <a:gd name="T36" fmla="*/ 763 w 1680"/>
                <a:gd name="T37" fmla="*/ 819 h 1686"/>
                <a:gd name="T38" fmla="*/ 760 w 1680"/>
                <a:gd name="T39" fmla="*/ 840 h 1686"/>
                <a:gd name="T40" fmla="*/ 840 w 1680"/>
                <a:gd name="T41" fmla="*/ 920 h 1686"/>
                <a:gd name="T42" fmla="*/ 920 w 1680"/>
                <a:gd name="T43" fmla="*/ 840 h 1686"/>
                <a:gd name="T44" fmla="*/ 917 w 1680"/>
                <a:gd name="T45" fmla="*/ 819 h 1686"/>
                <a:gd name="T46" fmla="*/ 1188 w 1680"/>
                <a:gd name="T47" fmla="*/ 548 h 1686"/>
                <a:gd name="T48" fmla="*/ 1132 w 1680"/>
                <a:gd name="T49" fmla="*/ 492 h 1686"/>
                <a:gd name="T50" fmla="*/ 861 w 1680"/>
                <a:gd name="T51" fmla="*/ 763 h 1686"/>
                <a:gd name="T52" fmla="*/ 819 w 1680"/>
                <a:gd name="T53" fmla="*/ 763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0" h="1686">
                  <a:moveTo>
                    <a:pt x="258" y="1446"/>
                  </a:moveTo>
                  <a:cubicBezTo>
                    <a:pt x="113" y="1662"/>
                    <a:pt x="113" y="1662"/>
                    <a:pt x="113" y="1662"/>
                  </a:cubicBezTo>
                  <a:cubicBezTo>
                    <a:pt x="101" y="1680"/>
                    <a:pt x="76" y="1686"/>
                    <a:pt x="58" y="1673"/>
                  </a:cubicBezTo>
                  <a:cubicBezTo>
                    <a:pt x="40" y="1661"/>
                    <a:pt x="34" y="1636"/>
                    <a:pt x="47" y="1618"/>
                  </a:cubicBezTo>
                  <a:cubicBezTo>
                    <a:pt x="202" y="1386"/>
                    <a:pt x="202" y="1386"/>
                    <a:pt x="202" y="1386"/>
                  </a:cubicBezTo>
                  <a:cubicBezTo>
                    <a:pt x="76" y="1239"/>
                    <a:pt x="0" y="1048"/>
                    <a:pt x="0" y="840"/>
                  </a:cubicBezTo>
                  <a:cubicBezTo>
                    <a:pt x="0" y="376"/>
                    <a:pt x="376" y="0"/>
                    <a:pt x="840" y="0"/>
                  </a:cubicBezTo>
                  <a:cubicBezTo>
                    <a:pt x="1304" y="0"/>
                    <a:pt x="1680" y="376"/>
                    <a:pt x="1680" y="840"/>
                  </a:cubicBezTo>
                  <a:cubicBezTo>
                    <a:pt x="1680" y="1048"/>
                    <a:pt x="1604" y="1239"/>
                    <a:pt x="1478" y="1386"/>
                  </a:cubicBezTo>
                  <a:cubicBezTo>
                    <a:pt x="1633" y="1618"/>
                    <a:pt x="1633" y="1618"/>
                    <a:pt x="1633" y="1618"/>
                  </a:cubicBezTo>
                  <a:cubicBezTo>
                    <a:pt x="1646" y="1636"/>
                    <a:pt x="1640" y="1661"/>
                    <a:pt x="1622" y="1673"/>
                  </a:cubicBezTo>
                  <a:cubicBezTo>
                    <a:pt x="1604" y="1686"/>
                    <a:pt x="1579" y="1680"/>
                    <a:pt x="1567" y="1662"/>
                  </a:cubicBezTo>
                  <a:cubicBezTo>
                    <a:pt x="1422" y="1446"/>
                    <a:pt x="1422" y="1446"/>
                    <a:pt x="1422" y="1446"/>
                  </a:cubicBezTo>
                  <a:cubicBezTo>
                    <a:pt x="1271" y="1591"/>
                    <a:pt x="1066" y="1680"/>
                    <a:pt x="840" y="1680"/>
                  </a:cubicBezTo>
                  <a:cubicBezTo>
                    <a:pt x="614" y="1680"/>
                    <a:pt x="409" y="1591"/>
                    <a:pt x="258" y="1446"/>
                  </a:cubicBezTo>
                  <a:close/>
                  <a:moveTo>
                    <a:pt x="819" y="763"/>
                  </a:moveTo>
                  <a:cubicBezTo>
                    <a:pt x="388" y="332"/>
                    <a:pt x="388" y="332"/>
                    <a:pt x="388" y="332"/>
                  </a:cubicBezTo>
                  <a:cubicBezTo>
                    <a:pt x="332" y="388"/>
                    <a:pt x="332" y="388"/>
                    <a:pt x="332" y="388"/>
                  </a:cubicBezTo>
                  <a:cubicBezTo>
                    <a:pt x="763" y="819"/>
                    <a:pt x="763" y="819"/>
                    <a:pt x="763" y="819"/>
                  </a:cubicBezTo>
                  <a:cubicBezTo>
                    <a:pt x="761" y="826"/>
                    <a:pt x="760" y="833"/>
                    <a:pt x="760" y="840"/>
                  </a:cubicBezTo>
                  <a:cubicBezTo>
                    <a:pt x="760" y="884"/>
                    <a:pt x="796" y="920"/>
                    <a:pt x="840" y="920"/>
                  </a:cubicBezTo>
                  <a:cubicBezTo>
                    <a:pt x="884" y="920"/>
                    <a:pt x="920" y="884"/>
                    <a:pt x="920" y="840"/>
                  </a:cubicBezTo>
                  <a:cubicBezTo>
                    <a:pt x="920" y="833"/>
                    <a:pt x="919" y="826"/>
                    <a:pt x="917" y="819"/>
                  </a:cubicBezTo>
                  <a:cubicBezTo>
                    <a:pt x="1188" y="548"/>
                    <a:pt x="1188" y="548"/>
                    <a:pt x="1188" y="548"/>
                  </a:cubicBezTo>
                  <a:cubicBezTo>
                    <a:pt x="1132" y="492"/>
                    <a:pt x="1132" y="492"/>
                    <a:pt x="1132" y="492"/>
                  </a:cubicBezTo>
                  <a:cubicBezTo>
                    <a:pt x="861" y="763"/>
                    <a:pt x="861" y="763"/>
                    <a:pt x="861" y="763"/>
                  </a:cubicBezTo>
                  <a:cubicBezTo>
                    <a:pt x="847" y="759"/>
                    <a:pt x="833" y="759"/>
                    <a:pt x="819" y="763"/>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8"/>
            <p:cNvSpPr>
              <a:spLocks noChangeArrowheads="1"/>
            </p:cNvSpPr>
            <p:nvPr/>
          </p:nvSpPr>
          <p:spPr bwMode="auto">
            <a:xfrm>
              <a:off x="4422776" y="-1028700"/>
              <a:ext cx="300038" cy="749300"/>
            </a:xfrm>
            <a:prstGeom prst="rect">
              <a:avLst/>
            </a:prstGeom>
            <a:grpFill/>
            <a:ln>
              <a:noFill/>
            </a:ln>
            <a:extLst>
              <a:ext uri="{91240B29-F687-4F45-9708-019B960494DF}">
                <a14:hiddenLine xmlns:a14="http://schemas.microsoft.com/office/drawing/2010/main" w="9525">
                  <a:solidFill>
                    <a:schemeClr val="dk1"/>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9"/>
            <p:cNvSpPr>
              <a:spLocks noChangeArrowheads="1"/>
            </p:cNvSpPr>
            <p:nvPr/>
          </p:nvSpPr>
          <p:spPr bwMode="auto">
            <a:xfrm>
              <a:off x="3971926" y="-1179513"/>
              <a:ext cx="1200150" cy="300038"/>
            </a:xfrm>
            <a:prstGeom prst="rect">
              <a:avLst/>
            </a:prstGeom>
            <a:grpFill/>
            <a:ln>
              <a:noFill/>
            </a:ln>
            <a:extLst>
              <a:ext uri="{91240B29-F687-4F45-9708-019B960494DF}">
                <a14:hiddenLine xmlns:a14="http://schemas.microsoft.com/office/drawing/2010/main" w="9525">
                  <a:solidFill>
                    <a:schemeClr val="dk1"/>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0"/>
            <p:cNvSpPr>
              <a:spLocks noEditPoints="1"/>
            </p:cNvSpPr>
            <p:nvPr/>
          </p:nvSpPr>
          <p:spPr bwMode="auto">
            <a:xfrm>
              <a:off x="671513" y="-879475"/>
              <a:ext cx="7800975" cy="2774950"/>
            </a:xfrm>
            <a:custGeom>
              <a:avLst/>
              <a:gdLst>
                <a:gd name="T0" fmla="*/ 400 w 2080"/>
                <a:gd name="T1" fmla="*/ 0 h 740"/>
                <a:gd name="T2" fmla="*/ 722 w 2080"/>
                <a:gd name="T3" fmla="*/ 162 h 740"/>
                <a:gd name="T4" fmla="*/ 752 w 2080"/>
                <a:gd name="T5" fmla="*/ 204 h 740"/>
                <a:gd name="T6" fmla="*/ 704 w 2080"/>
                <a:gd name="T7" fmla="*/ 223 h 740"/>
                <a:gd name="T8" fmla="*/ 205 w 2080"/>
                <a:gd name="T9" fmla="*/ 693 h 740"/>
                <a:gd name="T10" fmla="*/ 183 w 2080"/>
                <a:gd name="T11" fmla="*/ 740 h 740"/>
                <a:gd name="T12" fmla="*/ 143 w 2080"/>
                <a:gd name="T13" fmla="*/ 707 h 740"/>
                <a:gd name="T14" fmla="*/ 0 w 2080"/>
                <a:gd name="T15" fmla="*/ 400 h 740"/>
                <a:gd name="T16" fmla="*/ 400 w 2080"/>
                <a:gd name="T17" fmla="*/ 0 h 740"/>
                <a:gd name="T18" fmla="*/ 1680 w 2080"/>
                <a:gd name="T19" fmla="*/ 0 h 740"/>
                <a:gd name="T20" fmla="*/ 2080 w 2080"/>
                <a:gd name="T21" fmla="*/ 400 h 740"/>
                <a:gd name="T22" fmla="*/ 1937 w 2080"/>
                <a:gd name="T23" fmla="*/ 707 h 740"/>
                <a:gd name="T24" fmla="*/ 1897 w 2080"/>
                <a:gd name="T25" fmla="*/ 740 h 740"/>
                <a:gd name="T26" fmla="*/ 1875 w 2080"/>
                <a:gd name="T27" fmla="*/ 693 h 740"/>
                <a:gd name="T28" fmla="*/ 1376 w 2080"/>
                <a:gd name="T29" fmla="*/ 223 h 740"/>
                <a:gd name="T30" fmla="*/ 1328 w 2080"/>
                <a:gd name="T31" fmla="*/ 204 h 740"/>
                <a:gd name="T32" fmla="*/ 1358 w 2080"/>
                <a:gd name="T33" fmla="*/ 162 h 740"/>
                <a:gd name="T34" fmla="*/ 1680 w 2080"/>
                <a:gd name="T35"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0" h="740">
                  <a:moveTo>
                    <a:pt x="400" y="0"/>
                  </a:moveTo>
                  <a:cubicBezTo>
                    <a:pt x="527" y="0"/>
                    <a:pt x="646" y="60"/>
                    <a:pt x="722" y="162"/>
                  </a:cubicBezTo>
                  <a:cubicBezTo>
                    <a:pt x="752" y="204"/>
                    <a:pt x="752" y="204"/>
                    <a:pt x="752" y="204"/>
                  </a:cubicBezTo>
                  <a:cubicBezTo>
                    <a:pt x="704" y="223"/>
                    <a:pt x="704" y="223"/>
                    <a:pt x="704" y="223"/>
                  </a:cubicBezTo>
                  <a:cubicBezTo>
                    <a:pt x="484" y="310"/>
                    <a:pt x="305" y="478"/>
                    <a:pt x="205" y="693"/>
                  </a:cubicBezTo>
                  <a:cubicBezTo>
                    <a:pt x="183" y="740"/>
                    <a:pt x="183" y="740"/>
                    <a:pt x="183" y="740"/>
                  </a:cubicBezTo>
                  <a:cubicBezTo>
                    <a:pt x="143" y="707"/>
                    <a:pt x="143" y="707"/>
                    <a:pt x="143" y="707"/>
                  </a:cubicBezTo>
                  <a:cubicBezTo>
                    <a:pt x="53" y="631"/>
                    <a:pt x="0" y="518"/>
                    <a:pt x="0" y="400"/>
                  </a:cubicBezTo>
                  <a:cubicBezTo>
                    <a:pt x="0" y="179"/>
                    <a:pt x="179" y="0"/>
                    <a:pt x="400" y="0"/>
                  </a:cubicBezTo>
                  <a:close/>
                  <a:moveTo>
                    <a:pt x="1680" y="0"/>
                  </a:moveTo>
                  <a:cubicBezTo>
                    <a:pt x="1901" y="0"/>
                    <a:pt x="2080" y="179"/>
                    <a:pt x="2080" y="400"/>
                  </a:cubicBezTo>
                  <a:cubicBezTo>
                    <a:pt x="2080" y="518"/>
                    <a:pt x="2027" y="631"/>
                    <a:pt x="1937" y="707"/>
                  </a:cubicBezTo>
                  <a:cubicBezTo>
                    <a:pt x="1897" y="740"/>
                    <a:pt x="1897" y="740"/>
                    <a:pt x="1897" y="740"/>
                  </a:cubicBezTo>
                  <a:cubicBezTo>
                    <a:pt x="1875" y="693"/>
                    <a:pt x="1875" y="693"/>
                    <a:pt x="1875" y="693"/>
                  </a:cubicBezTo>
                  <a:cubicBezTo>
                    <a:pt x="1775" y="478"/>
                    <a:pt x="1596" y="310"/>
                    <a:pt x="1376" y="223"/>
                  </a:cubicBezTo>
                  <a:cubicBezTo>
                    <a:pt x="1328" y="204"/>
                    <a:pt x="1328" y="204"/>
                    <a:pt x="1328" y="204"/>
                  </a:cubicBezTo>
                  <a:cubicBezTo>
                    <a:pt x="1358" y="162"/>
                    <a:pt x="1358" y="162"/>
                    <a:pt x="1358" y="162"/>
                  </a:cubicBezTo>
                  <a:cubicBezTo>
                    <a:pt x="1434" y="60"/>
                    <a:pt x="1553" y="0"/>
                    <a:pt x="1680" y="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uppieren 161"/>
          <p:cNvGrpSpPr>
            <a:grpSpLocks noChangeAspect="1"/>
          </p:cNvGrpSpPr>
          <p:nvPr>
            <p:custDataLst>
              <p:tags r:id="rId2"/>
            </p:custDataLst>
          </p:nvPr>
        </p:nvGrpSpPr>
        <p:grpSpPr>
          <a:xfrm>
            <a:off x="8269394" y="2315030"/>
            <a:ext cx="407062" cy="392566"/>
            <a:chOff x="671513" y="-1179513"/>
            <a:chExt cx="7800975" cy="7523163"/>
          </a:xfrm>
          <a:solidFill>
            <a:schemeClr val="accent2"/>
          </a:solidFill>
        </p:grpSpPr>
        <p:sp>
          <p:nvSpPr>
            <p:cNvPr id="19" name="Freeform 17"/>
            <p:cNvSpPr>
              <a:spLocks noEditPoints="1"/>
            </p:cNvSpPr>
            <p:nvPr/>
          </p:nvSpPr>
          <p:spPr bwMode="auto">
            <a:xfrm>
              <a:off x="1422406" y="20636"/>
              <a:ext cx="6299199" cy="6323014"/>
            </a:xfrm>
            <a:custGeom>
              <a:avLst/>
              <a:gdLst>
                <a:gd name="T0" fmla="*/ 258 w 1680"/>
                <a:gd name="T1" fmla="*/ 1446 h 1686"/>
                <a:gd name="T2" fmla="*/ 113 w 1680"/>
                <a:gd name="T3" fmla="*/ 1662 h 1686"/>
                <a:gd name="T4" fmla="*/ 58 w 1680"/>
                <a:gd name="T5" fmla="*/ 1673 h 1686"/>
                <a:gd name="T6" fmla="*/ 47 w 1680"/>
                <a:gd name="T7" fmla="*/ 1618 h 1686"/>
                <a:gd name="T8" fmla="*/ 202 w 1680"/>
                <a:gd name="T9" fmla="*/ 1386 h 1686"/>
                <a:gd name="T10" fmla="*/ 0 w 1680"/>
                <a:gd name="T11" fmla="*/ 840 h 1686"/>
                <a:gd name="T12" fmla="*/ 840 w 1680"/>
                <a:gd name="T13" fmla="*/ 0 h 1686"/>
                <a:gd name="T14" fmla="*/ 1680 w 1680"/>
                <a:gd name="T15" fmla="*/ 840 h 1686"/>
                <a:gd name="T16" fmla="*/ 1478 w 1680"/>
                <a:gd name="T17" fmla="*/ 1386 h 1686"/>
                <a:gd name="T18" fmla="*/ 1633 w 1680"/>
                <a:gd name="T19" fmla="*/ 1618 h 1686"/>
                <a:gd name="T20" fmla="*/ 1622 w 1680"/>
                <a:gd name="T21" fmla="*/ 1673 h 1686"/>
                <a:gd name="T22" fmla="*/ 1567 w 1680"/>
                <a:gd name="T23" fmla="*/ 1662 h 1686"/>
                <a:gd name="T24" fmla="*/ 1422 w 1680"/>
                <a:gd name="T25" fmla="*/ 1446 h 1686"/>
                <a:gd name="T26" fmla="*/ 840 w 1680"/>
                <a:gd name="T27" fmla="*/ 1680 h 1686"/>
                <a:gd name="T28" fmla="*/ 258 w 1680"/>
                <a:gd name="T29" fmla="*/ 1446 h 1686"/>
                <a:gd name="T30" fmla="*/ 819 w 1680"/>
                <a:gd name="T31" fmla="*/ 763 h 1686"/>
                <a:gd name="T32" fmla="*/ 388 w 1680"/>
                <a:gd name="T33" fmla="*/ 332 h 1686"/>
                <a:gd name="T34" fmla="*/ 332 w 1680"/>
                <a:gd name="T35" fmla="*/ 388 h 1686"/>
                <a:gd name="T36" fmla="*/ 763 w 1680"/>
                <a:gd name="T37" fmla="*/ 819 h 1686"/>
                <a:gd name="T38" fmla="*/ 760 w 1680"/>
                <a:gd name="T39" fmla="*/ 840 h 1686"/>
                <a:gd name="T40" fmla="*/ 840 w 1680"/>
                <a:gd name="T41" fmla="*/ 920 h 1686"/>
                <a:gd name="T42" fmla="*/ 920 w 1680"/>
                <a:gd name="T43" fmla="*/ 840 h 1686"/>
                <a:gd name="T44" fmla="*/ 917 w 1680"/>
                <a:gd name="T45" fmla="*/ 819 h 1686"/>
                <a:gd name="T46" fmla="*/ 1188 w 1680"/>
                <a:gd name="T47" fmla="*/ 548 h 1686"/>
                <a:gd name="T48" fmla="*/ 1132 w 1680"/>
                <a:gd name="T49" fmla="*/ 492 h 1686"/>
                <a:gd name="T50" fmla="*/ 861 w 1680"/>
                <a:gd name="T51" fmla="*/ 763 h 1686"/>
                <a:gd name="T52" fmla="*/ 819 w 1680"/>
                <a:gd name="T53" fmla="*/ 763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0" h="1686">
                  <a:moveTo>
                    <a:pt x="258" y="1446"/>
                  </a:moveTo>
                  <a:cubicBezTo>
                    <a:pt x="113" y="1662"/>
                    <a:pt x="113" y="1662"/>
                    <a:pt x="113" y="1662"/>
                  </a:cubicBezTo>
                  <a:cubicBezTo>
                    <a:pt x="101" y="1680"/>
                    <a:pt x="76" y="1686"/>
                    <a:pt x="58" y="1673"/>
                  </a:cubicBezTo>
                  <a:cubicBezTo>
                    <a:pt x="40" y="1661"/>
                    <a:pt x="34" y="1636"/>
                    <a:pt x="47" y="1618"/>
                  </a:cubicBezTo>
                  <a:cubicBezTo>
                    <a:pt x="202" y="1386"/>
                    <a:pt x="202" y="1386"/>
                    <a:pt x="202" y="1386"/>
                  </a:cubicBezTo>
                  <a:cubicBezTo>
                    <a:pt x="76" y="1239"/>
                    <a:pt x="0" y="1048"/>
                    <a:pt x="0" y="840"/>
                  </a:cubicBezTo>
                  <a:cubicBezTo>
                    <a:pt x="0" y="376"/>
                    <a:pt x="376" y="0"/>
                    <a:pt x="840" y="0"/>
                  </a:cubicBezTo>
                  <a:cubicBezTo>
                    <a:pt x="1304" y="0"/>
                    <a:pt x="1680" y="376"/>
                    <a:pt x="1680" y="840"/>
                  </a:cubicBezTo>
                  <a:cubicBezTo>
                    <a:pt x="1680" y="1048"/>
                    <a:pt x="1604" y="1239"/>
                    <a:pt x="1478" y="1386"/>
                  </a:cubicBezTo>
                  <a:cubicBezTo>
                    <a:pt x="1633" y="1618"/>
                    <a:pt x="1633" y="1618"/>
                    <a:pt x="1633" y="1618"/>
                  </a:cubicBezTo>
                  <a:cubicBezTo>
                    <a:pt x="1646" y="1636"/>
                    <a:pt x="1640" y="1661"/>
                    <a:pt x="1622" y="1673"/>
                  </a:cubicBezTo>
                  <a:cubicBezTo>
                    <a:pt x="1604" y="1686"/>
                    <a:pt x="1579" y="1680"/>
                    <a:pt x="1567" y="1662"/>
                  </a:cubicBezTo>
                  <a:cubicBezTo>
                    <a:pt x="1422" y="1446"/>
                    <a:pt x="1422" y="1446"/>
                    <a:pt x="1422" y="1446"/>
                  </a:cubicBezTo>
                  <a:cubicBezTo>
                    <a:pt x="1271" y="1591"/>
                    <a:pt x="1066" y="1680"/>
                    <a:pt x="840" y="1680"/>
                  </a:cubicBezTo>
                  <a:cubicBezTo>
                    <a:pt x="614" y="1680"/>
                    <a:pt x="409" y="1591"/>
                    <a:pt x="258" y="1446"/>
                  </a:cubicBezTo>
                  <a:close/>
                  <a:moveTo>
                    <a:pt x="819" y="763"/>
                  </a:moveTo>
                  <a:cubicBezTo>
                    <a:pt x="388" y="332"/>
                    <a:pt x="388" y="332"/>
                    <a:pt x="388" y="332"/>
                  </a:cubicBezTo>
                  <a:cubicBezTo>
                    <a:pt x="332" y="388"/>
                    <a:pt x="332" y="388"/>
                    <a:pt x="332" y="388"/>
                  </a:cubicBezTo>
                  <a:cubicBezTo>
                    <a:pt x="763" y="819"/>
                    <a:pt x="763" y="819"/>
                    <a:pt x="763" y="819"/>
                  </a:cubicBezTo>
                  <a:cubicBezTo>
                    <a:pt x="761" y="826"/>
                    <a:pt x="760" y="833"/>
                    <a:pt x="760" y="840"/>
                  </a:cubicBezTo>
                  <a:cubicBezTo>
                    <a:pt x="760" y="884"/>
                    <a:pt x="796" y="920"/>
                    <a:pt x="840" y="920"/>
                  </a:cubicBezTo>
                  <a:cubicBezTo>
                    <a:pt x="884" y="920"/>
                    <a:pt x="920" y="884"/>
                    <a:pt x="920" y="840"/>
                  </a:cubicBezTo>
                  <a:cubicBezTo>
                    <a:pt x="920" y="833"/>
                    <a:pt x="919" y="826"/>
                    <a:pt x="917" y="819"/>
                  </a:cubicBezTo>
                  <a:cubicBezTo>
                    <a:pt x="1188" y="548"/>
                    <a:pt x="1188" y="548"/>
                    <a:pt x="1188" y="548"/>
                  </a:cubicBezTo>
                  <a:cubicBezTo>
                    <a:pt x="1132" y="492"/>
                    <a:pt x="1132" y="492"/>
                    <a:pt x="1132" y="492"/>
                  </a:cubicBezTo>
                  <a:cubicBezTo>
                    <a:pt x="861" y="763"/>
                    <a:pt x="861" y="763"/>
                    <a:pt x="861" y="763"/>
                  </a:cubicBezTo>
                  <a:cubicBezTo>
                    <a:pt x="847" y="759"/>
                    <a:pt x="833" y="759"/>
                    <a:pt x="819" y="763"/>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8"/>
            <p:cNvSpPr>
              <a:spLocks noChangeArrowheads="1"/>
            </p:cNvSpPr>
            <p:nvPr/>
          </p:nvSpPr>
          <p:spPr bwMode="auto">
            <a:xfrm>
              <a:off x="4422776" y="-1028700"/>
              <a:ext cx="300038" cy="749300"/>
            </a:xfrm>
            <a:prstGeom prst="rect">
              <a:avLst/>
            </a:prstGeom>
            <a:grpFill/>
            <a:ln>
              <a:noFill/>
            </a:ln>
            <a:extLst>
              <a:ext uri="{91240B29-F687-4F45-9708-019B960494DF}">
                <a14:hiddenLine xmlns:a14="http://schemas.microsoft.com/office/drawing/2010/main" w="9525">
                  <a:solidFill>
                    <a:schemeClr val="dk1"/>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19"/>
            <p:cNvSpPr>
              <a:spLocks noChangeArrowheads="1"/>
            </p:cNvSpPr>
            <p:nvPr/>
          </p:nvSpPr>
          <p:spPr bwMode="auto">
            <a:xfrm>
              <a:off x="3971926" y="-1179513"/>
              <a:ext cx="1200150" cy="300038"/>
            </a:xfrm>
            <a:prstGeom prst="rect">
              <a:avLst/>
            </a:prstGeom>
            <a:grpFill/>
            <a:ln>
              <a:noFill/>
            </a:ln>
            <a:extLst>
              <a:ext uri="{91240B29-F687-4F45-9708-019B960494DF}">
                <a14:hiddenLine xmlns:a14="http://schemas.microsoft.com/office/drawing/2010/main" w="9525">
                  <a:solidFill>
                    <a:schemeClr val="dk1"/>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noEditPoints="1"/>
            </p:cNvSpPr>
            <p:nvPr/>
          </p:nvSpPr>
          <p:spPr bwMode="auto">
            <a:xfrm>
              <a:off x="671513" y="-879475"/>
              <a:ext cx="7800975" cy="2774950"/>
            </a:xfrm>
            <a:custGeom>
              <a:avLst/>
              <a:gdLst>
                <a:gd name="T0" fmla="*/ 400 w 2080"/>
                <a:gd name="T1" fmla="*/ 0 h 740"/>
                <a:gd name="T2" fmla="*/ 722 w 2080"/>
                <a:gd name="T3" fmla="*/ 162 h 740"/>
                <a:gd name="T4" fmla="*/ 752 w 2080"/>
                <a:gd name="T5" fmla="*/ 204 h 740"/>
                <a:gd name="T6" fmla="*/ 704 w 2080"/>
                <a:gd name="T7" fmla="*/ 223 h 740"/>
                <a:gd name="T8" fmla="*/ 205 w 2080"/>
                <a:gd name="T9" fmla="*/ 693 h 740"/>
                <a:gd name="T10" fmla="*/ 183 w 2080"/>
                <a:gd name="T11" fmla="*/ 740 h 740"/>
                <a:gd name="T12" fmla="*/ 143 w 2080"/>
                <a:gd name="T13" fmla="*/ 707 h 740"/>
                <a:gd name="T14" fmla="*/ 0 w 2080"/>
                <a:gd name="T15" fmla="*/ 400 h 740"/>
                <a:gd name="T16" fmla="*/ 400 w 2080"/>
                <a:gd name="T17" fmla="*/ 0 h 740"/>
                <a:gd name="T18" fmla="*/ 1680 w 2080"/>
                <a:gd name="T19" fmla="*/ 0 h 740"/>
                <a:gd name="T20" fmla="*/ 2080 w 2080"/>
                <a:gd name="T21" fmla="*/ 400 h 740"/>
                <a:gd name="T22" fmla="*/ 1937 w 2080"/>
                <a:gd name="T23" fmla="*/ 707 h 740"/>
                <a:gd name="T24" fmla="*/ 1897 w 2080"/>
                <a:gd name="T25" fmla="*/ 740 h 740"/>
                <a:gd name="T26" fmla="*/ 1875 w 2080"/>
                <a:gd name="T27" fmla="*/ 693 h 740"/>
                <a:gd name="T28" fmla="*/ 1376 w 2080"/>
                <a:gd name="T29" fmla="*/ 223 h 740"/>
                <a:gd name="T30" fmla="*/ 1328 w 2080"/>
                <a:gd name="T31" fmla="*/ 204 h 740"/>
                <a:gd name="T32" fmla="*/ 1358 w 2080"/>
                <a:gd name="T33" fmla="*/ 162 h 740"/>
                <a:gd name="T34" fmla="*/ 1680 w 2080"/>
                <a:gd name="T35"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0" h="740">
                  <a:moveTo>
                    <a:pt x="400" y="0"/>
                  </a:moveTo>
                  <a:cubicBezTo>
                    <a:pt x="527" y="0"/>
                    <a:pt x="646" y="60"/>
                    <a:pt x="722" y="162"/>
                  </a:cubicBezTo>
                  <a:cubicBezTo>
                    <a:pt x="752" y="204"/>
                    <a:pt x="752" y="204"/>
                    <a:pt x="752" y="204"/>
                  </a:cubicBezTo>
                  <a:cubicBezTo>
                    <a:pt x="704" y="223"/>
                    <a:pt x="704" y="223"/>
                    <a:pt x="704" y="223"/>
                  </a:cubicBezTo>
                  <a:cubicBezTo>
                    <a:pt x="484" y="310"/>
                    <a:pt x="305" y="478"/>
                    <a:pt x="205" y="693"/>
                  </a:cubicBezTo>
                  <a:cubicBezTo>
                    <a:pt x="183" y="740"/>
                    <a:pt x="183" y="740"/>
                    <a:pt x="183" y="740"/>
                  </a:cubicBezTo>
                  <a:cubicBezTo>
                    <a:pt x="143" y="707"/>
                    <a:pt x="143" y="707"/>
                    <a:pt x="143" y="707"/>
                  </a:cubicBezTo>
                  <a:cubicBezTo>
                    <a:pt x="53" y="631"/>
                    <a:pt x="0" y="518"/>
                    <a:pt x="0" y="400"/>
                  </a:cubicBezTo>
                  <a:cubicBezTo>
                    <a:pt x="0" y="179"/>
                    <a:pt x="179" y="0"/>
                    <a:pt x="400" y="0"/>
                  </a:cubicBezTo>
                  <a:close/>
                  <a:moveTo>
                    <a:pt x="1680" y="0"/>
                  </a:moveTo>
                  <a:cubicBezTo>
                    <a:pt x="1901" y="0"/>
                    <a:pt x="2080" y="179"/>
                    <a:pt x="2080" y="400"/>
                  </a:cubicBezTo>
                  <a:cubicBezTo>
                    <a:pt x="2080" y="518"/>
                    <a:pt x="2027" y="631"/>
                    <a:pt x="1937" y="707"/>
                  </a:cubicBezTo>
                  <a:cubicBezTo>
                    <a:pt x="1897" y="740"/>
                    <a:pt x="1897" y="740"/>
                    <a:pt x="1897" y="740"/>
                  </a:cubicBezTo>
                  <a:cubicBezTo>
                    <a:pt x="1875" y="693"/>
                    <a:pt x="1875" y="693"/>
                    <a:pt x="1875" y="693"/>
                  </a:cubicBezTo>
                  <a:cubicBezTo>
                    <a:pt x="1775" y="478"/>
                    <a:pt x="1596" y="310"/>
                    <a:pt x="1376" y="223"/>
                  </a:cubicBezTo>
                  <a:cubicBezTo>
                    <a:pt x="1328" y="204"/>
                    <a:pt x="1328" y="204"/>
                    <a:pt x="1328" y="204"/>
                  </a:cubicBezTo>
                  <a:cubicBezTo>
                    <a:pt x="1358" y="162"/>
                    <a:pt x="1358" y="162"/>
                    <a:pt x="1358" y="162"/>
                  </a:cubicBezTo>
                  <a:cubicBezTo>
                    <a:pt x="1434" y="60"/>
                    <a:pt x="1553" y="0"/>
                    <a:pt x="1680" y="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5593" name="Picture 23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19475" y="1806575"/>
            <a:ext cx="230505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401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extLst>
              <p:ext uri="{D42A27DB-BD31-4B8C-83A1-F6EECF244321}">
                <p14:modId xmlns:p14="http://schemas.microsoft.com/office/powerpoint/2010/main" val="1121609601"/>
              </p:ext>
            </p:extLst>
          </p:nvPr>
        </p:nvPicPr>
        <p:blipFill>
          <a:blip r:embed="rId2" cstate="email">
            <a:extLst>
              <a:ext uri="{28A0092B-C50C-407E-A947-70E740481C1C}">
                <a14:useLocalDpi xmlns:a14="http://schemas.microsoft.com/office/drawing/2010/main"/>
              </a:ext>
            </a:extLst>
          </a:blip>
          <a:stretch>
            <a:fillRect/>
          </a:stretch>
        </p:blipFill>
        <p:spPr>
          <a:xfrm>
            <a:off x="961200" y="982800"/>
            <a:ext cx="7216775" cy="2735263"/>
          </a:xfrm>
          <a:prstGeom prst="rect">
            <a:avLst/>
          </a:prstGeom>
        </p:spPr>
      </p:pic>
      <p:sp>
        <p:nvSpPr>
          <p:cNvPr id="7" name="Title 6"/>
          <p:cNvSpPr>
            <a:spLocks noGrp="1"/>
          </p:cNvSpPr>
          <p:nvPr>
            <p:ph type="title"/>
          </p:nvPr>
        </p:nvSpPr>
        <p:spPr>
          <a:xfrm>
            <a:off x="323411" y="339486"/>
            <a:ext cx="6408889" cy="576080"/>
          </a:xfrm>
        </p:spPr>
        <p:txBody>
          <a:bodyPr/>
          <a:lstStyle/>
          <a:p>
            <a:r>
              <a:rPr lang="nl-NL" dirty="0" smtClean="0"/>
              <a:t>Nederlander vindt smaak zeer belangrijk bij keuze voor maaltijd, ook gevarieerd en gezond eten wordt zeer belangrijk gevonden.</a:t>
            </a:r>
            <a:endParaRPr lang="nl-NL" dirty="0"/>
          </a:p>
        </p:txBody>
      </p:sp>
      <p:sp>
        <p:nvSpPr>
          <p:cNvPr id="8" name="Content Placeholder 7"/>
          <p:cNvSpPr>
            <a:spLocks noGrp="1"/>
          </p:cNvSpPr>
          <p:nvPr>
            <p:ph sz="quarter" idx="14"/>
          </p:nvPr>
        </p:nvSpPr>
        <p:spPr/>
        <p:txBody>
          <a:bodyPr/>
          <a:lstStyle/>
          <a:p>
            <a:r>
              <a:rPr lang="nl-NL" sz="800" dirty="0" smtClean="0"/>
              <a:t>Vrouwen vinden alle aspecten vaker (zeer) belangrijk dan mannen. Het verschil is het kleinst voor smaak (94% voor mannen, 98% voor vrouwen) en het grootst voor prijs (43% tegen 57%) en bereidingstijd (52% tegen 63%). </a:t>
            </a:r>
          </a:p>
          <a:p>
            <a:endParaRPr lang="nl-NL" sz="800" dirty="0"/>
          </a:p>
        </p:txBody>
      </p:sp>
      <p:sp>
        <p:nvSpPr>
          <p:cNvPr id="9" name="Content Placeholder 8"/>
          <p:cNvSpPr>
            <a:spLocks noGrp="1"/>
          </p:cNvSpPr>
          <p:nvPr>
            <p:ph sz="quarter" idx="15"/>
          </p:nvPr>
        </p:nvSpPr>
        <p:spPr/>
        <p:txBody>
          <a:bodyPr/>
          <a:lstStyle/>
          <a:p>
            <a:endParaRPr lang="nl-NL" sz="800" dirty="0" smtClean="0"/>
          </a:p>
          <a:p>
            <a:endParaRPr lang="nl-NL" sz="800" dirty="0"/>
          </a:p>
          <a:p>
            <a:endParaRPr lang="nl-NL" sz="800" dirty="0" smtClean="0"/>
          </a:p>
          <a:p>
            <a:r>
              <a:rPr lang="nl-NL" sz="800" dirty="0" smtClean="0"/>
              <a:t>A12</a:t>
            </a:r>
            <a:r>
              <a:rPr lang="nl-NL" sz="800" dirty="0"/>
              <a:t>. Hoe belangrijk vindt u de volgende aspecten bij de keuze van een maaltijd</a:t>
            </a:r>
            <a:r>
              <a:rPr lang="nl-NL" sz="800" dirty="0" smtClean="0"/>
              <a:t>?</a:t>
            </a:r>
          </a:p>
          <a:p>
            <a:r>
              <a:rPr lang="nl-NL" sz="800" i="1" dirty="0" smtClean="0"/>
              <a:t>Basis: Alle respondenten (</a:t>
            </a:r>
            <a:r>
              <a:rPr lang="nl-NL" sz="800" i="1" dirty="0"/>
              <a:t>n = </a:t>
            </a:r>
            <a:r>
              <a:rPr lang="nl-NL" sz="800" i="1" dirty="0" smtClean="0"/>
              <a:t>1.553)</a:t>
            </a:r>
            <a:endParaRPr lang="nl-NL" sz="800" i="1" dirty="0"/>
          </a:p>
        </p:txBody>
      </p:sp>
      <p:sp>
        <p:nvSpPr>
          <p:cNvPr id="10" name="Content Placeholder 9"/>
          <p:cNvSpPr>
            <a:spLocks noGrp="1"/>
          </p:cNvSpPr>
          <p:nvPr>
            <p:ph sz="quarter" idx="16"/>
          </p:nvPr>
        </p:nvSpPr>
        <p:spPr/>
        <p:txBody>
          <a:bodyPr/>
          <a:lstStyle/>
          <a:p>
            <a:pPr algn="ctr"/>
            <a:r>
              <a:rPr lang="nl-NL" sz="1000" b="1" dirty="0" smtClean="0"/>
              <a:t>Belangrijkheid aspecten bij keuze van maaltijd</a:t>
            </a:r>
            <a:endParaRPr lang="nl-NL" sz="1000" b="1" dirty="0"/>
          </a:p>
        </p:txBody>
      </p:sp>
      <p:pic>
        <p:nvPicPr>
          <p:cNvPr id="5" name="Picture 4"/>
          <p:cNvPicPr/>
          <p:nvPr>
            <p:extLst>
              <p:ext uri="{D42A27DB-BD31-4B8C-83A1-F6EECF244321}">
                <p14:modId xmlns:p14="http://schemas.microsoft.com/office/powerpoint/2010/main" val="4260427422"/>
              </p:ext>
            </p:extLst>
          </p:nvPr>
        </p:nvPicPr>
        <p:blipFill>
          <a:blip r:embed="rId3" cstate="email">
            <a:extLst>
              <a:ext uri="{28A0092B-C50C-407E-A947-70E740481C1C}">
                <a14:useLocalDpi xmlns:a14="http://schemas.microsoft.com/office/drawing/2010/main"/>
              </a:ext>
            </a:extLst>
          </a:blip>
          <a:stretch>
            <a:fillRect/>
          </a:stretch>
        </p:blipFill>
        <p:spPr>
          <a:xfrm>
            <a:off x="6588000" y="1090800"/>
            <a:ext cx="1965325" cy="2155825"/>
          </a:xfrm>
          <a:prstGeom prst="rect">
            <a:avLst/>
          </a:prstGeom>
        </p:spPr>
      </p:pic>
      <p:grpSp>
        <p:nvGrpSpPr>
          <p:cNvPr id="14" name="Groep 13"/>
          <p:cNvGrpSpPr>
            <a:grpSpLocks/>
          </p:cNvGrpSpPr>
          <p:nvPr/>
        </p:nvGrpSpPr>
        <p:grpSpPr bwMode="auto">
          <a:xfrm>
            <a:off x="7308304" y="3127052"/>
            <a:ext cx="1644650" cy="195262"/>
            <a:chOff x="6312067" y="4725147"/>
            <a:chExt cx="1644309" cy="194999"/>
          </a:xfrm>
        </p:grpSpPr>
        <p:sp>
          <p:nvSpPr>
            <p:cNvPr id="15" name="Rechthoek 14"/>
            <p:cNvSpPr>
              <a:spLocks noChangeAspect="1"/>
            </p:cNvSpPr>
            <p:nvPr/>
          </p:nvSpPr>
          <p:spPr bwMode="gray">
            <a:xfrm>
              <a:off x="6312067" y="4725147"/>
              <a:ext cx="323783" cy="19499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300"/>
                </a:spcBef>
                <a:spcAft>
                  <a:spcPts val="0"/>
                </a:spcAft>
                <a:defRPr/>
              </a:pPr>
              <a:r>
                <a:rPr lang="nl-NL" sz="1000" dirty="0">
                  <a:solidFill>
                    <a:schemeClr val="bg1"/>
                  </a:solidFill>
                  <a:cs typeface="Arial" pitchFamily="34" charset="0"/>
                </a:rPr>
                <a:t>%</a:t>
              </a:r>
            </a:p>
          </p:txBody>
        </p:sp>
        <p:sp>
          <p:nvSpPr>
            <p:cNvPr id="16" name="Tekstvak 16"/>
            <p:cNvSpPr txBox="1">
              <a:spLocks noChangeArrowheads="1"/>
            </p:cNvSpPr>
            <p:nvPr/>
          </p:nvSpPr>
          <p:spPr bwMode="auto">
            <a:xfrm>
              <a:off x="6660232" y="4761527"/>
              <a:ext cx="1296144" cy="14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ts val="300"/>
                </a:spcBef>
              </a:pPr>
              <a:r>
                <a:rPr lang="nl-NL" altLang="nl-NL" sz="1000" dirty="0" smtClean="0">
                  <a:cs typeface="Arial" pitchFamily="34" charset="0"/>
                </a:rPr>
                <a:t>(heel) belangrijk</a:t>
              </a:r>
              <a:endParaRPr lang="nl-NL" altLang="nl-NL" sz="1000" dirty="0">
                <a:cs typeface="Arial" pitchFamily="34" charset="0"/>
              </a:endParaRPr>
            </a:p>
          </p:txBody>
        </p:sp>
      </p:grpSp>
    </p:spTree>
    <p:extLst>
      <p:ext uri="{BB962C8B-B14F-4D97-AF65-F5344CB8AC3E}">
        <p14:creationId xmlns:p14="http://schemas.microsoft.com/office/powerpoint/2010/main" val="2293588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411" y="267478"/>
            <a:ext cx="6408889" cy="576080"/>
          </a:xfrm>
        </p:spPr>
        <p:txBody>
          <a:bodyPr/>
          <a:lstStyle/>
          <a:p>
            <a:r>
              <a:rPr lang="nl-NL" sz="1600" dirty="0" smtClean="0"/>
              <a:t>85% van de Nederlanders vindt het belangrijk om gezond te kunnen koken. 86% vindt het belangrijk dat de jeugd leert hoe ze gezond moeten koken. </a:t>
            </a:r>
            <a:endParaRPr lang="nl-NL" sz="1600" dirty="0"/>
          </a:p>
        </p:txBody>
      </p:sp>
      <p:sp>
        <p:nvSpPr>
          <p:cNvPr id="8" name="Content Placeholder 7"/>
          <p:cNvSpPr>
            <a:spLocks noGrp="1"/>
          </p:cNvSpPr>
          <p:nvPr>
            <p:ph sz="quarter" idx="14"/>
          </p:nvPr>
        </p:nvSpPr>
        <p:spPr/>
        <p:txBody>
          <a:bodyPr/>
          <a:lstStyle/>
          <a:p>
            <a:r>
              <a:rPr lang="nl-NL" sz="800" dirty="0" smtClean="0"/>
              <a:t>Vrouwen geven vaker aan dan mannen dat ze het belangrijk vinden dat de jeugd leert hoe je gezond kookt (90% </a:t>
            </a:r>
            <a:r>
              <a:rPr lang="nl-NL" sz="800" dirty="0" err="1" smtClean="0"/>
              <a:t>vs</a:t>
            </a:r>
            <a:r>
              <a:rPr lang="nl-NL" sz="800" dirty="0" smtClean="0"/>
              <a:t> 80%)) en vinden gezond koken vaker belangrijk (90% </a:t>
            </a:r>
            <a:r>
              <a:rPr lang="nl-NL" sz="800" dirty="0" err="1" smtClean="0"/>
              <a:t>vs</a:t>
            </a:r>
            <a:r>
              <a:rPr lang="nl-NL" sz="800" dirty="0" smtClean="0"/>
              <a:t> 79%) . </a:t>
            </a:r>
          </a:p>
          <a:p>
            <a:r>
              <a:rPr lang="nl-NL" sz="800" dirty="0" smtClean="0"/>
              <a:t>In het noorden vindt men het vaker belangrijk dat kinderen meehelpen met koken (70%) dan in de rest van Nederland. </a:t>
            </a:r>
          </a:p>
        </p:txBody>
      </p:sp>
      <p:sp>
        <p:nvSpPr>
          <p:cNvPr id="9" name="Content Placeholder 8"/>
          <p:cNvSpPr>
            <a:spLocks noGrp="1"/>
          </p:cNvSpPr>
          <p:nvPr>
            <p:ph sz="quarter" idx="15"/>
          </p:nvPr>
        </p:nvSpPr>
        <p:spPr/>
        <p:txBody>
          <a:bodyPr/>
          <a:lstStyle/>
          <a:p>
            <a:endParaRPr lang="nl-NL" sz="800" dirty="0" smtClean="0"/>
          </a:p>
          <a:p>
            <a:endParaRPr lang="nl-NL" sz="800" dirty="0"/>
          </a:p>
          <a:p>
            <a:endParaRPr lang="nl-NL" sz="800" dirty="0" smtClean="0"/>
          </a:p>
          <a:p>
            <a:r>
              <a:rPr lang="nl-NL" sz="800" dirty="0" smtClean="0"/>
              <a:t>A27</a:t>
            </a:r>
            <a:r>
              <a:rPr lang="nl-NL" sz="800" dirty="0"/>
              <a:t>. In hoeverre bent u het eens of oneens met de volgende stellingen</a:t>
            </a:r>
            <a:r>
              <a:rPr lang="nl-NL" sz="800" dirty="0" smtClean="0"/>
              <a:t>?</a:t>
            </a:r>
          </a:p>
          <a:p>
            <a:r>
              <a:rPr lang="nl-NL" sz="800" i="1" dirty="0" smtClean="0"/>
              <a:t>Basis: Alle respondenten (</a:t>
            </a:r>
            <a:r>
              <a:rPr lang="nl-NL" sz="800" i="1" dirty="0"/>
              <a:t>n = 1.553)</a:t>
            </a:r>
            <a:endParaRPr lang="nl-NL" sz="800" i="1" dirty="0" smtClean="0"/>
          </a:p>
        </p:txBody>
      </p:sp>
      <p:sp>
        <p:nvSpPr>
          <p:cNvPr id="10" name="Content Placeholder 9"/>
          <p:cNvSpPr>
            <a:spLocks noGrp="1"/>
          </p:cNvSpPr>
          <p:nvPr>
            <p:ph sz="quarter" idx="16"/>
          </p:nvPr>
        </p:nvSpPr>
        <p:spPr/>
        <p:txBody>
          <a:bodyPr/>
          <a:lstStyle/>
          <a:p>
            <a:pPr algn="ctr"/>
            <a:r>
              <a:rPr lang="nl-NL" sz="1000" b="1" dirty="0" smtClean="0"/>
              <a:t>Stellingen over koken</a:t>
            </a:r>
            <a:endParaRPr lang="nl-NL" sz="1000" b="1" dirty="0"/>
          </a:p>
        </p:txBody>
      </p:sp>
      <p:pic>
        <p:nvPicPr>
          <p:cNvPr id="2" name="Picture 1"/>
          <p:cNvPicPr/>
          <p:nvPr>
            <p:extLst>
              <p:ext uri="{D42A27DB-BD31-4B8C-83A1-F6EECF244321}">
                <p14:modId xmlns:p14="http://schemas.microsoft.com/office/powerpoint/2010/main" val="2389744336"/>
              </p:ext>
            </p:extLst>
          </p:nvPr>
        </p:nvPicPr>
        <p:blipFill>
          <a:blip r:embed="rId2" cstate="email">
            <a:extLst>
              <a:ext uri="{28A0092B-C50C-407E-A947-70E740481C1C}">
                <a14:useLocalDpi xmlns:a14="http://schemas.microsoft.com/office/drawing/2010/main"/>
              </a:ext>
            </a:extLst>
          </a:blip>
          <a:stretch>
            <a:fillRect/>
          </a:stretch>
        </p:blipFill>
        <p:spPr>
          <a:xfrm>
            <a:off x="1387475" y="915988"/>
            <a:ext cx="7216775" cy="2735262"/>
          </a:xfrm>
          <a:prstGeom prst="rect">
            <a:avLst/>
          </a:prstGeom>
        </p:spPr>
      </p:pic>
      <p:pic>
        <p:nvPicPr>
          <p:cNvPr id="3" name="Picture 2"/>
          <p:cNvPicPr/>
          <p:nvPr>
            <p:extLst>
              <p:ext uri="{D42A27DB-BD31-4B8C-83A1-F6EECF244321}">
                <p14:modId xmlns:p14="http://schemas.microsoft.com/office/powerpoint/2010/main" val="1462542916"/>
              </p:ext>
            </p:extLst>
          </p:nvPr>
        </p:nvPicPr>
        <p:blipFill>
          <a:blip r:embed="rId3" cstate="email">
            <a:extLst>
              <a:ext uri="{28A0092B-C50C-407E-A947-70E740481C1C}">
                <a14:useLocalDpi xmlns:a14="http://schemas.microsoft.com/office/drawing/2010/main"/>
              </a:ext>
            </a:extLst>
          </a:blip>
          <a:stretch>
            <a:fillRect/>
          </a:stretch>
        </p:blipFill>
        <p:spPr>
          <a:xfrm>
            <a:off x="6927155" y="1030288"/>
            <a:ext cx="1965325" cy="2155825"/>
          </a:xfrm>
          <a:prstGeom prst="rect">
            <a:avLst/>
          </a:prstGeom>
        </p:spPr>
      </p:pic>
      <p:grpSp>
        <p:nvGrpSpPr>
          <p:cNvPr id="11" name="Groep 13"/>
          <p:cNvGrpSpPr>
            <a:grpSpLocks/>
          </p:cNvGrpSpPr>
          <p:nvPr/>
        </p:nvGrpSpPr>
        <p:grpSpPr bwMode="auto">
          <a:xfrm>
            <a:off x="7308304" y="3127052"/>
            <a:ext cx="1644650" cy="195262"/>
            <a:chOff x="6312067" y="4725147"/>
            <a:chExt cx="1644309" cy="194999"/>
          </a:xfrm>
        </p:grpSpPr>
        <p:sp>
          <p:nvSpPr>
            <p:cNvPr id="12" name="Rechthoek 14"/>
            <p:cNvSpPr>
              <a:spLocks noChangeAspect="1"/>
            </p:cNvSpPr>
            <p:nvPr/>
          </p:nvSpPr>
          <p:spPr bwMode="gray">
            <a:xfrm>
              <a:off x="6312067" y="4725147"/>
              <a:ext cx="323783" cy="19499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300"/>
                </a:spcBef>
                <a:spcAft>
                  <a:spcPts val="0"/>
                </a:spcAft>
                <a:defRPr/>
              </a:pPr>
              <a:r>
                <a:rPr lang="nl-NL" sz="1000" dirty="0">
                  <a:solidFill>
                    <a:schemeClr val="bg1"/>
                  </a:solidFill>
                  <a:cs typeface="Arial" pitchFamily="34" charset="0"/>
                </a:rPr>
                <a:t>%</a:t>
              </a:r>
            </a:p>
          </p:txBody>
        </p:sp>
        <p:sp>
          <p:nvSpPr>
            <p:cNvPr id="13" name="Tekstvak 16"/>
            <p:cNvSpPr txBox="1">
              <a:spLocks noChangeArrowheads="1"/>
            </p:cNvSpPr>
            <p:nvPr/>
          </p:nvSpPr>
          <p:spPr bwMode="auto">
            <a:xfrm>
              <a:off x="6660232" y="4761527"/>
              <a:ext cx="1296144" cy="14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ts val="300"/>
                </a:spcBef>
              </a:pPr>
              <a:r>
                <a:rPr lang="nl-NL" altLang="nl-NL" sz="1000" dirty="0" smtClean="0">
                  <a:cs typeface="Arial" pitchFamily="34" charset="0"/>
                </a:rPr>
                <a:t>(helemaal) mee eens</a:t>
              </a:r>
              <a:endParaRPr lang="nl-NL" altLang="nl-NL" sz="1000" dirty="0">
                <a:cs typeface="Arial" pitchFamily="34" charset="0"/>
              </a:endParaRPr>
            </a:p>
          </p:txBody>
        </p:sp>
      </p:grpSp>
    </p:spTree>
    <p:extLst>
      <p:ext uri="{BB962C8B-B14F-4D97-AF65-F5344CB8AC3E}">
        <p14:creationId xmlns:p14="http://schemas.microsoft.com/office/powerpoint/2010/main" val="40982033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73% van de Nederlanders vindt het belangrijk om goed te kunnen koken. </a:t>
            </a:r>
            <a:r>
              <a:rPr lang="nl-NL" dirty="0" err="1" smtClean="0"/>
              <a:t>Tweederde</a:t>
            </a:r>
            <a:r>
              <a:rPr lang="nl-NL" dirty="0" smtClean="0"/>
              <a:t> (66%) vindt koken leuk. </a:t>
            </a:r>
            <a:endParaRPr lang="nl-NL" dirty="0"/>
          </a:p>
        </p:txBody>
      </p:sp>
      <p:sp>
        <p:nvSpPr>
          <p:cNvPr id="8" name="Content Placeholder 7"/>
          <p:cNvSpPr>
            <a:spLocks noGrp="1"/>
          </p:cNvSpPr>
          <p:nvPr>
            <p:ph sz="quarter" idx="14"/>
          </p:nvPr>
        </p:nvSpPr>
        <p:spPr/>
        <p:txBody>
          <a:bodyPr/>
          <a:lstStyle/>
          <a:p>
            <a:r>
              <a:rPr lang="nl-NL" sz="800" dirty="0"/>
              <a:t>Mannen geven vaker aan dat ze graag beter willen kunnen koken (49%) dan vrouwen (43</a:t>
            </a:r>
            <a:r>
              <a:rPr lang="nl-NL" sz="800" dirty="0" smtClean="0"/>
              <a:t>%). Vrouwen geven vaker aan dat ze met de schijf van vijf een goede warme maaltijd kunnen samenstellen (75% </a:t>
            </a:r>
            <a:r>
              <a:rPr lang="nl-NL" sz="800" dirty="0" err="1" smtClean="0"/>
              <a:t>vs</a:t>
            </a:r>
            <a:r>
              <a:rPr lang="nl-NL" sz="800" dirty="0" smtClean="0"/>
              <a:t> 56%).  </a:t>
            </a:r>
          </a:p>
          <a:p>
            <a:r>
              <a:rPr lang="nl-NL" sz="800" dirty="0" smtClean="0"/>
              <a:t>Hoe jonger hoe vaker men aangeeft dat ze meer tijd zouden willen hebben om te koken (18-29 jaar 55%, 30-39 jaar 55%, 40-49 jaar 45%, 50-64 jaar 26% en 65+ers 10%) . </a:t>
            </a:r>
          </a:p>
          <a:p>
            <a:r>
              <a:rPr lang="nl-NL" sz="800" dirty="0" smtClean="0"/>
              <a:t>Hoe jonger hoe vaker men aangeeft dat ze beter zouden willen kunnen koken (18-29 jaar 61%, 30-39 jaar 52%, 40-49 jaar 52%, 50-64 jaar 40% en 65+ers 29%). </a:t>
            </a:r>
          </a:p>
          <a:p>
            <a:r>
              <a:rPr lang="nl-NL" sz="800" dirty="0" smtClean="0"/>
              <a:t>Gezinnen met jongere kinderen geven vaker aan dat ze meer tijd zouden willen hebben om te koken. (51%). </a:t>
            </a:r>
            <a:endParaRPr lang="nl-NL" sz="800" dirty="0"/>
          </a:p>
          <a:p>
            <a:endParaRPr lang="nl-NL" sz="800" dirty="0"/>
          </a:p>
        </p:txBody>
      </p:sp>
      <p:sp>
        <p:nvSpPr>
          <p:cNvPr id="9" name="Content Placeholder 8"/>
          <p:cNvSpPr>
            <a:spLocks noGrp="1"/>
          </p:cNvSpPr>
          <p:nvPr>
            <p:ph sz="quarter" idx="15"/>
          </p:nvPr>
        </p:nvSpPr>
        <p:spPr/>
        <p:txBody>
          <a:bodyPr/>
          <a:lstStyle/>
          <a:p>
            <a:endParaRPr lang="nl-NL" sz="800" dirty="0" smtClean="0"/>
          </a:p>
          <a:p>
            <a:endParaRPr lang="nl-NL" sz="800" dirty="0"/>
          </a:p>
          <a:p>
            <a:endParaRPr lang="nl-NL" sz="800" dirty="0" smtClean="0"/>
          </a:p>
          <a:p>
            <a:r>
              <a:rPr lang="nl-NL" sz="800" dirty="0" smtClean="0"/>
              <a:t>A27</a:t>
            </a:r>
            <a:r>
              <a:rPr lang="nl-NL" sz="800" dirty="0"/>
              <a:t>. In hoeverre bent u het eens of oneens met de volgende stellingen?</a:t>
            </a:r>
          </a:p>
          <a:p>
            <a:r>
              <a:rPr lang="nl-NL" sz="800" i="1" dirty="0"/>
              <a:t>Basis: Alle respondenten (n = 1.553)</a:t>
            </a:r>
          </a:p>
          <a:p>
            <a:endParaRPr lang="nl-NL" sz="800" dirty="0"/>
          </a:p>
        </p:txBody>
      </p:sp>
      <p:sp>
        <p:nvSpPr>
          <p:cNvPr id="10" name="Content Placeholder 9"/>
          <p:cNvSpPr>
            <a:spLocks noGrp="1"/>
          </p:cNvSpPr>
          <p:nvPr>
            <p:ph sz="quarter" idx="16"/>
          </p:nvPr>
        </p:nvSpPr>
        <p:spPr/>
        <p:txBody>
          <a:bodyPr/>
          <a:lstStyle/>
          <a:p>
            <a:pPr algn="ctr"/>
            <a:r>
              <a:rPr lang="nl-NL" sz="1000" b="1" dirty="0" smtClean="0"/>
              <a:t>Stellingen over koken</a:t>
            </a:r>
            <a:endParaRPr lang="nl-NL" sz="1000" b="1" dirty="0"/>
          </a:p>
        </p:txBody>
      </p:sp>
      <p:pic>
        <p:nvPicPr>
          <p:cNvPr id="4" name="Picture 3"/>
          <p:cNvPicPr/>
          <p:nvPr>
            <p:extLst>
              <p:ext uri="{D42A27DB-BD31-4B8C-83A1-F6EECF244321}">
                <p14:modId xmlns:p14="http://schemas.microsoft.com/office/powerpoint/2010/main" val="1597373006"/>
              </p:ext>
            </p:extLst>
          </p:nvPr>
        </p:nvPicPr>
        <p:blipFill>
          <a:blip r:embed="rId2"/>
          <a:stretch>
            <a:fillRect/>
          </a:stretch>
        </p:blipFill>
        <p:spPr>
          <a:xfrm>
            <a:off x="7239000" y="1130300"/>
            <a:ext cx="1916113" cy="2124075"/>
          </a:xfrm>
          <a:prstGeom prst="rect">
            <a:avLst/>
          </a:prstGeom>
        </p:spPr>
      </p:pic>
      <p:pic>
        <p:nvPicPr>
          <p:cNvPr id="2" name="Picture 1"/>
          <p:cNvPicPr/>
          <p:nvPr>
            <p:extLst>
              <p:ext uri="{D42A27DB-BD31-4B8C-83A1-F6EECF244321}">
                <p14:modId xmlns:p14="http://schemas.microsoft.com/office/powerpoint/2010/main" val="2603385303"/>
              </p:ext>
            </p:extLst>
          </p:nvPr>
        </p:nvPicPr>
        <p:blipFill>
          <a:blip r:embed="rId3"/>
          <a:stretch>
            <a:fillRect/>
          </a:stretch>
        </p:blipFill>
        <p:spPr>
          <a:xfrm>
            <a:off x="467544" y="987574"/>
            <a:ext cx="8562975" cy="2695575"/>
          </a:xfrm>
          <a:prstGeom prst="rect">
            <a:avLst/>
          </a:prstGeom>
        </p:spPr>
      </p:pic>
      <p:grpSp>
        <p:nvGrpSpPr>
          <p:cNvPr id="14" name="Groep 13"/>
          <p:cNvGrpSpPr>
            <a:grpSpLocks/>
          </p:cNvGrpSpPr>
          <p:nvPr/>
        </p:nvGrpSpPr>
        <p:grpSpPr bwMode="auto">
          <a:xfrm>
            <a:off x="7463854" y="3312592"/>
            <a:ext cx="1644650" cy="195262"/>
            <a:chOff x="6312067" y="4725147"/>
            <a:chExt cx="1644309" cy="194999"/>
          </a:xfrm>
        </p:grpSpPr>
        <p:sp>
          <p:nvSpPr>
            <p:cNvPr id="15" name="Rechthoek 14"/>
            <p:cNvSpPr>
              <a:spLocks noChangeAspect="1"/>
            </p:cNvSpPr>
            <p:nvPr/>
          </p:nvSpPr>
          <p:spPr bwMode="gray">
            <a:xfrm>
              <a:off x="6312067" y="4725147"/>
              <a:ext cx="323783" cy="19499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300"/>
                </a:spcBef>
                <a:spcAft>
                  <a:spcPts val="0"/>
                </a:spcAft>
                <a:defRPr/>
              </a:pPr>
              <a:r>
                <a:rPr lang="nl-NL" sz="1000" dirty="0">
                  <a:solidFill>
                    <a:schemeClr val="bg1"/>
                  </a:solidFill>
                  <a:cs typeface="Arial" pitchFamily="34" charset="0"/>
                </a:rPr>
                <a:t>%</a:t>
              </a:r>
            </a:p>
          </p:txBody>
        </p:sp>
        <p:sp>
          <p:nvSpPr>
            <p:cNvPr id="16" name="Tekstvak 16"/>
            <p:cNvSpPr txBox="1">
              <a:spLocks noChangeArrowheads="1"/>
            </p:cNvSpPr>
            <p:nvPr/>
          </p:nvSpPr>
          <p:spPr bwMode="auto">
            <a:xfrm>
              <a:off x="6660232" y="4761527"/>
              <a:ext cx="1296144" cy="14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ts val="300"/>
                </a:spcBef>
              </a:pPr>
              <a:r>
                <a:rPr lang="nl-NL" altLang="nl-NL" sz="1000" dirty="0" smtClean="0">
                  <a:cs typeface="Arial" pitchFamily="34" charset="0"/>
                </a:rPr>
                <a:t>(helemaal) mee eens</a:t>
              </a:r>
              <a:endParaRPr lang="nl-NL" altLang="nl-NL" sz="1000" dirty="0">
                <a:cs typeface="Arial" pitchFamily="34" charset="0"/>
              </a:endParaRPr>
            </a:p>
          </p:txBody>
        </p:sp>
      </p:grpSp>
    </p:spTree>
    <p:extLst>
      <p:ext uri="{BB962C8B-B14F-4D97-AF65-F5344CB8AC3E}">
        <p14:creationId xmlns:p14="http://schemas.microsoft.com/office/powerpoint/2010/main" val="28688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Onderzoeksverantwoording</a:t>
            </a:r>
            <a:endParaRPr lang="de-DE" dirty="0"/>
          </a:p>
        </p:txBody>
      </p:sp>
    </p:spTree>
    <p:extLst>
      <p:ext uri="{BB962C8B-B14F-4D97-AF65-F5344CB8AC3E}">
        <p14:creationId xmlns:p14="http://schemas.microsoft.com/office/powerpoint/2010/main" val="767593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Samenvatting</a:t>
            </a:r>
            <a:endParaRPr lang="en-US" dirty="0"/>
          </a:p>
        </p:txBody>
      </p:sp>
    </p:spTree>
    <p:extLst>
      <p:ext uri="{BB962C8B-B14F-4D97-AF65-F5344CB8AC3E}">
        <p14:creationId xmlns:p14="http://schemas.microsoft.com/office/powerpoint/2010/main" val="6585251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nl-NL" dirty="0" err="1" smtClean="0"/>
              <a:t>Onderzoeksverantwoording</a:t>
            </a:r>
            <a:endParaRPr lang="nl-NL" dirty="0"/>
          </a:p>
        </p:txBody>
      </p:sp>
      <p:sp>
        <p:nvSpPr>
          <p:cNvPr id="12" name="Title 8"/>
          <p:cNvSpPr txBox="1">
            <a:spLocks/>
          </p:cNvSpPr>
          <p:nvPr/>
        </p:nvSpPr>
        <p:spPr bwMode="gray">
          <a:xfrm>
            <a:off x="352776" y="915566"/>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tabLst>
                <a:tab pos="180975" algn="l"/>
              </a:tabLst>
            </a:pPr>
            <a:r>
              <a:rPr lang="nl-NL" sz="1000" b="1" dirty="0" smtClean="0"/>
              <a:t>Methode</a:t>
            </a:r>
            <a:endParaRPr lang="nl-NL" sz="1000" b="1" dirty="0"/>
          </a:p>
        </p:txBody>
      </p:sp>
      <p:sp>
        <p:nvSpPr>
          <p:cNvPr id="15" name="Title 8"/>
          <p:cNvSpPr txBox="1">
            <a:spLocks/>
          </p:cNvSpPr>
          <p:nvPr/>
        </p:nvSpPr>
        <p:spPr bwMode="gray">
          <a:xfrm>
            <a:off x="4601248" y="915566"/>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tabLst>
                <a:tab pos="180975" algn="l"/>
              </a:tabLst>
            </a:pPr>
            <a:r>
              <a:rPr lang="nl-NL" sz="1000" b="1" dirty="0" smtClean="0"/>
              <a:t>Steekproef</a:t>
            </a:r>
            <a:endParaRPr lang="nl-NL" sz="1000" b="1" dirty="0"/>
          </a:p>
        </p:txBody>
      </p:sp>
      <p:sp>
        <p:nvSpPr>
          <p:cNvPr id="17" name="Title 8"/>
          <p:cNvSpPr txBox="1">
            <a:spLocks/>
          </p:cNvSpPr>
          <p:nvPr/>
        </p:nvSpPr>
        <p:spPr bwMode="gray">
          <a:xfrm>
            <a:off x="352776" y="2901600"/>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tabLst>
                <a:tab pos="180975" algn="l"/>
              </a:tabLst>
            </a:pPr>
            <a:r>
              <a:rPr lang="nl-NL" sz="1000" b="1" dirty="0" smtClean="0"/>
              <a:t>Veldwerk</a:t>
            </a:r>
            <a:endParaRPr lang="nl-NL" sz="1000" b="1" dirty="0"/>
          </a:p>
        </p:txBody>
      </p:sp>
      <p:pic>
        <p:nvPicPr>
          <p:cNvPr id="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00800" y="2901600"/>
            <a:ext cx="4147200" cy="19296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Freeform 18"/>
          <p:cNvSpPr>
            <a:spLocks noChangeAspect="1" noEditPoints="1"/>
          </p:cNvSpPr>
          <p:nvPr/>
        </p:nvSpPr>
        <p:spPr bwMode="auto">
          <a:xfrm>
            <a:off x="356196" y="1681196"/>
            <a:ext cx="354584" cy="270000"/>
          </a:xfrm>
          <a:custGeom>
            <a:avLst/>
            <a:gdLst>
              <a:gd name="T0" fmla="*/ 121 w 164"/>
              <a:gd name="T1" fmla="*/ 46 h 176"/>
              <a:gd name="T2" fmla="*/ 121 w 164"/>
              <a:gd name="T3" fmla="*/ 36 h 176"/>
              <a:gd name="T4" fmla="*/ 66 w 164"/>
              <a:gd name="T5" fmla="*/ 41 h 176"/>
              <a:gd name="T6" fmla="*/ 127 w 164"/>
              <a:gd name="T7" fmla="*/ 75 h 176"/>
              <a:gd name="T8" fmla="*/ 75 w 164"/>
              <a:gd name="T9" fmla="*/ 70 h 176"/>
              <a:gd name="T10" fmla="*/ 75 w 164"/>
              <a:gd name="T11" fmla="*/ 80 h 176"/>
              <a:gd name="T12" fmla="*/ 127 w 164"/>
              <a:gd name="T13" fmla="*/ 75 h 176"/>
              <a:gd name="T14" fmla="*/ 117 w 164"/>
              <a:gd name="T15" fmla="*/ 114 h 176"/>
              <a:gd name="T16" fmla="*/ 117 w 164"/>
              <a:gd name="T17" fmla="*/ 104 h 176"/>
              <a:gd name="T18" fmla="*/ 64 w 164"/>
              <a:gd name="T19" fmla="*/ 109 h 176"/>
              <a:gd name="T20" fmla="*/ 55 w 164"/>
              <a:gd name="T21" fmla="*/ 136 h 176"/>
              <a:gd name="T22" fmla="*/ 35 w 164"/>
              <a:gd name="T23" fmla="*/ 164 h 176"/>
              <a:gd name="T24" fmla="*/ 15 w 164"/>
              <a:gd name="T25" fmla="*/ 151 h 176"/>
              <a:gd name="T26" fmla="*/ 14 w 164"/>
              <a:gd name="T27" fmla="*/ 134 h 176"/>
              <a:gd name="T28" fmla="*/ 127 w 164"/>
              <a:gd name="T29" fmla="*/ 12 h 176"/>
              <a:gd name="T30" fmla="*/ 140 w 164"/>
              <a:gd name="T31" fmla="*/ 124 h 176"/>
              <a:gd name="T32" fmla="*/ 135 w 164"/>
              <a:gd name="T33" fmla="*/ 0 h 176"/>
              <a:gd name="T34" fmla="*/ 3 w 164"/>
              <a:gd name="T35" fmla="*/ 8 h 176"/>
              <a:gd name="T36" fmla="*/ 3 w 164"/>
              <a:gd name="T37" fmla="*/ 130 h 176"/>
              <a:gd name="T38" fmla="*/ 23 w 164"/>
              <a:gd name="T39" fmla="*/ 174 h 176"/>
              <a:gd name="T40" fmla="*/ 34 w 164"/>
              <a:gd name="T41" fmla="*/ 176 h 176"/>
              <a:gd name="T42" fmla="*/ 34 w 164"/>
              <a:gd name="T43" fmla="*/ 176 h 176"/>
              <a:gd name="T44" fmla="*/ 130 w 164"/>
              <a:gd name="T45" fmla="*/ 176 h 176"/>
              <a:gd name="T46" fmla="*/ 164 w 164"/>
              <a:gd name="T47" fmla="*/ 136 h 176"/>
              <a:gd name="T48" fmla="*/ 47 w 164"/>
              <a:gd name="T49" fmla="*/ 51 h 176"/>
              <a:gd name="T50" fmla="*/ 63 w 164"/>
              <a:gd name="T51" fmla="*/ 35 h 176"/>
              <a:gd name="T52" fmla="*/ 63 w 164"/>
              <a:gd name="T53" fmla="*/ 31 h 176"/>
              <a:gd name="T54" fmla="*/ 58 w 164"/>
              <a:gd name="T55" fmla="*/ 27 h 176"/>
              <a:gd name="T56" fmla="*/ 47 w 164"/>
              <a:gd name="T57" fmla="*/ 37 h 176"/>
              <a:gd name="T58" fmla="*/ 39 w 164"/>
              <a:gd name="T59" fmla="*/ 31 h 176"/>
              <a:gd name="T60" fmla="*/ 34 w 164"/>
              <a:gd name="T61" fmla="*/ 35 h 176"/>
              <a:gd name="T62" fmla="*/ 34 w 164"/>
              <a:gd name="T63" fmla="*/ 39 h 176"/>
              <a:gd name="T64" fmla="*/ 47 w 164"/>
              <a:gd name="T65" fmla="*/ 51 h 176"/>
              <a:gd name="T66" fmla="*/ 68 w 164"/>
              <a:gd name="T67" fmla="*/ 66 h 176"/>
              <a:gd name="T68" fmla="*/ 62 w 164"/>
              <a:gd name="T69" fmla="*/ 61 h 176"/>
              <a:gd name="T70" fmla="*/ 51 w 164"/>
              <a:gd name="T71" fmla="*/ 71 h 176"/>
              <a:gd name="T72" fmla="*/ 44 w 164"/>
              <a:gd name="T73" fmla="*/ 65 h 176"/>
              <a:gd name="T74" fmla="*/ 38 w 164"/>
              <a:gd name="T75" fmla="*/ 70 h 176"/>
              <a:gd name="T76" fmla="*/ 38 w 164"/>
              <a:gd name="T77" fmla="*/ 74 h 176"/>
              <a:gd name="T78" fmla="*/ 51 w 164"/>
              <a:gd name="T79" fmla="*/ 85 h 176"/>
              <a:gd name="T80" fmla="*/ 68 w 164"/>
              <a:gd name="T81" fmla="*/ 70 h 176"/>
              <a:gd name="T82" fmla="*/ 30 w 164"/>
              <a:gd name="T83" fmla="*/ 106 h 176"/>
              <a:gd name="T84" fmla="*/ 42 w 164"/>
              <a:gd name="T85" fmla="*/ 119 h 176"/>
              <a:gd name="T86" fmla="*/ 46 w 164"/>
              <a:gd name="T87" fmla="*/ 119 h 176"/>
              <a:gd name="T88" fmla="*/ 61 w 164"/>
              <a:gd name="T89" fmla="*/ 102 h 176"/>
              <a:gd name="T90" fmla="*/ 57 w 164"/>
              <a:gd name="T91" fmla="*/ 97 h 176"/>
              <a:gd name="T92" fmla="*/ 53 w 164"/>
              <a:gd name="T93" fmla="*/ 97 h 176"/>
              <a:gd name="T94" fmla="*/ 39 w 164"/>
              <a:gd name="T95" fmla="*/ 101 h 176"/>
              <a:gd name="T96" fmla="*/ 34 w 164"/>
              <a:gd name="T97" fmla="*/ 101 h 176"/>
              <a:gd name="T98" fmla="*/ 30 w 164"/>
              <a:gd name="T99" fmla="*/ 10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 h="176">
                <a:moveTo>
                  <a:pt x="71" y="46"/>
                </a:moveTo>
                <a:cubicBezTo>
                  <a:pt x="121" y="46"/>
                  <a:pt x="121" y="46"/>
                  <a:pt x="121" y="46"/>
                </a:cubicBezTo>
                <a:cubicBezTo>
                  <a:pt x="124" y="46"/>
                  <a:pt x="126" y="43"/>
                  <a:pt x="126" y="41"/>
                </a:cubicBezTo>
                <a:cubicBezTo>
                  <a:pt x="126" y="38"/>
                  <a:pt x="124" y="36"/>
                  <a:pt x="121" y="36"/>
                </a:cubicBezTo>
                <a:cubicBezTo>
                  <a:pt x="71" y="36"/>
                  <a:pt x="71" y="36"/>
                  <a:pt x="71" y="36"/>
                </a:cubicBezTo>
                <a:cubicBezTo>
                  <a:pt x="69" y="36"/>
                  <a:pt x="66" y="38"/>
                  <a:pt x="66" y="41"/>
                </a:cubicBezTo>
                <a:cubicBezTo>
                  <a:pt x="66" y="43"/>
                  <a:pt x="69" y="46"/>
                  <a:pt x="71" y="46"/>
                </a:cubicBezTo>
                <a:close/>
                <a:moveTo>
                  <a:pt x="127" y="75"/>
                </a:moveTo>
                <a:cubicBezTo>
                  <a:pt x="127" y="72"/>
                  <a:pt x="125" y="70"/>
                  <a:pt x="122" y="70"/>
                </a:cubicBezTo>
                <a:cubicBezTo>
                  <a:pt x="75" y="70"/>
                  <a:pt x="75" y="70"/>
                  <a:pt x="75" y="70"/>
                </a:cubicBezTo>
                <a:cubicBezTo>
                  <a:pt x="73" y="70"/>
                  <a:pt x="70" y="72"/>
                  <a:pt x="70" y="75"/>
                </a:cubicBezTo>
                <a:cubicBezTo>
                  <a:pt x="70" y="78"/>
                  <a:pt x="73" y="80"/>
                  <a:pt x="75" y="80"/>
                </a:cubicBezTo>
                <a:cubicBezTo>
                  <a:pt x="122" y="80"/>
                  <a:pt x="122" y="80"/>
                  <a:pt x="122" y="80"/>
                </a:cubicBezTo>
                <a:cubicBezTo>
                  <a:pt x="125" y="80"/>
                  <a:pt x="127" y="78"/>
                  <a:pt x="127" y="75"/>
                </a:cubicBezTo>
                <a:close/>
                <a:moveTo>
                  <a:pt x="69" y="114"/>
                </a:moveTo>
                <a:cubicBezTo>
                  <a:pt x="117" y="114"/>
                  <a:pt x="117" y="114"/>
                  <a:pt x="117" y="114"/>
                </a:cubicBezTo>
                <a:cubicBezTo>
                  <a:pt x="120" y="114"/>
                  <a:pt x="122" y="112"/>
                  <a:pt x="122" y="109"/>
                </a:cubicBezTo>
                <a:cubicBezTo>
                  <a:pt x="122" y="107"/>
                  <a:pt x="120" y="104"/>
                  <a:pt x="117" y="104"/>
                </a:cubicBezTo>
                <a:cubicBezTo>
                  <a:pt x="69" y="104"/>
                  <a:pt x="69" y="104"/>
                  <a:pt x="69" y="104"/>
                </a:cubicBezTo>
                <a:cubicBezTo>
                  <a:pt x="66" y="104"/>
                  <a:pt x="64" y="107"/>
                  <a:pt x="64" y="109"/>
                </a:cubicBezTo>
                <a:cubicBezTo>
                  <a:pt x="64" y="112"/>
                  <a:pt x="66" y="114"/>
                  <a:pt x="69" y="114"/>
                </a:cubicBezTo>
                <a:close/>
                <a:moveTo>
                  <a:pt x="55" y="136"/>
                </a:moveTo>
                <a:cubicBezTo>
                  <a:pt x="55" y="142"/>
                  <a:pt x="55" y="142"/>
                  <a:pt x="55" y="142"/>
                </a:cubicBezTo>
                <a:cubicBezTo>
                  <a:pt x="55" y="154"/>
                  <a:pt x="46" y="163"/>
                  <a:pt x="35" y="164"/>
                </a:cubicBezTo>
                <a:cubicBezTo>
                  <a:pt x="32" y="164"/>
                  <a:pt x="29" y="163"/>
                  <a:pt x="27" y="162"/>
                </a:cubicBezTo>
                <a:cubicBezTo>
                  <a:pt x="21" y="160"/>
                  <a:pt x="17" y="156"/>
                  <a:pt x="15" y="151"/>
                </a:cubicBezTo>
                <a:cubicBezTo>
                  <a:pt x="12" y="146"/>
                  <a:pt x="12" y="140"/>
                  <a:pt x="14" y="134"/>
                </a:cubicBezTo>
                <a:cubicBezTo>
                  <a:pt x="14" y="134"/>
                  <a:pt x="14" y="134"/>
                  <a:pt x="14" y="134"/>
                </a:cubicBezTo>
                <a:cubicBezTo>
                  <a:pt x="28" y="95"/>
                  <a:pt x="29" y="52"/>
                  <a:pt x="17" y="12"/>
                </a:cubicBezTo>
                <a:cubicBezTo>
                  <a:pt x="127" y="12"/>
                  <a:pt x="127" y="12"/>
                  <a:pt x="127" y="12"/>
                </a:cubicBezTo>
                <a:cubicBezTo>
                  <a:pt x="139" y="48"/>
                  <a:pt x="139" y="88"/>
                  <a:pt x="127" y="124"/>
                </a:cubicBezTo>
                <a:cubicBezTo>
                  <a:pt x="140" y="124"/>
                  <a:pt x="140" y="124"/>
                  <a:pt x="140" y="124"/>
                </a:cubicBezTo>
                <a:cubicBezTo>
                  <a:pt x="152" y="85"/>
                  <a:pt x="150" y="43"/>
                  <a:pt x="137" y="4"/>
                </a:cubicBezTo>
                <a:cubicBezTo>
                  <a:pt x="135" y="0"/>
                  <a:pt x="135" y="0"/>
                  <a:pt x="135" y="0"/>
                </a:cubicBezTo>
                <a:cubicBezTo>
                  <a:pt x="0" y="0"/>
                  <a:pt x="0" y="0"/>
                  <a:pt x="0" y="0"/>
                </a:cubicBezTo>
                <a:cubicBezTo>
                  <a:pt x="3" y="8"/>
                  <a:pt x="3" y="8"/>
                  <a:pt x="3" y="8"/>
                </a:cubicBezTo>
                <a:cubicBezTo>
                  <a:pt x="17" y="48"/>
                  <a:pt x="17" y="91"/>
                  <a:pt x="3" y="130"/>
                </a:cubicBezTo>
                <a:cubicBezTo>
                  <a:pt x="3" y="130"/>
                  <a:pt x="3" y="130"/>
                  <a:pt x="3" y="130"/>
                </a:cubicBezTo>
                <a:cubicBezTo>
                  <a:pt x="0" y="139"/>
                  <a:pt x="0" y="148"/>
                  <a:pt x="4" y="156"/>
                </a:cubicBezTo>
                <a:cubicBezTo>
                  <a:pt x="7" y="164"/>
                  <a:pt x="14" y="171"/>
                  <a:pt x="23" y="174"/>
                </a:cubicBezTo>
                <a:cubicBezTo>
                  <a:pt x="26" y="175"/>
                  <a:pt x="30" y="176"/>
                  <a:pt x="34" y="176"/>
                </a:cubicBezTo>
                <a:cubicBezTo>
                  <a:pt x="34" y="176"/>
                  <a:pt x="34" y="176"/>
                  <a:pt x="34" y="176"/>
                </a:cubicBezTo>
                <a:cubicBezTo>
                  <a:pt x="34" y="176"/>
                  <a:pt x="34" y="176"/>
                  <a:pt x="34" y="176"/>
                </a:cubicBezTo>
                <a:cubicBezTo>
                  <a:pt x="34" y="176"/>
                  <a:pt x="34" y="176"/>
                  <a:pt x="34" y="176"/>
                </a:cubicBezTo>
                <a:cubicBezTo>
                  <a:pt x="35" y="176"/>
                  <a:pt x="35" y="176"/>
                  <a:pt x="35" y="176"/>
                </a:cubicBezTo>
                <a:cubicBezTo>
                  <a:pt x="130" y="176"/>
                  <a:pt x="130" y="176"/>
                  <a:pt x="130" y="176"/>
                </a:cubicBezTo>
                <a:cubicBezTo>
                  <a:pt x="149" y="176"/>
                  <a:pt x="164" y="161"/>
                  <a:pt x="164" y="142"/>
                </a:cubicBezTo>
                <a:cubicBezTo>
                  <a:pt x="164" y="136"/>
                  <a:pt x="164" y="136"/>
                  <a:pt x="164" y="136"/>
                </a:cubicBezTo>
                <a:lnTo>
                  <a:pt x="55" y="136"/>
                </a:lnTo>
                <a:close/>
                <a:moveTo>
                  <a:pt x="47" y="51"/>
                </a:moveTo>
                <a:cubicBezTo>
                  <a:pt x="47" y="51"/>
                  <a:pt x="48" y="51"/>
                  <a:pt x="49" y="50"/>
                </a:cubicBezTo>
                <a:cubicBezTo>
                  <a:pt x="63" y="35"/>
                  <a:pt x="63" y="35"/>
                  <a:pt x="63" y="35"/>
                </a:cubicBezTo>
                <a:cubicBezTo>
                  <a:pt x="64" y="35"/>
                  <a:pt x="64" y="34"/>
                  <a:pt x="64" y="33"/>
                </a:cubicBezTo>
                <a:cubicBezTo>
                  <a:pt x="64" y="32"/>
                  <a:pt x="64" y="32"/>
                  <a:pt x="63" y="31"/>
                </a:cubicBezTo>
                <a:cubicBezTo>
                  <a:pt x="60" y="28"/>
                  <a:pt x="60" y="28"/>
                  <a:pt x="60" y="28"/>
                </a:cubicBezTo>
                <a:cubicBezTo>
                  <a:pt x="59" y="27"/>
                  <a:pt x="59" y="27"/>
                  <a:pt x="58" y="27"/>
                </a:cubicBezTo>
                <a:cubicBezTo>
                  <a:pt x="57" y="27"/>
                  <a:pt x="56" y="27"/>
                  <a:pt x="56" y="28"/>
                </a:cubicBezTo>
                <a:cubicBezTo>
                  <a:pt x="47" y="37"/>
                  <a:pt x="47" y="37"/>
                  <a:pt x="47" y="37"/>
                </a:cubicBezTo>
                <a:cubicBezTo>
                  <a:pt x="41" y="32"/>
                  <a:pt x="41" y="32"/>
                  <a:pt x="41" y="32"/>
                </a:cubicBezTo>
                <a:cubicBezTo>
                  <a:pt x="41" y="31"/>
                  <a:pt x="40" y="31"/>
                  <a:pt x="39" y="31"/>
                </a:cubicBezTo>
                <a:cubicBezTo>
                  <a:pt x="39" y="31"/>
                  <a:pt x="38" y="31"/>
                  <a:pt x="37" y="32"/>
                </a:cubicBezTo>
                <a:cubicBezTo>
                  <a:pt x="34" y="35"/>
                  <a:pt x="34" y="35"/>
                  <a:pt x="34" y="35"/>
                </a:cubicBezTo>
                <a:cubicBezTo>
                  <a:pt x="33" y="36"/>
                  <a:pt x="33" y="37"/>
                  <a:pt x="33" y="37"/>
                </a:cubicBezTo>
                <a:cubicBezTo>
                  <a:pt x="33" y="38"/>
                  <a:pt x="33" y="39"/>
                  <a:pt x="34" y="39"/>
                </a:cubicBezTo>
                <a:cubicBezTo>
                  <a:pt x="44" y="50"/>
                  <a:pt x="44" y="50"/>
                  <a:pt x="44" y="50"/>
                </a:cubicBezTo>
                <a:cubicBezTo>
                  <a:pt x="45" y="51"/>
                  <a:pt x="46" y="51"/>
                  <a:pt x="47" y="51"/>
                </a:cubicBezTo>
                <a:close/>
                <a:moveTo>
                  <a:pt x="69" y="68"/>
                </a:moveTo>
                <a:cubicBezTo>
                  <a:pt x="69" y="67"/>
                  <a:pt x="68" y="66"/>
                  <a:pt x="68" y="66"/>
                </a:cubicBezTo>
                <a:cubicBezTo>
                  <a:pt x="64" y="62"/>
                  <a:pt x="64" y="62"/>
                  <a:pt x="64" y="62"/>
                </a:cubicBezTo>
                <a:cubicBezTo>
                  <a:pt x="64" y="62"/>
                  <a:pt x="63" y="61"/>
                  <a:pt x="62" y="61"/>
                </a:cubicBezTo>
                <a:cubicBezTo>
                  <a:pt x="61" y="61"/>
                  <a:pt x="61" y="62"/>
                  <a:pt x="60" y="62"/>
                </a:cubicBezTo>
                <a:cubicBezTo>
                  <a:pt x="51" y="71"/>
                  <a:pt x="51" y="71"/>
                  <a:pt x="51" y="71"/>
                </a:cubicBezTo>
                <a:cubicBezTo>
                  <a:pt x="46" y="66"/>
                  <a:pt x="46" y="66"/>
                  <a:pt x="46" y="66"/>
                </a:cubicBezTo>
                <a:cubicBezTo>
                  <a:pt x="45" y="66"/>
                  <a:pt x="44" y="65"/>
                  <a:pt x="44" y="65"/>
                </a:cubicBezTo>
                <a:cubicBezTo>
                  <a:pt x="43" y="65"/>
                  <a:pt x="42" y="66"/>
                  <a:pt x="42" y="66"/>
                </a:cubicBezTo>
                <a:cubicBezTo>
                  <a:pt x="38" y="70"/>
                  <a:pt x="38" y="70"/>
                  <a:pt x="38" y="70"/>
                </a:cubicBezTo>
                <a:cubicBezTo>
                  <a:pt x="38" y="70"/>
                  <a:pt x="37" y="71"/>
                  <a:pt x="37" y="72"/>
                </a:cubicBezTo>
                <a:cubicBezTo>
                  <a:pt x="37" y="72"/>
                  <a:pt x="38" y="73"/>
                  <a:pt x="38" y="74"/>
                </a:cubicBezTo>
                <a:cubicBezTo>
                  <a:pt x="49" y="84"/>
                  <a:pt x="49" y="84"/>
                  <a:pt x="49" y="84"/>
                </a:cubicBezTo>
                <a:cubicBezTo>
                  <a:pt x="49" y="85"/>
                  <a:pt x="50" y="85"/>
                  <a:pt x="51" y="85"/>
                </a:cubicBezTo>
                <a:cubicBezTo>
                  <a:pt x="52" y="85"/>
                  <a:pt x="52" y="85"/>
                  <a:pt x="53" y="84"/>
                </a:cubicBezTo>
                <a:cubicBezTo>
                  <a:pt x="68" y="70"/>
                  <a:pt x="68" y="70"/>
                  <a:pt x="68" y="70"/>
                </a:cubicBezTo>
                <a:cubicBezTo>
                  <a:pt x="68" y="69"/>
                  <a:pt x="69" y="68"/>
                  <a:pt x="69" y="68"/>
                </a:cubicBezTo>
                <a:close/>
                <a:moveTo>
                  <a:pt x="30" y="106"/>
                </a:moveTo>
                <a:cubicBezTo>
                  <a:pt x="30" y="107"/>
                  <a:pt x="31" y="108"/>
                  <a:pt x="31" y="108"/>
                </a:cubicBezTo>
                <a:cubicBezTo>
                  <a:pt x="42" y="119"/>
                  <a:pt x="42" y="119"/>
                  <a:pt x="42" y="119"/>
                </a:cubicBezTo>
                <a:cubicBezTo>
                  <a:pt x="42" y="119"/>
                  <a:pt x="43" y="120"/>
                  <a:pt x="44" y="120"/>
                </a:cubicBezTo>
                <a:cubicBezTo>
                  <a:pt x="45" y="120"/>
                  <a:pt x="45" y="119"/>
                  <a:pt x="46" y="119"/>
                </a:cubicBezTo>
                <a:cubicBezTo>
                  <a:pt x="61" y="104"/>
                  <a:pt x="61" y="104"/>
                  <a:pt x="61" y="104"/>
                </a:cubicBezTo>
                <a:cubicBezTo>
                  <a:pt x="61" y="104"/>
                  <a:pt x="61" y="103"/>
                  <a:pt x="61" y="102"/>
                </a:cubicBezTo>
                <a:cubicBezTo>
                  <a:pt x="61" y="101"/>
                  <a:pt x="61" y="100"/>
                  <a:pt x="61" y="100"/>
                </a:cubicBezTo>
                <a:cubicBezTo>
                  <a:pt x="57" y="97"/>
                  <a:pt x="57" y="97"/>
                  <a:pt x="57" y="97"/>
                </a:cubicBezTo>
                <a:cubicBezTo>
                  <a:pt x="57" y="96"/>
                  <a:pt x="56" y="96"/>
                  <a:pt x="55" y="96"/>
                </a:cubicBezTo>
                <a:cubicBezTo>
                  <a:pt x="54" y="96"/>
                  <a:pt x="54" y="96"/>
                  <a:pt x="53" y="97"/>
                </a:cubicBezTo>
                <a:cubicBezTo>
                  <a:pt x="44" y="106"/>
                  <a:pt x="44" y="106"/>
                  <a:pt x="44" y="106"/>
                </a:cubicBezTo>
                <a:cubicBezTo>
                  <a:pt x="39" y="101"/>
                  <a:pt x="39" y="101"/>
                  <a:pt x="39" y="101"/>
                </a:cubicBezTo>
                <a:cubicBezTo>
                  <a:pt x="38" y="100"/>
                  <a:pt x="37" y="100"/>
                  <a:pt x="37" y="100"/>
                </a:cubicBezTo>
                <a:cubicBezTo>
                  <a:pt x="36" y="100"/>
                  <a:pt x="35" y="100"/>
                  <a:pt x="34" y="101"/>
                </a:cubicBezTo>
                <a:cubicBezTo>
                  <a:pt x="31" y="104"/>
                  <a:pt x="31" y="104"/>
                  <a:pt x="31" y="104"/>
                </a:cubicBezTo>
                <a:cubicBezTo>
                  <a:pt x="31" y="104"/>
                  <a:pt x="30" y="105"/>
                  <a:pt x="30"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000">
              <a:latin typeface="Arial" panose="020B0604020202020204" pitchFamily="34" charset="0"/>
              <a:cs typeface="Arial" panose="020B0604020202020204" pitchFamily="34" charset="0"/>
            </a:endParaRPr>
          </a:p>
        </p:txBody>
      </p:sp>
      <p:sp>
        <p:nvSpPr>
          <p:cNvPr id="20" name="Freeform 25"/>
          <p:cNvSpPr>
            <a:spLocks noEditPoints="1"/>
          </p:cNvSpPr>
          <p:nvPr/>
        </p:nvSpPr>
        <p:spPr bwMode="auto">
          <a:xfrm>
            <a:off x="355068" y="1275606"/>
            <a:ext cx="356840" cy="270000"/>
          </a:xfrm>
          <a:custGeom>
            <a:avLst/>
            <a:gdLst>
              <a:gd name="T0" fmla="*/ 149 w 866"/>
              <a:gd name="T1" fmla="*/ 491 h 689"/>
              <a:gd name="T2" fmla="*/ 717 w 866"/>
              <a:gd name="T3" fmla="*/ 491 h 689"/>
              <a:gd name="T4" fmla="*/ 778 w 866"/>
              <a:gd name="T5" fmla="*/ 431 h 689"/>
              <a:gd name="T6" fmla="*/ 778 w 866"/>
              <a:gd name="T7" fmla="*/ 431 h 689"/>
              <a:gd name="T8" fmla="*/ 778 w 866"/>
              <a:gd name="T9" fmla="*/ 61 h 689"/>
              <a:gd name="T10" fmla="*/ 717 w 866"/>
              <a:gd name="T11" fmla="*/ 0 h 689"/>
              <a:gd name="T12" fmla="*/ 149 w 866"/>
              <a:gd name="T13" fmla="*/ 0 h 689"/>
              <a:gd name="T14" fmla="*/ 89 w 866"/>
              <a:gd name="T15" fmla="*/ 61 h 689"/>
              <a:gd name="T16" fmla="*/ 89 w 866"/>
              <a:gd name="T17" fmla="*/ 431 h 689"/>
              <a:gd name="T18" fmla="*/ 149 w 866"/>
              <a:gd name="T19" fmla="*/ 491 h 689"/>
              <a:gd name="T20" fmla="*/ 155 w 866"/>
              <a:gd name="T21" fmla="*/ 67 h 689"/>
              <a:gd name="T22" fmla="*/ 711 w 866"/>
              <a:gd name="T23" fmla="*/ 67 h 689"/>
              <a:gd name="T24" fmla="*/ 711 w 866"/>
              <a:gd name="T25" fmla="*/ 425 h 689"/>
              <a:gd name="T26" fmla="*/ 155 w 866"/>
              <a:gd name="T27" fmla="*/ 425 h 689"/>
              <a:gd name="T28" fmla="*/ 155 w 866"/>
              <a:gd name="T29" fmla="*/ 67 h 689"/>
              <a:gd name="T30" fmla="*/ 848 w 866"/>
              <a:gd name="T31" fmla="*/ 615 h 689"/>
              <a:gd name="T32" fmla="*/ 776 w 866"/>
              <a:gd name="T33" fmla="*/ 543 h 689"/>
              <a:gd name="T34" fmla="*/ 707 w 866"/>
              <a:gd name="T35" fmla="*/ 513 h 689"/>
              <a:gd name="T36" fmla="*/ 159 w 866"/>
              <a:gd name="T37" fmla="*/ 513 h 689"/>
              <a:gd name="T38" fmla="*/ 90 w 866"/>
              <a:gd name="T39" fmla="*/ 543 h 689"/>
              <a:gd name="T40" fmla="*/ 18 w 866"/>
              <a:gd name="T41" fmla="*/ 615 h 689"/>
              <a:gd name="T42" fmla="*/ 0 w 866"/>
              <a:gd name="T43" fmla="*/ 661 h 689"/>
              <a:gd name="T44" fmla="*/ 23 w 866"/>
              <a:gd name="T45" fmla="*/ 689 h 689"/>
              <a:gd name="T46" fmla="*/ 843 w 866"/>
              <a:gd name="T47" fmla="*/ 689 h 689"/>
              <a:gd name="T48" fmla="*/ 866 w 866"/>
              <a:gd name="T49" fmla="*/ 661 h 689"/>
              <a:gd name="T50" fmla="*/ 848 w 866"/>
              <a:gd name="T51" fmla="*/ 615 h 689"/>
              <a:gd name="T52" fmla="*/ 515 w 866"/>
              <a:gd name="T53" fmla="*/ 628 h 689"/>
              <a:gd name="T54" fmla="*/ 352 w 866"/>
              <a:gd name="T55" fmla="*/ 628 h 689"/>
              <a:gd name="T56" fmla="*/ 347 w 866"/>
              <a:gd name="T57" fmla="*/ 620 h 689"/>
              <a:gd name="T58" fmla="*/ 351 w 866"/>
              <a:gd name="T59" fmla="*/ 605 h 689"/>
              <a:gd name="T60" fmla="*/ 365 w 866"/>
              <a:gd name="T61" fmla="*/ 582 h 689"/>
              <a:gd name="T62" fmla="*/ 379 w 866"/>
              <a:gd name="T63" fmla="*/ 573 h 689"/>
              <a:gd name="T64" fmla="*/ 488 w 866"/>
              <a:gd name="T65" fmla="*/ 573 h 689"/>
              <a:gd name="T66" fmla="*/ 501 w 866"/>
              <a:gd name="T67" fmla="*/ 582 h 689"/>
              <a:gd name="T68" fmla="*/ 516 w 866"/>
              <a:gd name="T69" fmla="*/ 605 h 689"/>
              <a:gd name="T70" fmla="*/ 519 w 866"/>
              <a:gd name="T71" fmla="*/ 620 h 689"/>
              <a:gd name="T72" fmla="*/ 515 w 866"/>
              <a:gd name="T73" fmla="*/ 628 h 689"/>
              <a:gd name="T74" fmla="*/ 470 w 866"/>
              <a:gd name="T75" fmla="*/ 249 h 689"/>
              <a:gd name="T76" fmla="*/ 470 w 866"/>
              <a:gd name="T77" fmla="*/ 237 h 689"/>
              <a:gd name="T78" fmla="*/ 482 w 866"/>
              <a:gd name="T79" fmla="*/ 225 h 689"/>
              <a:gd name="T80" fmla="*/ 473 w 866"/>
              <a:gd name="T81" fmla="*/ 202 h 689"/>
              <a:gd name="T82" fmla="*/ 358 w 866"/>
              <a:gd name="T83" fmla="*/ 159 h 689"/>
              <a:gd name="T84" fmla="*/ 348 w 866"/>
              <a:gd name="T85" fmla="*/ 168 h 689"/>
              <a:gd name="T86" fmla="*/ 393 w 866"/>
              <a:gd name="T87" fmla="*/ 282 h 689"/>
              <a:gd name="T88" fmla="*/ 416 w 866"/>
              <a:gd name="T89" fmla="*/ 292 h 689"/>
              <a:gd name="T90" fmla="*/ 427 w 866"/>
              <a:gd name="T91" fmla="*/ 280 h 689"/>
              <a:gd name="T92" fmla="*/ 439 w 866"/>
              <a:gd name="T93" fmla="*/ 280 h 689"/>
              <a:gd name="T94" fmla="*/ 486 w 866"/>
              <a:gd name="T95" fmla="*/ 327 h 689"/>
              <a:gd name="T96" fmla="*/ 509 w 866"/>
              <a:gd name="T97" fmla="*/ 318 h 689"/>
              <a:gd name="T98" fmla="*/ 517 w 866"/>
              <a:gd name="T99" fmla="*/ 295 h 689"/>
              <a:gd name="T100" fmla="*/ 470 w 866"/>
              <a:gd name="T101" fmla="*/ 24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6" h="689">
                <a:moveTo>
                  <a:pt x="149" y="491"/>
                </a:moveTo>
                <a:cubicBezTo>
                  <a:pt x="717" y="491"/>
                  <a:pt x="717" y="491"/>
                  <a:pt x="717" y="491"/>
                </a:cubicBezTo>
                <a:cubicBezTo>
                  <a:pt x="751" y="491"/>
                  <a:pt x="778" y="464"/>
                  <a:pt x="778" y="431"/>
                </a:cubicBezTo>
                <a:cubicBezTo>
                  <a:pt x="778" y="431"/>
                  <a:pt x="778" y="431"/>
                  <a:pt x="778" y="431"/>
                </a:cubicBezTo>
                <a:cubicBezTo>
                  <a:pt x="778" y="61"/>
                  <a:pt x="778" y="61"/>
                  <a:pt x="778" y="61"/>
                </a:cubicBezTo>
                <a:cubicBezTo>
                  <a:pt x="778" y="27"/>
                  <a:pt x="751" y="0"/>
                  <a:pt x="717" y="0"/>
                </a:cubicBezTo>
                <a:cubicBezTo>
                  <a:pt x="149" y="0"/>
                  <a:pt x="149" y="0"/>
                  <a:pt x="149" y="0"/>
                </a:cubicBezTo>
                <a:cubicBezTo>
                  <a:pt x="116" y="0"/>
                  <a:pt x="89" y="27"/>
                  <a:pt x="89" y="61"/>
                </a:cubicBezTo>
                <a:cubicBezTo>
                  <a:pt x="89" y="431"/>
                  <a:pt x="89" y="431"/>
                  <a:pt x="89" y="431"/>
                </a:cubicBezTo>
                <a:cubicBezTo>
                  <a:pt x="89" y="464"/>
                  <a:pt x="116" y="491"/>
                  <a:pt x="149" y="491"/>
                </a:cubicBezTo>
                <a:close/>
                <a:moveTo>
                  <a:pt x="155" y="67"/>
                </a:moveTo>
                <a:cubicBezTo>
                  <a:pt x="711" y="67"/>
                  <a:pt x="711" y="67"/>
                  <a:pt x="711" y="67"/>
                </a:cubicBezTo>
                <a:cubicBezTo>
                  <a:pt x="711" y="425"/>
                  <a:pt x="711" y="425"/>
                  <a:pt x="711" y="425"/>
                </a:cubicBezTo>
                <a:cubicBezTo>
                  <a:pt x="155" y="425"/>
                  <a:pt x="155" y="425"/>
                  <a:pt x="155" y="425"/>
                </a:cubicBezTo>
                <a:lnTo>
                  <a:pt x="155" y="67"/>
                </a:lnTo>
                <a:close/>
                <a:moveTo>
                  <a:pt x="848" y="615"/>
                </a:moveTo>
                <a:cubicBezTo>
                  <a:pt x="776" y="543"/>
                  <a:pt x="776" y="543"/>
                  <a:pt x="776" y="543"/>
                </a:cubicBezTo>
                <a:cubicBezTo>
                  <a:pt x="759" y="526"/>
                  <a:pt x="729" y="513"/>
                  <a:pt x="707" y="513"/>
                </a:cubicBezTo>
                <a:cubicBezTo>
                  <a:pt x="159" y="513"/>
                  <a:pt x="159" y="513"/>
                  <a:pt x="159" y="513"/>
                </a:cubicBezTo>
                <a:cubicBezTo>
                  <a:pt x="137" y="513"/>
                  <a:pt x="107" y="526"/>
                  <a:pt x="90" y="543"/>
                </a:cubicBezTo>
                <a:cubicBezTo>
                  <a:pt x="18" y="615"/>
                  <a:pt x="18" y="615"/>
                  <a:pt x="18" y="615"/>
                </a:cubicBezTo>
                <a:cubicBezTo>
                  <a:pt x="8" y="625"/>
                  <a:pt x="0" y="646"/>
                  <a:pt x="0" y="661"/>
                </a:cubicBezTo>
                <a:cubicBezTo>
                  <a:pt x="0" y="677"/>
                  <a:pt x="11" y="689"/>
                  <a:pt x="23" y="689"/>
                </a:cubicBezTo>
                <a:cubicBezTo>
                  <a:pt x="843" y="689"/>
                  <a:pt x="843" y="689"/>
                  <a:pt x="843" y="689"/>
                </a:cubicBezTo>
                <a:cubicBezTo>
                  <a:pt x="856" y="689"/>
                  <a:pt x="866" y="677"/>
                  <a:pt x="866" y="661"/>
                </a:cubicBezTo>
                <a:cubicBezTo>
                  <a:pt x="866" y="646"/>
                  <a:pt x="858" y="625"/>
                  <a:pt x="848" y="615"/>
                </a:cubicBezTo>
                <a:close/>
                <a:moveTo>
                  <a:pt x="515" y="628"/>
                </a:moveTo>
                <a:cubicBezTo>
                  <a:pt x="352" y="628"/>
                  <a:pt x="352" y="628"/>
                  <a:pt x="352" y="628"/>
                </a:cubicBezTo>
                <a:cubicBezTo>
                  <a:pt x="349" y="628"/>
                  <a:pt x="347" y="624"/>
                  <a:pt x="347" y="620"/>
                </a:cubicBezTo>
                <a:cubicBezTo>
                  <a:pt x="347" y="615"/>
                  <a:pt x="349" y="608"/>
                  <a:pt x="351" y="605"/>
                </a:cubicBezTo>
                <a:cubicBezTo>
                  <a:pt x="365" y="582"/>
                  <a:pt x="365" y="582"/>
                  <a:pt x="365" y="582"/>
                </a:cubicBezTo>
                <a:cubicBezTo>
                  <a:pt x="368" y="577"/>
                  <a:pt x="374" y="573"/>
                  <a:pt x="379" y="573"/>
                </a:cubicBezTo>
                <a:cubicBezTo>
                  <a:pt x="488" y="573"/>
                  <a:pt x="488" y="573"/>
                  <a:pt x="488" y="573"/>
                </a:cubicBezTo>
                <a:cubicBezTo>
                  <a:pt x="492" y="573"/>
                  <a:pt x="498" y="577"/>
                  <a:pt x="501" y="582"/>
                </a:cubicBezTo>
                <a:cubicBezTo>
                  <a:pt x="516" y="605"/>
                  <a:pt x="516" y="605"/>
                  <a:pt x="516" y="605"/>
                </a:cubicBezTo>
                <a:cubicBezTo>
                  <a:pt x="518" y="608"/>
                  <a:pt x="519" y="615"/>
                  <a:pt x="519" y="620"/>
                </a:cubicBezTo>
                <a:cubicBezTo>
                  <a:pt x="519" y="624"/>
                  <a:pt x="517" y="628"/>
                  <a:pt x="515" y="628"/>
                </a:cubicBezTo>
                <a:close/>
                <a:moveTo>
                  <a:pt x="470" y="249"/>
                </a:moveTo>
                <a:cubicBezTo>
                  <a:pt x="467" y="245"/>
                  <a:pt x="467" y="240"/>
                  <a:pt x="470" y="237"/>
                </a:cubicBezTo>
                <a:cubicBezTo>
                  <a:pt x="473" y="235"/>
                  <a:pt x="479" y="228"/>
                  <a:pt x="482" y="225"/>
                </a:cubicBezTo>
                <a:cubicBezTo>
                  <a:pt x="490" y="218"/>
                  <a:pt x="486" y="207"/>
                  <a:pt x="473" y="202"/>
                </a:cubicBezTo>
                <a:cubicBezTo>
                  <a:pt x="358" y="159"/>
                  <a:pt x="358" y="159"/>
                  <a:pt x="358" y="159"/>
                </a:cubicBezTo>
                <a:cubicBezTo>
                  <a:pt x="349" y="155"/>
                  <a:pt x="345" y="160"/>
                  <a:pt x="348" y="168"/>
                </a:cubicBezTo>
                <a:cubicBezTo>
                  <a:pt x="393" y="282"/>
                  <a:pt x="393" y="282"/>
                  <a:pt x="393" y="282"/>
                </a:cubicBezTo>
                <a:cubicBezTo>
                  <a:pt x="398" y="295"/>
                  <a:pt x="408" y="299"/>
                  <a:pt x="416" y="292"/>
                </a:cubicBezTo>
                <a:cubicBezTo>
                  <a:pt x="427" y="280"/>
                  <a:pt x="427" y="280"/>
                  <a:pt x="427" y="280"/>
                </a:cubicBezTo>
                <a:cubicBezTo>
                  <a:pt x="430" y="277"/>
                  <a:pt x="436" y="277"/>
                  <a:pt x="439" y="280"/>
                </a:cubicBezTo>
                <a:cubicBezTo>
                  <a:pt x="486" y="327"/>
                  <a:pt x="486" y="327"/>
                  <a:pt x="486" y="327"/>
                </a:cubicBezTo>
                <a:cubicBezTo>
                  <a:pt x="491" y="332"/>
                  <a:pt x="501" y="326"/>
                  <a:pt x="509" y="318"/>
                </a:cubicBezTo>
                <a:cubicBezTo>
                  <a:pt x="517" y="311"/>
                  <a:pt x="522" y="300"/>
                  <a:pt x="517" y="295"/>
                </a:cubicBezTo>
                <a:lnTo>
                  <a:pt x="470" y="249"/>
                </a:lnTo>
                <a:close/>
              </a:path>
            </a:pathLst>
          </a:custGeom>
          <a:solidFill>
            <a:schemeClr val="accent2"/>
          </a:solidFill>
          <a:ln>
            <a:noFill/>
          </a:ln>
          <a:extLst/>
        </p:spPr>
        <p:txBody>
          <a:bodyPr vert="horz" wrap="square" lIns="91440" tIns="45720" rIns="91440" bIns="45720" numCol="1" anchor="ctr" anchorCtr="0" compatLnSpc="1">
            <a:prstTxWarp prst="textNoShape">
              <a:avLst/>
            </a:prstTxWarp>
          </a:bodyPr>
          <a:lstStyle/>
          <a:p>
            <a:endParaRPr lang="nl-NL" sz="1000" dirty="0">
              <a:solidFill>
                <a:srgbClr val="000000"/>
              </a:solidFill>
              <a:latin typeface="Arial" panose="020B0604020202020204" pitchFamily="34" charset="0"/>
              <a:cs typeface="Arial" panose="020B0604020202020204" pitchFamily="34" charset="0"/>
            </a:endParaRPr>
          </a:p>
        </p:txBody>
      </p:sp>
      <p:sp>
        <p:nvSpPr>
          <p:cNvPr id="22" name="Freeform 29"/>
          <p:cNvSpPr>
            <a:spLocks noEditPoints="1"/>
          </p:cNvSpPr>
          <p:nvPr/>
        </p:nvSpPr>
        <p:spPr bwMode="auto">
          <a:xfrm>
            <a:off x="429098" y="2086786"/>
            <a:ext cx="208781" cy="270000"/>
          </a:xfrm>
          <a:custGeom>
            <a:avLst/>
            <a:gdLst>
              <a:gd name="T0" fmla="*/ 590 w 738"/>
              <a:gd name="T1" fmla="*/ 367 h 1322"/>
              <a:gd name="T2" fmla="*/ 369 w 738"/>
              <a:gd name="T3" fmla="*/ 419 h 1322"/>
              <a:gd name="T4" fmla="*/ 147 w 738"/>
              <a:gd name="T5" fmla="*/ 367 h 1322"/>
              <a:gd name="T6" fmla="*/ 235 w 738"/>
              <a:gd name="T7" fmla="*/ 439 h 1322"/>
              <a:gd name="T8" fmla="*/ 369 w 738"/>
              <a:gd name="T9" fmla="*/ 557 h 1322"/>
              <a:gd name="T10" fmla="*/ 502 w 738"/>
              <a:gd name="T11" fmla="*/ 439 h 1322"/>
              <a:gd name="T12" fmla="*/ 590 w 738"/>
              <a:gd name="T13" fmla="*/ 367 h 1322"/>
              <a:gd name="T14" fmla="*/ 145 w 738"/>
              <a:gd name="T15" fmla="*/ 1027 h 1322"/>
              <a:gd name="T16" fmla="*/ 145 w 738"/>
              <a:gd name="T17" fmla="*/ 1162 h 1322"/>
              <a:gd name="T18" fmla="*/ 592 w 738"/>
              <a:gd name="T19" fmla="*/ 1162 h 1322"/>
              <a:gd name="T20" fmla="*/ 592 w 738"/>
              <a:gd name="T21" fmla="*/ 1027 h 1322"/>
              <a:gd name="T22" fmla="*/ 369 w 738"/>
              <a:gd name="T23" fmla="*/ 922 h 1322"/>
              <a:gd name="T24" fmla="*/ 145 w 738"/>
              <a:gd name="T25" fmla="*/ 1027 h 1322"/>
              <a:gd name="T26" fmla="*/ 679 w 738"/>
              <a:gd name="T27" fmla="*/ 320 h 1322"/>
              <a:gd name="T28" fmla="*/ 679 w 738"/>
              <a:gd name="T29" fmla="*/ 132 h 1322"/>
              <a:gd name="T30" fmla="*/ 680 w 738"/>
              <a:gd name="T31" fmla="*/ 132 h 1322"/>
              <a:gd name="T32" fmla="*/ 738 w 738"/>
              <a:gd name="T33" fmla="*/ 74 h 1322"/>
              <a:gd name="T34" fmla="*/ 738 w 738"/>
              <a:gd name="T35" fmla="*/ 59 h 1322"/>
              <a:gd name="T36" fmla="*/ 680 w 738"/>
              <a:gd name="T37" fmla="*/ 0 h 1322"/>
              <a:gd name="T38" fmla="*/ 58 w 738"/>
              <a:gd name="T39" fmla="*/ 0 h 1322"/>
              <a:gd name="T40" fmla="*/ 0 w 738"/>
              <a:gd name="T41" fmla="*/ 59 h 1322"/>
              <a:gd name="T42" fmla="*/ 0 w 738"/>
              <a:gd name="T43" fmla="*/ 74 h 1322"/>
              <a:gd name="T44" fmla="*/ 58 w 738"/>
              <a:gd name="T45" fmla="*/ 132 h 1322"/>
              <a:gd name="T46" fmla="*/ 58 w 738"/>
              <a:gd name="T47" fmla="*/ 132 h 1322"/>
              <a:gd name="T48" fmla="*/ 58 w 738"/>
              <a:gd name="T49" fmla="*/ 320 h 1322"/>
              <a:gd name="T50" fmla="*/ 330 w 738"/>
              <a:gd name="T51" fmla="*/ 661 h 1322"/>
              <a:gd name="T52" fmla="*/ 58 w 738"/>
              <a:gd name="T53" fmla="*/ 1002 h 1322"/>
              <a:gd name="T54" fmla="*/ 58 w 738"/>
              <a:gd name="T55" fmla="*/ 1191 h 1322"/>
              <a:gd name="T56" fmla="*/ 58 w 738"/>
              <a:gd name="T57" fmla="*/ 1191 h 1322"/>
              <a:gd name="T58" fmla="*/ 0 w 738"/>
              <a:gd name="T59" fmla="*/ 1249 h 1322"/>
              <a:gd name="T60" fmla="*/ 0 w 738"/>
              <a:gd name="T61" fmla="*/ 1264 h 1322"/>
              <a:gd name="T62" fmla="*/ 58 w 738"/>
              <a:gd name="T63" fmla="*/ 1322 h 1322"/>
              <a:gd name="T64" fmla="*/ 680 w 738"/>
              <a:gd name="T65" fmla="*/ 1322 h 1322"/>
              <a:gd name="T66" fmla="*/ 738 w 738"/>
              <a:gd name="T67" fmla="*/ 1264 h 1322"/>
              <a:gd name="T68" fmla="*/ 738 w 738"/>
              <a:gd name="T69" fmla="*/ 1249 h 1322"/>
              <a:gd name="T70" fmla="*/ 680 w 738"/>
              <a:gd name="T71" fmla="*/ 1191 h 1322"/>
              <a:gd name="T72" fmla="*/ 679 w 738"/>
              <a:gd name="T73" fmla="*/ 1191 h 1322"/>
              <a:gd name="T74" fmla="*/ 679 w 738"/>
              <a:gd name="T75" fmla="*/ 1002 h 1322"/>
              <a:gd name="T76" fmla="*/ 407 w 738"/>
              <a:gd name="T77" fmla="*/ 661 h 1322"/>
              <a:gd name="T78" fmla="*/ 679 w 738"/>
              <a:gd name="T79" fmla="*/ 320 h 1322"/>
              <a:gd name="T80" fmla="*/ 490 w 738"/>
              <a:gd name="T81" fmla="*/ 826 h 1322"/>
              <a:gd name="T82" fmla="*/ 586 w 738"/>
              <a:gd name="T83" fmla="*/ 911 h 1322"/>
              <a:gd name="T84" fmla="*/ 621 w 738"/>
              <a:gd name="T85" fmla="*/ 1002 h 1322"/>
              <a:gd name="T86" fmla="*/ 621 w 738"/>
              <a:gd name="T87" fmla="*/ 1191 h 1322"/>
              <a:gd name="T88" fmla="*/ 116 w 738"/>
              <a:gd name="T89" fmla="*/ 1191 h 1322"/>
              <a:gd name="T90" fmla="*/ 116 w 738"/>
              <a:gd name="T91" fmla="*/ 1002 h 1322"/>
              <a:gd name="T92" fmla="*/ 152 w 738"/>
              <a:gd name="T93" fmla="*/ 911 h 1322"/>
              <a:gd name="T94" fmla="*/ 247 w 738"/>
              <a:gd name="T95" fmla="*/ 826 h 1322"/>
              <a:gd name="T96" fmla="*/ 369 w 738"/>
              <a:gd name="T97" fmla="*/ 710 h 1322"/>
              <a:gd name="T98" fmla="*/ 490 w 738"/>
              <a:gd name="T99" fmla="*/ 826 h 1322"/>
              <a:gd name="T100" fmla="*/ 369 w 738"/>
              <a:gd name="T101" fmla="*/ 612 h 1322"/>
              <a:gd name="T102" fmla="*/ 247 w 738"/>
              <a:gd name="T103" fmla="*/ 496 h 1322"/>
              <a:gd name="T104" fmla="*/ 152 w 738"/>
              <a:gd name="T105" fmla="*/ 411 h 1322"/>
              <a:gd name="T106" fmla="*/ 116 w 738"/>
              <a:gd name="T107" fmla="*/ 320 h 1322"/>
              <a:gd name="T108" fmla="*/ 116 w 738"/>
              <a:gd name="T109" fmla="*/ 132 h 1322"/>
              <a:gd name="T110" fmla="*/ 621 w 738"/>
              <a:gd name="T111" fmla="*/ 132 h 1322"/>
              <a:gd name="T112" fmla="*/ 621 w 738"/>
              <a:gd name="T113" fmla="*/ 320 h 1322"/>
              <a:gd name="T114" fmla="*/ 586 w 738"/>
              <a:gd name="T115" fmla="*/ 411 h 1322"/>
              <a:gd name="T116" fmla="*/ 490 w 738"/>
              <a:gd name="T117" fmla="*/ 496 h 1322"/>
              <a:gd name="T118" fmla="*/ 369 w 738"/>
              <a:gd name="T119" fmla="*/ 61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8" h="1322">
                <a:moveTo>
                  <a:pt x="590" y="367"/>
                </a:moveTo>
                <a:cubicBezTo>
                  <a:pt x="527" y="400"/>
                  <a:pt x="450" y="419"/>
                  <a:pt x="369" y="419"/>
                </a:cubicBezTo>
                <a:cubicBezTo>
                  <a:pt x="287" y="419"/>
                  <a:pt x="211" y="400"/>
                  <a:pt x="147" y="367"/>
                </a:cubicBezTo>
                <a:cubicBezTo>
                  <a:pt x="173" y="392"/>
                  <a:pt x="205" y="416"/>
                  <a:pt x="235" y="439"/>
                </a:cubicBezTo>
                <a:cubicBezTo>
                  <a:pt x="280" y="473"/>
                  <a:pt x="329" y="511"/>
                  <a:pt x="369" y="557"/>
                </a:cubicBezTo>
                <a:cubicBezTo>
                  <a:pt x="409" y="511"/>
                  <a:pt x="458" y="473"/>
                  <a:pt x="502" y="439"/>
                </a:cubicBezTo>
                <a:cubicBezTo>
                  <a:pt x="533" y="416"/>
                  <a:pt x="564" y="392"/>
                  <a:pt x="590" y="367"/>
                </a:cubicBezTo>
                <a:close/>
                <a:moveTo>
                  <a:pt x="145" y="1027"/>
                </a:moveTo>
                <a:cubicBezTo>
                  <a:pt x="145" y="1162"/>
                  <a:pt x="145" y="1162"/>
                  <a:pt x="145" y="1162"/>
                </a:cubicBezTo>
                <a:cubicBezTo>
                  <a:pt x="592" y="1162"/>
                  <a:pt x="592" y="1162"/>
                  <a:pt x="592" y="1162"/>
                </a:cubicBezTo>
                <a:cubicBezTo>
                  <a:pt x="592" y="1027"/>
                  <a:pt x="592" y="1027"/>
                  <a:pt x="592" y="1027"/>
                </a:cubicBezTo>
                <a:cubicBezTo>
                  <a:pt x="555" y="964"/>
                  <a:pt x="466" y="922"/>
                  <a:pt x="369" y="922"/>
                </a:cubicBezTo>
                <a:cubicBezTo>
                  <a:pt x="271" y="922"/>
                  <a:pt x="183" y="964"/>
                  <a:pt x="145" y="1027"/>
                </a:cubicBezTo>
                <a:close/>
                <a:moveTo>
                  <a:pt x="679" y="320"/>
                </a:moveTo>
                <a:cubicBezTo>
                  <a:pt x="679" y="320"/>
                  <a:pt x="679" y="305"/>
                  <a:pt x="679" y="132"/>
                </a:cubicBezTo>
                <a:cubicBezTo>
                  <a:pt x="680" y="132"/>
                  <a:pt x="680" y="132"/>
                  <a:pt x="680" y="132"/>
                </a:cubicBezTo>
                <a:cubicBezTo>
                  <a:pt x="712" y="132"/>
                  <a:pt x="738" y="106"/>
                  <a:pt x="738" y="74"/>
                </a:cubicBezTo>
                <a:cubicBezTo>
                  <a:pt x="738" y="59"/>
                  <a:pt x="738" y="59"/>
                  <a:pt x="738" y="59"/>
                </a:cubicBezTo>
                <a:cubicBezTo>
                  <a:pt x="738" y="26"/>
                  <a:pt x="712" y="0"/>
                  <a:pt x="680" y="0"/>
                </a:cubicBezTo>
                <a:cubicBezTo>
                  <a:pt x="58" y="0"/>
                  <a:pt x="58" y="0"/>
                  <a:pt x="58" y="0"/>
                </a:cubicBezTo>
                <a:cubicBezTo>
                  <a:pt x="26" y="0"/>
                  <a:pt x="0" y="26"/>
                  <a:pt x="0" y="59"/>
                </a:cubicBezTo>
                <a:cubicBezTo>
                  <a:pt x="0" y="74"/>
                  <a:pt x="0" y="74"/>
                  <a:pt x="0" y="74"/>
                </a:cubicBezTo>
                <a:cubicBezTo>
                  <a:pt x="0" y="106"/>
                  <a:pt x="26" y="132"/>
                  <a:pt x="58" y="132"/>
                </a:cubicBezTo>
                <a:cubicBezTo>
                  <a:pt x="58" y="132"/>
                  <a:pt x="58" y="132"/>
                  <a:pt x="58" y="132"/>
                </a:cubicBezTo>
                <a:cubicBezTo>
                  <a:pt x="58" y="305"/>
                  <a:pt x="58" y="320"/>
                  <a:pt x="58" y="320"/>
                </a:cubicBezTo>
                <a:cubicBezTo>
                  <a:pt x="58" y="491"/>
                  <a:pt x="274" y="545"/>
                  <a:pt x="330" y="661"/>
                </a:cubicBezTo>
                <a:cubicBezTo>
                  <a:pt x="274" y="777"/>
                  <a:pt x="58" y="832"/>
                  <a:pt x="58" y="1002"/>
                </a:cubicBezTo>
                <a:cubicBezTo>
                  <a:pt x="58" y="1002"/>
                  <a:pt x="58" y="1017"/>
                  <a:pt x="58" y="1191"/>
                </a:cubicBezTo>
                <a:cubicBezTo>
                  <a:pt x="58" y="1191"/>
                  <a:pt x="58" y="1191"/>
                  <a:pt x="58" y="1191"/>
                </a:cubicBezTo>
                <a:cubicBezTo>
                  <a:pt x="26" y="1191"/>
                  <a:pt x="0" y="1217"/>
                  <a:pt x="0" y="1249"/>
                </a:cubicBezTo>
                <a:cubicBezTo>
                  <a:pt x="0" y="1264"/>
                  <a:pt x="0" y="1264"/>
                  <a:pt x="0" y="1264"/>
                </a:cubicBezTo>
                <a:cubicBezTo>
                  <a:pt x="0" y="1296"/>
                  <a:pt x="26" y="1322"/>
                  <a:pt x="58" y="1322"/>
                </a:cubicBezTo>
                <a:cubicBezTo>
                  <a:pt x="680" y="1322"/>
                  <a:pt x="680" y="1322"/>
                  <a:pt x="680" y="1322"/>
                </a:cubicBezTo>
                <a:cubicBezTo>
                  <a:pt x="712" y="1322"/>
                  <a:pt x="738" y="1296"/>
                  <a:pt x="738" y="1264"/>
                </a:cubicBezTo>
                <a:cubicBezTo>
                  <a:pt x="738" y="1249"/>
                  <a:pt x="738" y="1249"/>
                  <a:pt x="738" y="1249"/>
                </a:cubicBezTo>
                <a:cubicBezTo>
                  <a:pt x="738" y="1217"/>
                  <a:pt x="712" y="1191"/>
                  <a:pt x="680" y="1191"/>
                </a:cubicBezTo>
                <a:cubicBezTo>
                  <a:pt x="679" y="1191"/>
                  <a:pt x="679" y="1191"/>
                  <a:pt x="679" y="1191"/>
                </a:cubicBezTo>
                <a:cubicBezTo>
                  <a:pt x="679" y="1017"/>
                  <a:pt x="679" y="1002"/>
                  <a:pt x="679" y="1002"/>
                </a:cubicBezTo>
                <a:cubicBezTo>
                  <a:pt x="679" y="832"/>
                  <a:pt x="464" y="777"/>
                  <a:pt x="407" y="661"/>
                </a:cubicBezTo>
                <a:cubicBezTo>
                  <a:pt x="464" y="545"/>
                  <a:pt x="679" y="491"/>
                  <a:pt x="679" y="320"/>
                </a:cubicBezTo>
                <a:close/>
                <a:moveTo>
                  <a:pt x="490" y="826"/>
                </a:moveTo>
                <a:cubicBezTo>
                  <a:pt x="525" y="853"/>
                  <a:pt x="561" y="881"/>
                  <a:pt x="586" y="911"/>
                </a:cubicBezTo>
                <a:cubicBezTo>
                  <a:pt x="610" y="940"/>
                  <a:pt x="621" y="969"/>
                  <a:pt x="621" y="1002"/>
                </a:cubicBezTo>
                <a:cubicBezTo>
                  <a:pt x="621" y="1191"/>
                  <a:pt x="621" y="1191"/>
                  <a:pt x="621" y="1191"/>
                </a:cubicBezTo>
                <a:cubicBezTo>
                  <a:pt x="116" y="1191"/>
                  <a:pt x="116" y="1191"/>
                  <a:pt x="116" y="1191"/>
                </a:cubicBezTo>
                <a:cubicBezTo>
                  <a:pt x="116" y="1002"/>
                  <a:pt x="116" y="1002"/>
                  <a:pt x="116" y="1002"/>
                </a:cubicBezTo>
                <a:cubicBezTo>
                  <a:pt x="116" y="969"/>
                  <a:pt x="128" y="940"/>
                  <a:pt x="152" y="911"/>
                </a:cubicBezTo>
                <a:cubicBezTo>
                  <a:pt x="177" y="881"/>
                  <a:pt x="213" y="853"/>
                  <a:pt x="247" y="826"/>
                </a:cubicBezTo>
                <a:cubicBezTo>
                  <a:pt x="291" y="793"/>
                  <a:pt x="338" y="756"/>
                  <a:pt x="369" y="710"/>
                </a:cubicBezTo>
                <a:cubicBezTo>
                  <a:pt x="399" y="756"/>
                  <a:pt x="446" y="793"/>
                  <a:pt x="490" y="826"/>
                </a:cubicBezTo>
                <a:close/>
                <a:moveTo>
                  <a:pt x="369" y="612"/>
                </a:moveTo>
                <a:cubicBezTo>
                  <a:pt x="338" y="566"/>
                  <a:pt x="291" y="530"/>
                  <a:pt x="247" y="496"/>
                </a:cubicBezTo>
                <a:cubicBezTo>
                  <a:pt x="213" y="469"/>
                  <a:pt x="177" y="442"/>
                  <a:pt x="152" y="411"/>
                </a:cubicBezTo>
                <a:cubicBezTo>
                  <a:pt x="128" y="382"/>
                  <a:pt x="116" y="353"/>
                  <a:pt x="116" y="320"/>
                </a:cubicBezTo>
                <a:cubicBezTo>
                  <a:pt x="116" y="132"/>
                  <a:pt x="116" y="132"/>
                  <a:pt x="116" y="132"/>
                </a:cubicBezTo>
                <a:cubicBezTo>
                  <a:pt x="621" y="132"/>
                  <a:pt x="621" y="132"/>
                  <a:pt x="621" y="132"/>
                </a:cubicBezTo>
                <a:cubicBezTo>
                  <a:pt x="621" y="320"/>
                  <a:pt x="621" y="320"/>
                  <a:pt x="621" y="320"/>
                </a:cubicBezTo>
                <a:cubicBezTo>
                  <a:pt x="621" y="353"/>
                  <a:pt x="610" y="382"/>
                  <a:pt x="586" y="411"/>
                </a:cubicBezTo>
                <a:cubicBezTo>
                  <a:pt x="561" y="442"/>
                  <a:pt x="525" y="469"/>
                  <a:pt x="490" y="496"/>
                </a:cubicBezTo>
                <a:cubicBezTo>
                  <a:pt x="446" y="530"/>
                  <a:pt x="399" y="566"/>
                  <a:pt x="369" y="61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nl-NL" sz="1000" dirty="0">
              <a:latin typeface="Arial" panose="020B0604020202020204" pitchFamily="34" charset="0"/>
              <a:cs typeface="Arial" panose="020B0604020202020204" pitchFamily="34" charset="0"/>
            </a:endParaRPr>
          </a:p>
        </p:txBody>
      </p:sp>
      <p:grpSp>
        <p:nvGrpSpPr>
          <p:cNvPr id="24" name="Group 10"/>
          <p:cNvGrpSpPr>
            <a:grpSpLocks noChangeAspect="1"/>
          </p:cNvGrpSpPr>
          <p:nvPr/>
        </p:nvGrpSpPr>
        <p:grpSpPr bwMode="auto">
          <a:xfrm>
            <a:off x="353488" y="2492377"/>
            <a:ext cx="370800" cy="270000"/>
            <a:chOff x="190" y="2858"/>
            <a:chExt cx="544" cy="476"/>
          </a:xfrm>
          <a:solidFill>
            <a:schemeClr val="accent4"/>
          </a:solidFill>
        </p:grpSpPr>
        <p:sp>
          <p:nvSpPr>
            <p:cNvPr id="25" name="Oval 11"/>
            <p:cNvSpPr>
              <a:spLocks noChangeArrowheads="1"/>
            </p:cNvSpPr>
            <p:nvPr/>
          </p:nvSpPr>
          <p:spPr bwMode="auto">
            <a:xfrm>
              <a:off x="361" y="2858"/>
              <a:ext cx="212" cy="2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26" name="Freeform 12"/>
            <p:cNvSpPr>
              <a:spLocks/>
            </p:cNvSpPr>
            <p:nvPr/>
          </p:nvSpPr>
          <p:spPr bwMode="auto">
            <a:xfrm>
              <a:off x="225" y="2864"/>
              <a:ext cx="139" cy="151"/>
            </a:xfrm>
            <a:custGeom>
              <a:avLst/>
              <a:gdLst>
                <a:gd name="T0" fmla="*/ 96 w 96"/>
                <a:gd name="T1" fmla="*/ 24 h 105"/>
                <a:gd name="T2" fmla="*/ 52 w 96"/>
                <a:gd name="T3" fmla="*/ 0 h 105"/>
                <a:gd name="T4" fmla="*/ 0 w 96"/>
                <a:gd name="T5" fmla="*/ 52 h 105"/>
                <a:gd name="T6" fmla="*/ 52 w 96"/>
                <a:gd name="T7" fmla="*/ 105 h 105"/>
                <a:gd name="T8" fmla="*/ 85 w 96"/>
                <a:gd name="T9" fmla="*/ 93 h 105"/>
                <a:gd name="T10" fmla="*/ 82 w 96"/>
                <a:gd name="T11" fmla="*/ 70 h 105"/>
                <a:gd name="T12" fmla="*/ 96 w 96"/>
                <a:gd name="T13" fmla="*/ 24 h 105"/>
              </a:gdLst>
              <a:ahLst/>
              <a:cxnLst>
                <a:cxn ang="0">
                  <a:pos x="T0" y="T1"/>
                </a:cxn>
                <a:cxn ang="0">
                  <a:pos x="T2" y="T3"/>
                </a:cxn>
                <a:cxn ang="0">
                  <a:pos x="T4" y="T5"/>
                </a:cxn>
                <a:cxn ang="0">
                  <a:pos x="T6" y="T7"/>
                </a:cxn>
                <a:cxn ang="0">
                  <a:pos x="T8" y="T9"/>
                </a:cxn>
                <a:cxn ang="0">
                  <a:pos x="T10" y="T11"/>
                </a:cxn>
                <a:cxn ang="0">
                  <a:pos x="T12" y="T13"/>
                </a:cxn>
              </a:cxnLst>
              <a:rect l="0" t="0" r="r" b="b"/>
              <a:pathLst>
                <a:path w="96" h="105">
                  <a:moveTo>
                    <a:pt x="96" y="24"/>
                  </a:moveTo>
                  <a:cubicBezTo>
                    <a:pt x="86" y="10"/>
                    <a:pt x="70" y="0"/>
                    <a:pt x="52" y="0"/>
                  </a:cubicBezTo>
                  <a:cubicBezTo>
                    <a:pt x="23" y="0"/>
                    <a:pt x="0" y="24"/>
                    <a:pt x="0" y="52"/>
                  </a:cubicBezTo>
                  <a:cubicBezTo>
                    <a:pt x="0" y="81"/>
                    <a:pt x="23" y="105"/>
                    <a:pt x="52" y="105"/>
                  </a:cubicBezTo>
                  <a:cubicBezTo>
                    <a:pt x="65" y="105"/>
                    <a:pt x="76" y="100"/>
                    <a:pt x="85" y="93"/>
                  </a:cubicBezTo>
                  <a:cubicBezTo>
                    <a:pt x="83" y="85"/>
                    <a:pt x="82" y="78"/>
                    <a:pt x="82" y="70"/>
                  </a:cubicBezTo>
                  <a:cubicBezTo>
                    <a:pt x="82" y="53"/>
                    <a:pt x="87" y="37"/>
                    <a:pt x="9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27" name="Freeform 13"/>
            <p:cNvSpPr>
              <a:spLocks/>
            </p:cNvSpPr>
            <p:nvPr/>
          </p:nvSpPr>
          <p:spPr bwMode="auto">
            <a:xfrm>
              <a:off x="190" y="3034"/>
              <a:ext cx="204" cy="169"/>
            </a:xfrm>
            <a:custGeom>
              <a:avLst/>
              <a:gdLst>
                <a:gd name="T0" fmla="*/ 141 w 141"/>
                <a:gd name="T1" fmla="*/ 43 h 117"/>
                <a:gd name="T2" fmla="*/ 131 w 141"/>
                <a:gd name="T3" fmla="*/ 22 h 117"/>
                <a:gd name="T4" fmla="*/ 88 w 141"/>
                <a:gd name="T5" fmla="*/ 3 h 117"/>
                <a:gd name="T6" fmla="*/ 63 w 141"/>
                <a:gd name="T7" fmla="*/ 3 h 117"/>
                <a:gd name="T8" fmla="*/ 26 w 141"/>
                <a:gd name="T9" fmla="*/ 21 h 117"/>
                <a:gd name="T10" fmla="*/ 3 w 141"/>
                <a:gd name="T11" fmla="*/ 101 h 117"/>
                <a:gd name="T12" fmla="*/ 18 w 141"/>
                <a:gd name="T13" fmla="*/ 116 h 117"/>
                <a:gd name="T14" fmla="*/ 91 w 141"/>
                <a:gd name="T15" fmla="*/ 116 h 117"/>
                <a:gd name="T16" fmla="*/ 111 w 141"/>
                <a:gd name="T17" fmla="*/ 67 h 117"/>
                <a:gd name="T18" fmla="*/ 141 w 141"/>
                <a:gd name="T19" fmla="*/ 4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17">
                  <a:moveTo>
                    <a:pt x="141" y="43"/>
                  </a:moveTo>
                  <a:cubicBezTo>
                    <a:pt x="138" y="35"/>
                    <a:pt x="135" y="27"/>
                    <a:pt x="131" y="22"/>
                  </a:cubicBezTo>
                  <a:cubicBezTo>
                    <a:pt x="118" y="0"/>
                    <a:pt x="88" y="3"/>
                    <a:pt x="88" y="3"/>
                  </a:cubicBezTo>
                  <a:cubicBezTo>
                    <a:pt x="63" y="3"/>
                    <a:pt x="63" y="3"/>
                    <a:pt x="63" y="3"/>
                  </a:cubicBezTo>
                  <a:cubicBezTo>
                    <a:pt x="63" y="3"/>
                    <a:pt x="40" y="2"/>
                    <a:pt x="26" y="21"/>
                  </a:cubicBezTo>
                  <a:cubicBezTo>
                    <a:pt x="13" y="41"/>
                    <a:pt x="3" y="101"/>
                    <a:pt x="3" y="101"/>
                  </a:cubicBezTo>
                  <a:cubicBezTo>
                    <a:pt x="3" y="101"/>
                    <a:pt x="0" y="117"/>
                    <a:pt x="18" y="116"/>
                  </a:cubicBezTo>
                  <a:cubicBezTo>
                    <a:pt x="91" y="116"/>
                    <a:pt x="91" y="116"/>
                    <a:pt x="91" y="116"/>
                  </a:cubicBezTo>
                  <a:cubicBezTo>
                    <a:pt x="97" y="97"/>
                    <a:pt x="104" y="78"/>
                    <a:pt x="111" y="67"/>
                  </a:cubicBezTo>
                  <a:cubicBezTo>
                    <a:pt x="120" y="55"/>
                    <a:pt x="131" y="47"/>
                    <a:pt x="14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28" name="Freeform 14"/>
            <p:cNvSpPr>
              <a:spLocks/>
            </p:cNvSpPr>
            <p:nvPr/>
          </p:nvSpPr>
          <p:spPr bwMode="auto">
            <a:xfrm>
              <a:off x="563" y="2864"/>
              <a:ext cx="132" cy="151"/>
            </a:xfrm>
            <a:custGeom>
              <a:avLst/>
              <a:gdLst>
                <a:gd name="T0" fmla="*/ 14 w 91"/>
                <a:gd name="T1" fmla="*/ 98 h 105"/>
                <a:gd name="T2" fmla="*/ 39 w 91"/>
                <a:gd name="T3" fmla="*/ 105 h 105"/>
                <a:gd name="T4" fmla="*/ 91 w 91"/>
                <a:gd name="T5" fmla="*/ 52 h 105"/>
                <a:gd name="T6" fmla="*/ 39 w 91"/>
                <a:gd name="T7" fmla="*/ 0 h 105"/>
                <a:gd name="T8" fmla="*/ 0 w 91"/>
                <a:gd name="T9" fmla="*/ 17 h 105"/>
                <a:gd name="T10" fmla="*/ 19 w 91"/>
                <a:gd name="T11" fmla="*/ 70 h 105"/>
                <a:gd name="T12" fmla="*/ 14 w 91"/>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91" h="105">
                  <a:moveTo>
                    <a:pt x="14" y="98"/>
                  </a:moveTo>
                  <a:cubicBezTo>
                    <a:pt x="21" y="102"/>
                    <a:pt x="30" y="105"/>
                    <a:pt x="39" y="105"/>
                  </a:cubicBezTo>
                  <a:cubicBezTo>
                    <a:pt x="68" y="105"/>
                    <a:pt x="91" y="81"/>
                    <a:pt x="91" y="52"/>
                  </a:cubicBezTo>
                  <a:cubicBezTo>
                    <a:pt x="91" y="24"/>
                    <a:pt x="68" y="0"/>
                    <a:pt x="39" y="0"/>
                  </a:cubicBezTo>
                  <a:cubicBezTo>
                    <a:pt x="24" y="0"/>
                    <a:pt x="10" y="7"/>
                    <a:pt x="0" y="17"/>
                  </a:cubicBezTo>
                  <a:cubicBezTo>
                    <a:pt x="12" y="32"/>
                    <a:pt x="19" y="50"/>
                    <a:pt x="19" y="70"/>
                  </a:cubicBezTo>
                  <a:cubicBezTo>
                    <a:pt x="19" y="80"/>
                    <a:pt x="17" y="89"/>
                    <a:pt x="14"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29" name="Freeform 15"/>
            <p:cNvSpPr>
              <a:spLocks/>
            </p:cNvSpPr>
            <p:nvPr/>
          </p:nvSpPr>
          <p:spPr bwMode="auto">
            <a:xfrm>
              <a:off x="534" y="3034"/>
              <a:ext cx="200" cy="169"/>
            </a:xfrm>
            <a:custGeom>
              <a:avLst/>
              <a:gdLst>
                <a:gd name="T0" fmla="*/ 114 w 138"/>
                <a:gd name="T1" fmla="*/ 22 h 117"/>
                <a:gd name="T2" fmla="*/ 71 w 138"/>
                <a:gd name="T3" fmla="*/ 3 h 117"/>
                <a:gd name="T4" fmla="*/ 46 w 138"/>
                <a:gd name="T5" fmla="*/ 3 h 117"/>
                <a:gd name="T6" fmla="*/ 9 w 138"/>
                <a:gd name="T7" fmla="*/ 21 h 117"/>
                <a:gd name="T8" fmla="*/ 0 w 138"/>
                <a:gd name="T9" fmla="*/ 39 h 117"/>
                <a:gd name="T10" fmla="*/ 40 w 138"/>
                <a:gd name="T11" fmla="*/ 68 h 117"/>
                <a:gd name="T12" fmla="*/ 62 w 138"/>
                <a:gd name="T13" fmla="*/ 116 h 117"/>
                <a:gd name="T14" fmla="*/ 120 w 138"/>
                <a:gd name="T15" fmla="*/ 116 h 117"/>
                <a:gd name="T16" fmla="*/ 138 w 138"/>
                <a:gd name="T17" fmla="*/ 101 h 117"/>
                <a:gd name="T18" fmla="*/ 114 w 138"/>
                <a:gd name="T19" fmla="*/ 2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17">
                  <a:moveTo>
                    <a:pt x="114" y="22"/>
                  </a:moveTo>
                  <a:cubicBezTo>
                    <a:pt x="100" y="0"/>
                    <a:pt x="71" y="3"/>
                    <a:pt x="71" y="3"/>
                  </a:cubicBezTo>
                  <a:cubicBezTo>
                    <a:pt x="46" y="3"/>
                    <a:pt x="46" y="3"/>
                    <a:pt x="46" y="3"/>
                  </a:cubicBezTo>
                  <a:cubicBezTo>
                    <a:pt x="46" y="3"/>
                    <a:pt x="22" y="2"/>
                    <a:pt x="9" y="21"/>
                  </a:cubicBezTo>
                  <a:cubicBezTo>
                    <a:pt x="6" y="26"/>
                    <a:pt x="3" y="32"/>
                    <a:pt x="0" y="39"/>
                  </a:cubicBezTo>
                  <a:cubicBezTo>
                    <a:pt x="14" y="43"/>
                    <a:pt x="30" y="51"/>
                    <a:pt x="40" y="68"/>
                  </a:cubicBezTo>
                  <a:cubicBezTo>
                    <a:pt x="49" y="80"/>
                    <a:pt x="56" y="98"/>
                    <a:pt x="62" y="116"/>
                  </a:cubicBezTo>
                  <a:cubicBezTo>
                    <a:pt x="120" y="116"/>
                    <a:pt x="120" y="116"/>
                    <a:pt x="120" y="116"/>
                  </a:cubicBezTo>
                  <a:cubicBezTo>
                    <a:pt x="120" y="116"/>
                    <a:pt x="138" y="117"/>
                    <a:pt x="138" y="101"/>
                  </a:cubicBezTo>
                  <a:cubicBezTo>
                    <a:pt x="138" y="101"/>
                    <a:pt x="129" y="42"/>
                    <a:pt x="1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30" name="Freeform 16"/>
            <p:cNvSpPr>
              <a:spLocks/>
            </p:cNvSpPr>
            <p:nvPr/>
          </p:nvSpPr>
          <p:spPr bwMode="auto">
            <a:xfrm>
              <a:off x="313" y="3098"/>
              <a:ext cx="314" cy="236"/>
            </a:xfrm>
            <a:custGeom>
              <a:avLst/>
              <a:gdLst>
                <a:gd name="T0" fmla="*/ 123 w 217"/>
                <a:gd name="T1" fmla="*/ 4 h 164"/>
                <a:gd name="T2" fmla="*/ 88 w 217"/>
                <a:gd name="T3" fmla="*/ 4 h 164"/>
                <a:gd name="T4" fmla="*/ 36 w 217"/>
                <a:gd name="T5" fmla="*/ 30 h 164"/>
                <a:gd name="T6" fmla="*/ 3 w 217"/>
                <a:gd name="T7" fmla="*/ 142 h 164"/>
                <a:gd name="T8" fmla="*/ 25 w 217"/>
                <a:gd name="T9" fmla="*/ 164 h 164"/>
                <a:gd name="T10" fmla="*/ 193 w 217"/>
                <a:gd name="T11" fmla="*/ 164 h 164"/>
                <a:gd name="T12" fmla="*/ 217 w 217"/>
                <a:gd name="T13" fmla="*/ 142 h 164"/>
                <a:gd name="T14" fmla="*/ 183 w 217"/>
                <a:gd name="T15" fmla="*/ 31 h 164"/>
                <a:gd name="T16" fmla="*/ 123 w 217"/>
                <a:gd name="T17"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164">
                  <a:moveTo>
                    <a:pt x="123" y="4"/>
                  </a:moveTo>
                  <a:cubicBezTo>
                    <a:pt x="88" y="4"/>
                    <a:pt x="88" y="4"/>
                    <a:pt x="88" y="4"/>
                  </a:cubicBezTo>
                  <a:cubicBezTo>
                    <a:pt x="88" y="4"/>
                    <a:pt x="55" y="3"/>
                    <a:pt x="36" y="30"/>
                  </a:cubicBezTo>
                  <a:cubicBezTo>
                    <a:pt x="17" y="57"/>
                    <a:pt x="3" y="142"/>
                    <a:pt x="3" y="142"/>
                  </a:cubicBezTo>
                  <a:cubicBezTo>
                    <a:pt x="3" y="142"/>
                    <a:pt x="0" y="164"/>
                    <a:pt x="25" y="164"/>
                  </a:cubicBezTo>
                  <a:cubicBezTo>
                    <a:pt x="193" y="164"/>
                    <a:pt x="193" y="164"/>
                    <a:pt x="193" y="164"/>
                  </a:cubicBezTo>
                  <a:cubicBezTo>
                    <a:pt x="193" y="164"/>
                    <a:pt x="217" y="164"/>
                    <a:pt x="217" y="142"/>
                  </a:cubicBezTo>
                  <a:cubicBezTo>
                    <a:pt x="217" y="142"/>
                    <a:pt x="206" y="60"/>
                    <a:pt x="183" y="31"/>
                  </a:cubicBezTo>
                  <a:cubicBezTo>
                    <a:pt x="165" y="0"/>
                    <a:pt x="123" y="4"/>
                    <a:pt x="1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grpSp>
      <p:sp>
        <p:nvSpPr>
          <p:cNvPr id="31" name="TextBox 30"/>
          <p:cNvSpPr txBox="1"/>
          <p:nvPr/>
        </p:nvSpPr>
        <p:spPr>
          <a:xfrm>
            <a:off x="827702" y="1275606"/>
            <a:ext cx="3456000"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Online consumentenonderzoek (CAWI)</a:t>
            </a:r>
          </a:p>
        </p:txBody>
      </p:sp>
      <p:sp>
        <p:nvSpPr>
          <p:cNvPr id="32" name="TextBox 31"/>
          <p:cNvSpPr txBox="1"/>
          <p:nvPr/>
        </p:nvSpPr>
        <p:spPr>
          <a:xfrm>
            <a:off x="828969" y="1670140"/>
            <a:ext cx="3456000"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27 vragen, waarvan 2 open</a:t>
            </a:r>
          </a:p>
        </p:txBody>
      </p:sp>
      <p:sp>
        <p:nvSpPr>
          <p:cNvPr id="33" name="TextBox 32"/>
          <p:cNvSpPr txBox="1"/>
          <p:nvPr/>
        </p:nvSpPr>
        <p:spPr>
          <a:xfrm>
            <a:off x="828969" y="2074199"/>
            <a:ext cx="3456000"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8 minuten</a:t>
            </a:r>
          </a:p>
        </p:txBody>
      </p:sp>
      <p:sp>
        <p:nvSpPr>
          <p:cNvPr id="34" name="TextBox 33"/>
          <p:cNvSpPr txBox="1"/>
          <p:nvPr/>
        </p:nvSpPr>
        <p:spPr>
          <a:xfrm>
            <a:off x="828969" y="2478258"/>
            <a:ext cx="3456000"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Koken, recepten &amp; kookvaardigheden</a:t>
            </a:r>
          </a:p>
        </p:txBody>
      </p:sp>
      <p:sp>
        <p:nvSpPr>
          <p:cNvPr id="35" name="Freeform 34"/>
          <p:cNvSpPr>
            <a:spLocks noChangeAspect="1" noEditPoints="1"/>
          </p:cNvSpPr>
          <p:nvPr/>
        </p:nvSpPr>
        <p:spPr bwMode="auto">
          <a:xfrm>
            <a:off x="323528" y="3698473"/>
            <a:ext cx="390000" cy="234000"/>
          </a:xfrm>
          <a:custGeom>
            <a:avLst/>
            <a:gdLst>
              <a:gd name="T0" fmla="*/ 295 w 346"/>
              <a:gd name="T1" fmla="*/ 0 h 256"/>
              <a:gd name="T2" fmla="*/ 51 w 346"/>
              <a:gd name="T3" fmla="*/ 0 h 256"/>
              <a:gd name="T4" fmla="*/ 0 w 346"/>
              <a:gd name="T5" fmla="*/ 51 h 256"/>
              <a:gd name="T6" fmla="*/ 0 w 346"/>
              <a:gd name="T7" fmla="*/ 205 h 256"/>
              <a:gd name="T8" fmla="*/ 51 w 346"/>
              <a:gd name="T9" fmla="*/ 256 h 256"/>
              <a:gd name="T10" fmla="*/ 295 w 346"/>
              <a:gd name="T11" fmla="*/ 256 h 256"/>
              <a:gd name="T12" fmla="*/ 346 w 346"/>
              <a:gd name="T13" fmla="*/ 205 h 256"/>
              <a:gd name="T14" fmla="*/ 346 w 346"/>
              <a:gd name="T15" fmla="*/ 51 h 256"/>
              <a:gd name="T16" fmla="*/ 295 w 346"/>
              <a:gd name="T17" fmla="*/ 0 h 256"/>
              <a:gd name="T18" fmla="*/ 224 w 346"/>
              <a:gd name="T19" fmla="*/ 134 h 256"/>
              <a:gd name="T20" fmla="*/ 224 w 346"/>
              <a:gd name="T21" fmla="*/ 133 h 256"/>
              <a:gd name="T22" fmla="*/ 178 w 346"/>
              <a:gd name="T23" fmla="*/ 165 h 256"/>
              <a:gd name="T24" fmla="*/ 130 w 346"/>
              <a:gd name="T25" fmla="*/ 134 h 256"/>
              <a:gd name="T26" fmla="*/ 130 w 346"/>
              <a:gd name="T27" fmla="*/ 135 h 256"/>
              <a:gd name="T28" fmla="*/ 25 w 346"/>
              <a:gd name="T29" fmla="*/ 241 h 256"/>
              <a:gd name="T30" fmla="*/ 123 w 346"/>
              <a:gd name="T31" fmla="*/ 129 h 256"/>
              <a:gd name="T32" fmla="*/ 25 w 346"/>
              <a:gd name="T33" fmla="*/ 18 h 256"/>
              <a:gd name="T34" fmla="*/ 178 w 346"/>
              <a:gd name="T35" fmla="*/ 149 h 256"/>
              <a:gd name="T36" fmla="*/ 325 w 346"/>
              <a:gd name="T37" fmla="*/ 12 h 256"/>
              <a:gd name="T38" fmla="*/ 231 w 346"/>
              <a:gd name="T39" fmla="*/ 127 h 256"/>
              <a:gd name="T40" fmla="*/ 331 w 346"/>
              <a:gd name="T41" fmla="*/ 238 h 256"/>
              <a:gd name="T42" fmla="*/ 224 w 346"/>
              <a:gd name="T43" fmla="*/ 13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56">
                <a:moveTo>
                  <a:pt x="295" y="0"/>
                </a:moveTo>
                <a:cubicBezTo>
                  <a:pt x="51" y="0"/>
                  <a:pt x="51" y="0"/>
                  <a:pt x="51" y="0"/>
                </a:cubicBezTo>
                <a:cubicBezTo>
                  <a:pt x="23" y="0"/>
                  <a:pt x="0" y="23"/>
                  <a:pt x="0" y="51"/>
                </a:cubicBezTo>
                <a:cubicBezTo>
                  <a:pt x="0" y="205"/>
                  <a:pt x="0" y="205"/>
                  <a:pt x="0" y="205"/>
                </a:cubicBezTo>
                <a:cubicBezTo>
                  <a:pt x="0" y="233"/>
                  <a:pt x="23" y="256"/>
                  <a:pt x="51" y="256"/>
                </a:cubicBezTo>
                <a:cubicBezTo>
                  <a:pt x="295" y="256"/>
                  <a:pt x="295" y="256"/>
                  <a:pt x="295" y="256"/>
                </a:cubicBezTo>
                <a:cubicBezTo>
                  <a:pt x="323" y="256"/>
                  <a:pt x="346" y="233"/>
                  <a:pt x="346" y="205"/>
                </a:cubicBezTo>
                <a:cubicBezTo>
                  <a:pt x="346" y="51"/>
                  <a:pt x="346" y="51"/>
                  <a:pt x="346" y="51"/>
                </a:cubicBezTo>
                <a:cubicBezTo>
                  <a:pt x="346" y="23"/>
                  <a:pt x="324" y="0"/>
                  <a:pt x="295" y="0"/>
                </a:cubicBezTo>
                <a:close/>
                <a:moveTo>
                  <a:pt x="224" y="134"/>
                </a:moveTo>
                <a:cubicBezTo>
                  <a:pt x="224" y="134"/>
                  <a:pt x="224" y="134"/>
                  <a:pt x="224" y="133"/>
                </a:cubicBezTo>
                <a:cubicBezTo>
                  <a:pt x="210" y="143"/>
                  <a:pt x="195" y="154"/>
                  <a:pt x="178" y="165"/>
                </a:cubicBezTo>
                <a:cubicBezTo>
                  <a:pt x="178" y="165"/>
                  <a:pt x="158" y="156"/>
                  <a:pt x="130" y="134"/>
                </a:cubicBezTo>
                <a:cubicBezTo>
                  <a:pt x="130" y="135"/>
                  <a:pt x="130" y="135"/>
                  <a:pt x="130" y="135"/>
                </a:cubicBezTo>
                <a:cubicBezTo>
                  <a:pt x="130" y="135"/>
                  <a:pt x="76" y="183"/>
                  <a:pt x="25" y="241"/>
                </a:cubicBezTo>
                <a:cubicBezTo>
                  <a:pt x="25" y="241"/>
                  <a:pt x="61" y="186"/>
                  <a:pt x="123" y="129"/>
                </a:cubicBezTo>
                <a:cubicBezTo>
                  <a:pt x="95" y="106"/>
                  <a:pt x="59" y="70"/>
                  <a:pt x="25" y="18"/>
                </a:cubicBezTo>
                <a:cubicBezTo>
                  <a:pt x="25" y="18"/>
                  <a:pt x="120" y="130"/>
                  <a:pt x="178" y="149"/>
                </a:cubicBezTo>
                <a:cubicBezTo>
                  <a:pt x="178" y="149"/>
                  <a:pt x="228" y="132"/>
                  <a:pt x="325" y="12"/>
                </a:cubicBezTo>
                <a:cubicBezTo>
                  <a:pt x="325" y="12"/>
                  <a:pt x="304" y="67"/>
                  <a:pt x="231" y="127"/>
                </a:cubicBezTo>
                <a:cubicBezTo>
                  <a:pt x="294" y="183"/>
                  <a:pt x="331" y="238"/>
                  <a:pt x="331" y="238"/>
                </a:cubicBezTo>
                <a:cubicBezTo>
                  <a:pt x="279" y="181"/>
                  <a:pt x="224" y="134"/>
                  <a:pt x="224" y="1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000">
              <a:solidFill>
                <a:srgbClr val="000000"/>
              </a:solidFill>
              <a:latin typeface="Arial" panose="020B0604020202020204" pitchFamily="34" charset="0"/>
              <a:cs typeface="Arial" panose="020B0604020202020204" pitchFamily="34" charset="0"/>
            </a:endParaRPr>
          </a:p>
        </p:txBody>
      </p:sp>
      <p:sp>
        <p:nvSpPr>
          <p:cNvPr id="36" name="Freeform 35"/>
          <p:cNvSpPr>
            <a:spLocks noChangeAspect="1" noEditPoints="1"/>
          </p:cNvSpPr>
          <p:nvPr/>
        </p:nvSpPr>
        <p:spPr bwMode="auto">
          <a:xfrm>
            <a:off x="341236" y="4053216"/>
            <a:ext cx="354584" cy="270000"/>
          </a:xfrm>
          <a:custGeom>
            <a:avLst/>
            <a:gdLst>
              <a:gd name="T0" fmla="*/ 121 w 164"/>
              <a:gd name="T1" fmla="*/ 46 h 176"/>
              <a:gd name="T2" fmla="*/ 121 w 164"/>
              <a:gd name="T3" fmla="*/ 36 h 176"/>
              <a:gd name="T4" fmla="*/ 66 w 164"/>
              <a:gd name="T5" fmla="*/ 41 h 176"/>
              <a:gd name="T6" fmla="*/ 127 w 164"/>
              <a:gd name="T7" fmla="*/ 75 h 176"/>
              <a:gd name="T8" fmla="*/ 75 w 164"/>
              <a:gd name="T9" fmla="*/ 70 h 176"/>
              <a:gd name="T10" fmla="*/ 75 w 164"/>
              <a:gd name="T11" fmla="*/ 80 h 176"/>
              <a:gd name="T12" fmla="*/ 127 w 164"/>
              <a:gd name="T13" fmla="*/ 75 h 176"/>
              <a:gd name="T14" fmla="*/ 117 w 164"/>
              <a:gd name="T15" fmla="*/ 114 h 176"/>
              <a:gd name="T16" fmla="*/ 117 w 164"/>
              <a:gd name="T17" fmla="*/ 104 h 176"/>
              <a:gd name="T18" fmla="*/ 64 w 164"/>
              <a:gd name="T19" fmla="*/ 109 h 176"/>
              <a:gd name="T20" fmla="*/ 55 w 164"/>
              <a:gd name="T21" fmla="*/ 136 h 176"/>
              <a:gd name="T22" fmla="*/ 35 w 164"/>
              <a:gd name="T23" fmla="*/ 164 h 176"/>
              <a:gd name="T24" fmla="*/ 15 w 164"/>
              <a:gd name="T25" fmla="*/ 151 h 176"/>
              <a:gd name="T26" fmla="*/ 14 w 164"/>
              <a:gd name="T27" fmla="*/ 134 h 176"/>
              <a:gd name="T28" fmla="*/ 127 w 164"/>
              <a:gd name="T29" fmla="*/ 12 h 176"/>
              <a:gd name="T30" fmla="*/ 140 w 164"/>
              <a:gd name="T31" fmla="*/ 124 h 176"/>
              <a:gd name="T32" fmla="*/ 135 w 164"/>
              <a:gd name="T33" fmla="*/ 0 h 176"/>
              <a:gd name="T34" fmla="*/ 3 w 164"/>
              <a:gd name="T35" fmla="*/ 8 h 176"/>
              <a:gd name="T36" fmla="*/ 3 w 164"/>
              <a:gd name="T37" fmla="*/ 130 h 176"/>
              <a:gd name="T38" fmla="*/ 23 w 164"/>
              <a:gd name="T39" fmla="*/ 174 h 176"/>
              <a:gd name="T40" fmla="*/ 34 w 164"/>
              <a:gd name="T41" fmla="*/ 176 h 176"/>
              <a:gd name="T42" fmla="*/ 34 w 164"/>
              <a:gd name="T43" fmla="*/ 176 h 176"/>
              <a:gd name="T44" fmla="*/ 130 w 164"/>
              <a:gd name="T45" fmla="*/ 176 h 176"/>
              <a:gd name="T46" fmla="*/ 164 w 164"/>
              <a:gd name="T47" fmla="*/ 136 h 176"/>
              <a:gd name="T48" fmla="*/ 47 w 164"/>
              <a:gd name="T49" fmla="*/ 51 h 176"/>
              <a:gd name="T50" fmla="*/ 63 w 164"/>
              <a:gd name="T51" fmla="*/ 35 h 176"/>
              <a:gd name="T52" fmla="*/ 63 w 164"/>
              <a:gd name="T53" fmla="*/ 31 h 176"/>
              <a:gd name="T54" fmla="*/ 58 w 164"/>
              <a:gd name="T55" fmla="*/ 27 h 176"/>
              <a:gd name="T56" fmla="*/ 47 w 164"/>
              <a:gd name="T57" fmla="*/ 37 h 176"/>
              <a:gd name="T58" fmla="*/ 39 w 164"/>
              <a:gd name="T59" fmla="*/ 31 h 176"/>
              <a:gd name="T60" fmla="*/ 34 w 164"/>
              <a:gd name="T61" fmla="*/ 35 h 176"/>
              <a:gd name="T62" fmla="*/ 34 w 164"/>
              <a:gd name="T63" fmla="*/ 39 h 176"/>
              <a:gd name="T64" fmla="*/ 47 w 164"/>
              <a:gd name="T65" fmla="*/ 51 h 176"/>
              <a:gd name="T66" fmla="*/ 68 w 164"/>
              <a:gd name="T67" fmla="*/ 66 h 176"/>
              <a:gd name="T68" fmla="*/ 62 w 164"/>
              <a:gd name="T69" fmla="*/ 61 h 176"/>
              <a:gd name="T70" fmla="*/ 51 w 164"/>
              <a:gd name="T71" fmla="*/ 71 h 176"/>
              <a:gd name="T72" fmla="*/ 44 w 164"/>
              <a:gd name="T73" fmla="*/ 65 h 176"/>
              <a:gd name="T74" fmla="*/ 38 w 164"/>
              <a:gd name="T75" fmla="*/ 70 h 176"/>
              <a:gd name="T76" fmla="*/ 38 w 164"/>
              <a:gd name="T77" fmla="*/ 74 h 176"/>
              <a:gd name="T78" fmla="*/ 51 w 164"/>
              <a:gd name="T79" fmla="*/ 85 h 176"/>
              <a:gd name="T80" fmla="*/ 68 w 164"/>
              <a:gd name="T81" fmla="*/ 70 h 176"/>
              <a:gd name="T82" fmla="*/ 30 w 164"/>
              <a:gd name="T83" fmla="*/ 106 h 176"/>
              <a:gd name="T84" fmla="*/ 42 w 164"/>
              <a:gd name="T85" fmla="*/ 119 h 176"/>
              <a:gd name="T86" fmla="*/ 46 w 164"/>
              <a:gd name="T87" fmla="*/ 119 h 176"/>
              <a:gd name="T88" fmla="*/ 61 w 164"/>
              <a:gd name="T89" fmla="*/ 102 h 176"/>
              <a:gd name="T90" fmla="*/ 57 w 164"/>
              <a:gd name="T91" fmla="*/ 97 h 176"/>
              <a:gd name="T92" fmla="*/ 53 w 164"/>
              <a:gd name="T93" fmla="*/ 97 h 176"/>
              <a:gd name="T94" fmla="*/ 39 w 164"/>
              <a:gd name="T95" fmla="*/ 101 h 176"/>
              <a:gd name="T96" fmla="*/ 34 w 164"/>
              <a:gd name="T97" fmla="*/ 101 h 176"/>
              <a:gd name="T98" fmla="*/ 30 w 164"/>
              <a:gd name="T99" fmla="*/ 10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 h="176">
                <a:moveTo>
                  <a:pt x="71" y="46"/>
                </a:moveTo>
                <a:cubicBezTo>
                  <a:pt x="121" y="46"/>
                  <a:pt x="121" y="46"/>
                  <a:pt x="121" y="46"/>
                </a:cubicBezTo>
                <a:cubicBezTo>
                  <a:pt x="124" y="46"/>
                  <a:pt x="126" y="43"/>
                  <a:pt x="126" y="41"/>
                </a:cubicBezTo>
                <a:cubicBezTo>
                  <a:pt x="126" y="38"/>
                  <a:pt x="124" y="36"/>
                  <a:pt x="121" y="36"/>
                </a:cubicBezTo>
                <a:cubicBezTo>
                  <a:pt x="71" y="36"/>
                  <a:pt x="71" y="36"/>
                  <a:pt x="71" y="36"/>
                </a:cubicBezTo>
                <a:cubicBezTo>
                  <a:pt x="69" y="36"/>
                  <a:pt x="66" y="38"/>
                  <a:pt x="66" y="41"/>
                </a:cubicBezTo>
                <a:cubicBezTo>
                  <a:pt x="66" y="43"/>
                  <a:pt x="69" y="46"/>
                  <a:pt x="71" y="46"/>
                </a:cubicBezTo>
                <a:close/>
                <a:moveTo>
                  <a:pt x="127" y="75"/>
                </a:moveTo>
                <a:cubicBezTo>
                  <a:pt x="127" y="72"/>
                  <a:pt x="125" y="70"/>
                  <a:pt x="122" y="70"/>
                </a:cubicBezTo>
                <a:cubicBezTo>
                  <a:pt x="75" y="70"/>
                  <a:pt x="75" y="70"/>
                  <a:pt x="75" y="70"/>
                </a:cubicBezTo>
                <a:cubicBezTo>
                  <a:pt x="73" y="70"/>
                  <a:pt x="70" y="72"/>
                  <a:pt x="70" y="75"/>
                </a:cubicBezTo>
                <a:cubicBezTo>
                  <a:pt x="70" y="78"/>
                  <a:pt x="73" y="80"/>
                  <a:pt x="75" y="80"/>
                </a:cubicBezTo>
                <a:cubicBezTo>
                  <a:pt x="122" y="80"/>
                  <a:pt x="122" y="80"/>
                  <a:pt x="122" y="80"/>
                </a:cubicBezTo>
                <a:cubicBezTo>
                  <a:pt x="125" y="80"/>
                  <a:pt x="127" y="78"/>
                  <a:pt x="127" y="75"/>
                </a:cubicBezTo>
                <a:close/>
                <a:moveTo>
                  <a:pt x="69" y="114"/>
                </a:moveTo>
                <a:cubicBezTo>
                  <a:pt x="117" y="114"/>
                  <a:pt x="117" y="114"/>
                  <a:pt x="117" y="114"/>
                </a:cubicBezTo>
                <a:cubicBezTo>
                  <a:pt x="120" y="114"/>
                  <a:pt x="122" y="112"/>
                  <a:pt x="122" y="109"/>
                </a:cubicBezTo>
                <a:cubicBezTo>
                  <a:pt x="122" y="107"/>
                  <a:pt x="120" y="104"/>
                  <a:pt x="117" y="104"/>
                </a:cubicBezTo>
                <a:cubicBezTo>
                  <a:pt x="69" y="104"/>
                  <a:pt x="69" y="104"/>
                  <a:pt x="69" y="104"/>
                </a:cubicBezTo>
                <a:cubicBezTo>
                  <a:pt x="66" y="104"/>
                  <a:pt x="64" y="107"/>
                  <a:pt x="64" y="109"/>
                </a:cubicBezTo>
                <a:cubicBezTo>
                  <a:pt x="64" y="112"/>
                  <a:pt x="66" y="114"/>
                  <a:pt x="69" y="114"/>
                </a:cubicBezTo>
                <a:close/>
                <a:moveTo>
                  <a:pt x="55" y="136"/>
                </a:moveTo>
                <a:cubicBezTo>
                  <a:pt x="55" y="142"/>
                  <a:pt x="55" y="142"/>
                  <a:pt x="55" y="142"/>
                </a:cubicBezTo>
                <a:cubicBezTo>
                  <a:pt x="55" y="154"/>
                  <a:pt x="46" y="163"/>
                  <a:pt x="35" y="164"/>
                </a:cubicBezTo>
                <a:cubicBezTo>
                  <a:pt x="32" y="164"/>
                  <a:pt x="29" y="163"/>
                  <a:pt x="27" y="162"/>
                </a:cubicBezTo>
                <a:cubicBezTo>
                  <a:pt x="21" y="160"/>
                  <a:pt x="17" y="156"/>
                  <a:pt x="15" y="151"/>
                </a:cubicBezTo>
                <a:cubicBezTo>
                  <a:pt x="12" y="146"/>
                  <a:pt x="12" y="140"/>
                  <a:pt x="14" y="134"/>
                </a:cubicBezTo>
                <a:cubicBezTo>
                  <a:pt x="14" y="134"/>
                  <a:pt x="14" y="134"/>
                  <a:pt x="14" y="134"/>
                </a:cubicBezTo>
                <a:cubicBezTo>
                  <a:pt x="28" y="95"/>
                  <a:pt x="29" y="52"/>
                  <a:pt x="17" y="12"/>
                </a:cubicBezTo>
                <a:cubicBezTo>
                  <a:pt x="127" y="12"/>
                  <a:pt x="127" y="12"/>
                  <a:pt x="127" y="12"/>
                </a:cubicBezTo>
                <a:cubicBezTo>
                  <a:pt x="139" y="48"/>
                  <a:pt x="139" y="88"/>
                  <a:pt x="127" y="124"/>
                </a:cubicBezTo>
                <a:cubicBezTo>
                  <a:pt x="140" y="124"/>
                  <a:pt x="140" y="124"/>
                  <a:pt x="140" y="124"/>
                </a:cubicBezTo>
                <a:cubicBezTo>
                  <a:pt x="152" y="85"/>
                  <a:pt x="150" y="43"/>
                  <a:pt x="137" y="4"/>
                </a:cubicBezTo>
                <a:cubicBezTo>
                  <a:pt x="135" y="0"/>
                  <a:pt x="135" y="0"/>
                  <a:pt x="135" y="0"/>
                </a:cubicBezTo>
                <a:cubicBezTo>
                  <a:pt x="0" y="0"/>
                  <a:pt x="0" y="0"/>
                  <a:pt x="0" y="0"/>
                </a:cubicBezTo>
                <a:cubicBezTo>
                  <a:pt x="3" y="8"/>
                  <a:pt x="3" y="8"/>
                  <a:pt x="3" y="8"/>
                </a:cubicBezTo>
                <a:cubicBezTo>
                  <a:pt x="17" y="48"/>
                  <a:pt x="17" y="91"/>
                  <a:pt x="3" y="130"/>
                </a:cubicBezTo>
                <a:cubicBezTo>
                  <a:pt x="3" y="130"/>
                  <a:pt x="3" y="130"/>
                  <a:pt x="3" y="130"/>
                </a:cubicBezTo>
                <a:cubicBezTo>
                  <a:pt x="0" y="139"/>
                  <a:pt x="0" y="148"/>
                  <a:pt x="4" y="156"/>
                </a:cubicBezTo>
                <a:cubicBezTo>
                  <a:pt x="7" y="164"/>
                  <a:pt x="14" y="171"/>
                  <a:pt x="23" y="174"/>
                </a:cubicBezTo>
                <a:cubicBezTo>
                  <a:pt x="26" y="175"/>
                  <a:pt x="30" y="176"/>
                  <a:pt x="34" y="176"/>
                </a:cubicBezTo>
                <a:cubicBezTo>
                  <a:pt x="34" y="176"/>
                  <a:pt x="34" y="176"/>
                  <a:pt x="34" y="176"/>
                </a:cubicBezTo>
                <a:cubicBezTo>
                  <a:pt x="34" y="176"/>
                  <a:pt x="34" y="176"/>
                  <a:pt x="34" y="176"/>
                </a:cubicBezTo>
                <a:cubicBezTo>
                  <a:pt x="34" y="176"/>
                  <a:pt x="34" y="176"/>
                  <a:pt x="34" y="176"/>
                </a:cubicBezTo>
                <a:cubicBezTo>
                  <a:pt x="35" y="176"/>
                  <a:pt x="35" y="176"/>
                  <a:pt x="35" y="176"/>
                </a:cubicBezTo>
                <a:cubicBezTo>
                  <a:pt x="130" y="176"/>
                  <a:pt x="130" y="176"/>
                  <a:pt x="130" y="176"/>
                </a:cubicBezTo>
                <a:cubicBezTo>
                  <a:pt x="149" y="176"/>
                  <a:pt x="164" y="161"/>
                  <a:pt x="164" y="142"/>
                </a:cubicBezTo>
                <a:cubicBezTo>
                  <a:pt x="164" y="136"/>
                  <a:pt x="164" y="136"/>
                  <a:pt x="164" y="136"/>
                </a:cubicBezTo>
                <a:lnTo>
                  <a:pt x="55" y="136"/>
                </a:lnTo>
                <a:close/>
                <a:moveTo>
                  <a:pt x="47" y="51"/>
                </a:moveTo>
                <a:cubicBezTo>
                  <a:pt x="47" y="51"/>
                  <a:pt x="48" y="51"/>
                  <a:pt x="49" y="50"/>
                </a:cubicBezTo>
                <a:cubicBezTo>
                  <a:pt x="63" y="35"/>
                  <a:pt x="63" y="35"/>
                  <a:pt x="63" y="35"/>
                </a:cubicBezTo>
                <a:cubicBezTo>
                  <a:pt x="64" y="35"/>
                  <a:pt x="64" y="34"/>
                  <a:pt x="64" y="33"/>
                </a:cubicBezTo>
                <a:cubicBezTo>
                  <a:pt x="64" y="32"/>
                  <a:pt x="64" y="32"/>
                  <a:pt x="63" y="31"/>
                </a:cubicBezTo>
                <a:cubicBezTo>
                  <a:pt x="60" y="28"/>
                  <a:pt x="60" y="28"/>
                  <a:pt x="60" y="28"/>
                </a:cubicBezTo>
                <a:cubicBezTo>
                  <a:pt x="59" y="27"/>
                  <a:pt x="59" y="27"/>
                  <a:pt x="58" y="27"/>
                </a:cubicBezTo>
                <a:cubicBezTo>
                  <a:pt x="57" y="27"/>
                  <a:pt x="56" y="27"/>
                  <a:pt x="56" y="28"/>
                </a:cubicBezTo>
                <a:cubicBezTo>
                  <a:pt x="47" y="37"/>
                  <a:pt x="47" y="37"/>
                  <a:pt x="47" y="37"/>
                </a:cubicBezTo>
                <a:cubicBezTo>
                  <a:pt x="41" y="32"/>
                  <a:pt x="41" y="32"/>
                  <a:pt x="41" y="32"/>
                </a:cubicBezTo>
                <a:cubicBezTo>
                  <a:pt x="41" y="31"/>
                  <a:pt x="40" y="31"/>
                  <a:pt x="39" y="31"/>
                </a:cubicBezTo>
                <a:cubicBezTo>
                  <a:pt x="39" y="31"/>
                  <a:pt x="38" y="31"/>
                  <a:pt x="37" y="32"/>
                </a:cubicBezTo>
                <a:cubicBezTo>
                  <a:pt x="34" y="35"/>
                  <a:pt x="34" y="35"/>
                  <a:pt x="34" y="35"/>
                </a:cubicBezTo>
                <a:cubicBezTo>
                  <a:pt x="33" y="36"/>
                  <a:pt x="33" y="37"/>
                  <a:pt x="33" y="37"/>
                </a:cubicBezTo>
                <a:cubicBezTo>
                  <a:pt x="33" y="38"/>
                  <a:pt x="33" y="39"/>
                  <a:pt x="34" y="39"/>
                </a:cubicBezTo>
                <a:cubicBezTo>
                  <a:pt x="44" y="50"/>
                  <a:pt x="44" y="50"/>
                  <a:pt x="44" y="50"/>
                </a:cubicBezTo>
                <a:cubicBezTo>
                  <a:pt x="45" y="51"/>
                  <a:pt x="46" y="51"/>
                  <a:pt x="47" y="51"/>
                </a:cubicBezTo>
                <a:close/>
                <a:moveTo>
                  <a:pt x="69" y="68"/>
                </a:moveTo>
                <a:cubicBezTo>
                  <a:pt x="69" y="67"/>
                  <a:pt x="68" y="66"/>
                  <a:pt x="68" y="66"/>
                </a:cubicBezTo>
                <a:cubicBezTo>
                  <a:pt x="64" y="62"/>
                  <a:pt x="64" y="62"/>
                  <a:pt x="64" y="62"/>
                </a:cubicBezTo>
                <a:cubicBezTo>
                  <a:pt x="64" y="62"/>
                  <a:pt x="63" y="61"/>
                  <a:pt x="62" y="61"/>
                </a:cubicBezTo>
                <a:cubicBezTo>
                  <a:pt x="61" y="61"/>
                  <a:pt x="61" y="62"/>
                  <a:pt x="60" y="62"/>
                </a:cubicBezTo>
                <a:cubicBezTo>
                  <a:pt x="51" y="71"/>
                  <a:pt x="51" y="71"/>
                  <a:pt x="51" y="71"/>
                </a:cubicBezTo>
                <a:cubicBezTo>
                  <a:pt x="46" y="66"/>
                  <a:pt x="46" y="66"/>
                  <a:pt x="46" y="66"/>
                </a:cubicBezTo>
                <a:cubicBezTo>
                  <a:pt x="45" y="66"/>
                  <a:pt x="44" y="65"/>
                  <a:pt x="44" y="65"/>
                </a:cubicBezTo>
                <a:cubicBezTo>
                  <a:pt x="43" y="65"/>
                  <a:pt x="42" y="66"/>
                  <a:pt x="42" y="66"/>
                </a:cubicBezTo>
                <a:cubicBezTo>
                  <a:pt x="38" y="70"/>
                  <a:pt x="38" y="70"/>
                  <a:pt x="38" y="70"/>
                </a:cubicBezTo>
                <a:cubicBezTo>
                  <a:pt x="38" y="70"/>
                  <a:pt x="37" y="71"/>
                  <a:pt x="37" y="72"/>
                </a:cubicBezTo>
                <a:cubicBezTo>
                  <a:pt x="37" y="72"/>
                  <a:pt x="38" y="73"/>
                  <a:pt x="38" y="74"/>
                </a:cubicBezTo>
                <a:cubicBezTo>
                  <a:pt x="49" y="84"/>
                  <a:pt x="49" y="84"/>
                  <a:pt x="49" y="84"/>
                </a:cubicBezTo>
                <a:cubicBezTo>
                  <a:pt x="49" y="85"/>
                  <a:pt x="50" y="85"/>
                  <a:pt x="51" y="85"/>
                </a:cubicBezTo>
                <a:cubicBezTo>
                  <a:pt x="52" y="85"/>
                  <a:pt x="52" y="85"/>
                  <a:pt x="53" y="84"/>
                </a:cubicBezTo>
                <a:cubicBezTo>
                  <a:pt x="68" y="70"/>
                  <a:pt x="68" y="70"/>
                  <a:pt x="68" y="70"/>
                </a:cubicBezTo>
                <a:cubicBezTo>
                  <a:pt x="68" y="69"/>
                  <a:pt x="69" y="68"/>
                  <a:pt x="69" y="68"/>
                </a:cubicBezTo>
                <a:close/>
                <a:moveTo>
                  <a:pt x="30" y="106"/>
                </a:moveTo>
                <a:cubicBezTo>
                  <a:pt x="30" y="107"/>
                  <a:pt x="31" y="108"/>
                  <a:pt x="31" y="108"/>
                </a:cubicBezTo>
                <a:cubicBezTo>
                  <a:pt x="42" y="119"/>
                  <a:pt x="42" y="119"/>
                  <a:pt x="42" y="119"/>
                </a:cubicBezTo>
                <a:cubicBezTo>
                  <a:pt x="42" y="119"/>
                  <a:pt x="43" y="120"/>
                  <a:pt x="44" y="120"/>
                </a:cubicBezTo>
                <a:cubicBezTo>
                  <a:pt x="45" y="120"/>
                  <a:pt x="45" y="119"/>
                  <a:pt x="46" y="119"/>
                </a:cubicBezTo>
                <a:cubicBezTo>
                  <a:pt x="61" y="104"/>
                  <a:pt x="61" y="104"/>
                  <a:pt x="61" y="104"/>
                </a:cubicBezTo>
                <a:cubicBezTo>
                  <a:pt x="61" y="104"/>
                  <a:pt x="61" y="103"/>
                  <a:pt x="61" y="102"/>
                </a:cubicBezTo>
                <a:cubicBezTo>
                  <a:pt x="61" y="101"/>
                  <a:pt x="61" y="100"/>
                  <a:pt x="61" y="100"/>
                </a:cubicBezTo>
                <a:cubicBezTo>
                  <a:pt x="57" y="97"/>
                  <a:pt x="57" y="97"/>
                  <a:pt x="57" y="97"/>
                </a:cubicBezTo>
                <a:cubicBezTo>
                  <a:pt x="57" y="96"/>
                  <a:pt x="56" y="96"/>
                  <a:pt x="55" y="96"/>
                </a:cubicBezTo>
                <a:cubicBezTo>
                  <a:pt x="54" y="96"/>
                  <a:pt x="54" y="96"/>
                  <a:pt x="53" y="97"/>
                </a:cubicBezTo>
                <a:cubicBezTo>
                  <a:pt x="44" y="106"/>
                  <a:pt x="44" y="106"/>
                  <a:pt x="44" y="106"/>
                </a:cubicBezTo>
                <a:cubicBezTo>
                  <a:pt x="39" y="101"/>
                  <a:pt x="39" y="101"/>
                  <a:pt x="39" y="101"/>
                </a:cubicBezTo>
                <a:cubicBezTo>
                  <a:pt x="38" y="100"/>
                  <a:pt x="37" y="100"/>
                  <a:pt x="37" y="100"/>
                </a:cubicBezTo>
                <a:cubicBezTo>
                  <a:pt x="36" y="100"/>
                  <a:pt x="35" y="100"/>
                  <a:pt x="34" y="101"/>
                </a:cubicBezTo>
                <a:cubicBezTo>
                  <a:pt x="31" y="104"/>
                  <a:pt x="31" y="104"/>
                  <a:pt x="31" y="104"/>
                </a:cubicBezTo>
                <a:cubicBezTo>
                  <a:pt x="31" y="104"/>
                  <a:pt x="30" y="105"/>
                  <a:pt x="30" y="10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000">
              <a:latin typeface="Arial" panose="020B0604020202020204" pitchFamily="34" charset="0"/>
              <a:cs typeface="Arial" panose="020B0604020202020204" pitchFamily="34" charset="0"/>
            </a:endParaRPr>
          </a:p>
        </p:txBody>
      </p:sp>
      <p:sp>
        <p:nvSpPr>
          <p:cNvPr id="37" name="Freeform 797" descr="© INSCALE GmbH, 21.06.2010"/>
          <p:cNvSpPr>
            <a:spLocks noEditPoints="1"/>
          </p:cNvSpPr>
          <p:nvPr/>
        </p:nvSpPr>
        <p:spPr bwMode="gray">
          <a:xfrm>
            <a:off x="327988" y="4443958"/>
            <a:ext cx="381081" cy="270000"/>
          </a:xfrm>
          <a:custGeom>
            <a:avLst/>
            <a:gdLst>
              <a:gd name="T0" fmla="*/ 1988 w 2523"/>
              <a:gd name="T1" fmla="*/ 361 h 2236"/>
              <a:gd name="T2" fmla="*/ 2103 w 2523"/>
              <a:gd name="T3" fmla="*/ 451 h 2236"/>
              <a:gd name="T4" fmla="*/ 1568 w 2523"/>
              <a:gd name="T5" fmla="*/ 1233 h 2236"/>
              <a:gd name="T6" fmla="*/ 1206 w 2523"/>
              <a:gd name="T7" fmla="*/ 951 h 2236"/>
              <a:gd name="T8" fmla="*/ 818 w 2523"/>
              <a:gd name="T9" fmla="*/ 1518 h 2236"/>
              <a:gd name="T10" fmla="*/ 553 w 2523"/>
              <a:gd name="T11" fmla="*/ 1313 h 2236"/>
              <a:gd name="T12" fmla="*/ 0 w 2523"/>
              <a:gd name="T13" fmla="*/ 2122 h 2236"/>
              <a:gd name="T14" fmla="*/ 146 w 2523"/>
              <a:gd name="T15" fmla="*/ 2236 h 2236"/>
              <a:gd name="T16" fmla="*/ 593 w 2523"/>
              <a:gd name="T17" fmla="*/ 1582 h 2236"/>
              <a:gd name="T18" fmla="*/ 858 w 2523"/>
              <a:gd name="T19" fmla="*/ 1787 h 2236"/>
              <a:gd name="T20" fmla="*/ 1246 w 2523"/>
              <a:gd name="T21" fmla="*/ 1220 h 2236"/>
              <a:gd name="T22" fmla="*/ 1608 w 2523"/>
              <a:gd name="T23" fmla="*/ 1502 h 2236"/>
              <a:gd name="T24" fmla="*/ 2250 w 2523"/>
              <a:gd name="T25" fmla="*/ 564 h 2236"/>
              <a:gd name="T26" fmla="*/ 2364 w 2523"/>
              <a:gd name="T27" fmla="*/ 653 h 2236"/>
              <a:gd name="T28" fmla="*/ 2523 w 2523"/>
              <a:gd name="T29" fmla="*/ 0 h 2236"/>
              <a:gd name="T30" fmla="*/ 1988 w 2523"/>
              <a:gd name="T31" fmla="*/ 361 h 2236"/>
              <a:gd name="T32" fmla="*/ 2460 w 2523"/>
              <a:gd name="T33" fmla="*/ 90 h 2236"/>
              <a:gd name="T34" fmla="*/ 2340 w 2523"/>
              <a:gd name="T35" fmla="*/ 585 h 2236"/>
              <a:gd name="T36" fmla="*/ 2241 w 2523"/>
              <a:gd name="T37" fmla="*/ 507 h 2236"/>
              <a:gd name="T38" fmla="*/ 1599 w 2523"/>
              <a:gd name="T39" fmla="*/ 1445 h 2236"/>
              <a:gd name="T40" fmla="*/ 1237 w 2523"/>
              <a:gd name="T41" fmla="*/ 1163 h 2236"/>
              <a:gd name="T42" fmla="*/ 849 w 2523"/>
              <a:gd name="T43" fmla="*/ 1730 h 2236"/>
              <a:gd name="T44" fmla="*/ 584 w 2523"/>
              <a:gd name="T45" fmla="*/ 1525 h 2236"/>
              <a:gd name="T46" fmla="*/ 137 w 2523"/>
              <a:gd name="T47" fmla="*/ 2179 h 2236"/>
              <a:gd name="T48" fmla="*/ 54 w 2523"/>
              <a:gd name="T49" fmla="*/ 2114 h 2236"/>
              <a:gd name="T50" fmla="*/ 562 w 2523"/>
              <a:gd name="T51" fmla="*/ 1370 h 2236"/>
              <a:gd name="T52" fmla="*/ 827 w 2523"/>
              <a:gd name="T53" fmla="*/ 1575 h 2236"/>
              <a:gd name="T54" fmla="*/ 1215 w 2523"/>
              <a:gd name="T55" fmla="*/ 1008 h 2236"/>
              <a:gd name="T56" fmla="*/ 1577 w 2523"/>
              <a:gd name="T57" fmla="*/ 1290 h 2236"/>
              <a:gd name="T58" fmla="*/ 2157 w 2523"/>
              <a:gd name="T59" fmla="*/ 442 h 2236"/>
              <a:gd name="T60" fmla="*/ 2056 w 2523"/>
              <a:gd name="T61" fmla="*/ 363 h 2236"/>
              <a:gd name="T62" fmla="*/ 2460 w 2523"/>
              <a:gd name="T63" fmla="*/ 90 h 2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23" h="2236">
                <a:moveTo>
                  <a:pt x="1988" y="361"/>
                </a:moveTo>
                <a:cubicBezTo>
                  <a:pt x="1988" y="361"/>
                  <a:pt x="2081" y="434"/>
                  <a:pt x="2103" y="451"/>
                </a:cubicBezTo>
                <a:cubicBezTo>
                  <a:pt x="2084" y="480"/>
                  <a:pt x="1591" y="1200"/>
                  <a:pt x="1568" y="1233"/>
                </a:cubicBezTo>
                <a:cubicBezTo>
                  <a:pt x="1538" y="1209"/>
                  <a:pt x="1206" y="951"/>
                  <a:pt x="1206" y="951"/>
                </a:cubicBezTo>
                <a:cubicBezTo>
                  <a:pt x="1206" y="951"/>
                  <a:pt x="840" y="1486"/>
                  <a:pt x="818" y="1518"/>
                </a:cubicBezTo>
                <a:cubicBezTo>
                  <a:pt x="789" y="1496"/>
                  <a:pt x="553" y="1313"/>
                  <a:pt x="553" y="1313"/>
                </a:cubicBezTo>
                <a:cubicBezTo>
                  <a:pt x="0" y="2122"/>
                  <a:pt x="0" y="2122"/>
                  <a:pt x="0" y="2122"/>
                </a:cubicBezTo>
                <a:cubicBezTo>
                  <a:pt x="146" y="2236"/>
                  <a:pt x="146" y="2236"/>
                  <a:pt x="146" y="2236"/>
                </a:cubicBezTo>
                <a:cubicBezTo>
                  <a:pt x="146" y="2236"/>
                  <a:pt x="571" y="1615"/>
                  <a:pt x="593" y="1582"/>
                </a:cubicBezTo>
                <a:cubicBezTo>
                  <a:pt x="623" y="1604"/>
                  <a:pt x="858" y="1787"/>
                  <a:pt x="858" y="1787"/>
                </a:cubicBezTo>
                <a:cubicBezTo>
                  <a:pt x="858" y="1787"/>
                  <a:pt x="1223" y="1253"/>
                  <a:pt x="1246" y="1220"/>
                </a:cubicBezTo>
                <a:cubicBezTo>
                  <a:pt x="1276" y="1243"/>
                  <a:pt x="1608" y="1502"/>
                  <a:pt x="1608" y="1502"/>
                </a:cubicBezTo>
                <a:cubicBezTo>
                  <a:pt x="1608" y="1502"/>
                  <a:pt x="2227" y="598"/>
                  <a:pt x="2250" y="564"/>
                </a:cubicBezTo>
                <a:cubicBezTo>
                  <a:pt x="2273" y="583"/>
                  <a:pt x="2364" y="653"/>
                  <a:pt x="2364" y="653"/>
                </a:cubicBezTo>
                <a:cubicBezTo>
                  <a:pt x="2523" y="0"/>
                  <a:pt x="2523" y="0"/>
                  <a:pt x="2523" y="0"/>
                </a:cubicBezTo>
                <a:lnTo>
                  <a:pt x="1988" y="361"/>
                </a:lnTo>
                <a:close/>
                <a:moveTo>
                  <a:pt x="2460" y="90"/>
                </a:moveTo>
                <a:cubicBezTo>
                  <a:pt x="2441" y="168"/>
                  <a:pt x="2352" y="536"/>
                  <a:pt x="2340" y="585"/>
                </a:cubicBezTo>
                <a:cubicBezTo>
                  <a:pt x="2311" y="562"/>
                  <a:pt x="2241" y="507"/>
                  <a:pt x="2241" y="507"/>
                </a:cubicBezTo>
                <a:cubicBezTo>
                  <a:pt x="2241" y="507"/>
                  <a:pt x="1622" y="1412"/>
                  <a:pt x="1599" y="1445"/>
                </a:cubicBezTo>
                <a:cubicBezTo>
                  <a:pt x="1569" y="1422"/>
                  <a:pt x="1237" y="1163"/>
                  <a:pt x="1237" y="1163"/>
                </a:cubicBezTo>
                <a:cubicBezTo>
                  <a:pt x="1237" y="1163"/>
                  <a:pt x="871" y="1698"/>
                  <a:pt x="849" y="1730"/>
                </a:cubicBezTo>
                <a:cubicBezTo>
                  <a:pt x="820" y="1708"/>
                  <a:pt x="584" y="1525"/>
                  <a:pt x="584" y="1525"/>
                </a:cubicBezTo>
                <a:cubicBezTo>
                  <a:pt x="584" y="1525"/>
                  <a:pt x="160" y="2146"/>
                  <a:pt x="137" y="2179"/>
                </a:cubicBezTo>
                <a:cubicBezTo>
                  <a:pt x="117" y="2163"/>
                  <a:pt x="72" y="2128"/>
                  <a:pt x="54" y="2114"/>
                </a:cubicBezTo>
                <a:cubicBezTo>
                  <a:pt x="73" y="2085"/>
                  <a:pt x="540" y="1402"/>
                  <a:pt x="562" y="1370"/>
                </a:cubicBezTo>
                <a:cubicBezTo>
                  <a:pt x="591" y="1392"/>
                  <a:pt x="827" y="1575"/>
                  <a:pt x="827" y="1575"/>
                </a:cubicBezTo>
                <a:cubicBezTo>
                  <a:pt x="827" y="1575"/>
                  <a:pt x="1192" y="1040"/>
                  <a:pt x="1215" y="1008"/>
                </a:cubicBezTo>
                <a:cubicBezTo>
                  <a:pt x="1245" y="1031"/>
                  <a:pt x="1577" y="1290"/>
                  <a:pt x="1577" y="1290"/>
                </a:cubicBezTo>
                <a:cubicBezTo>
                  <a:pt x="2157" y="442"/>
                  <a:pt x="2157" y="442"/>
                  <a:pt x="2157" y="442"/>
                </a:cubicBezTo>
                <a:cubicBezTo>
                  <a:pt x="2157" y="442"/>
                  <a:pt x="2083" y="385"/>
                  <a:pt x="2056" y="363"/>
                </a:cubicBezTo>
                <a:cubicBezTo>
                  <a:pt x="2093" y="338"/>
                  <a:pt x="2394" y="135"/>
                  <a:pt x="2460" y="90"/>
                </a:cubicBezTo>
                <a:close/>
              </a:path>
            </a:pathLst>
          </a:custGeom>
          <a:solidFill>
            <a:schemeClr val="accent4"/>
          </a:solidFill>
          <a:ln>
            <a:solidFill>
              <a:schemeClr val="accent3"/>
            </a:solidFill>
          </a:ln>
          <a:extLst/>
        </p:spPr>
        <p:txBody>
          <a:bodyPr/>
          <a:lstStyle/>
          <a:p>
            <a:endParaRPr lang="en-US" sz="1000">
              <a:latin typeface="Arial" panose="020B0604020202020204" pitchFamily="34" charset="0"/>
              <a:cs typeface="Arial" panose="020B0604020202020204" pitchFamily="34" charset="0"/>
            </a:endParaRPr>
          </a:p>
        </p:txBody>
      </p:sp>
      <p:sp>
        <p:nvSpPr>
          <p:cNvPr id="38" name="TextBox 37"/>
          <p:cNvSpPr txBox="1"/>
          <p:nvPr/>
        </p:nvSpPr>
        <p:spPr>
          <a:xfrm>
            <a:off x="828969" y="3263255"/>
            <a:ext cx="3456000"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26 januari t/m 7 februari 2016</a:t>
            </a:r>
          </a:p>
        </p:txBody>
      </p:sp>
      <p:sp>
        <p:nvSpPr>
          <p:cNvPr id="39" name="TextBox 38"/>
          <p:cNvSpPr txBox="1"/>
          <p:nvPr/>
        </p:nvSpPr>
        <p:spPr>
          <a:xfrm>
            <a:off x="828969" y="3656823"/>
            <a:ext cx="3456000"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2500 panelleden uitgenodigd</a:t>
            </a:r>
          </a:p>
        </p:txBody>
      </p:sp>
      <p:sp>
        <p:nvSpPr>
          <p:cNvPr id="40" name="TextBox 39"/>
          <p:cNvSpPr txBox="1"/>
          <p:nvPr/>
        </p:nvSpPr>
        <p:spPr>
          <a:xfrm>
            <a:off x="828969" y="4050391"/>
            <a:ext cx="3456000"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1553  (1780 inclusief niet kokers)</a:t>
            </a:r>
          </a:p>
        </p:txBody>
      </p:sp>
      <p:sp>
        <p:nvSpPr>
          <p:cNvPr id="41" name="TextBox 40"/>
          <p:cNvSpPr txBox="1"/>
          <p:nvPr/>
        </p:nvSpPr>
        <p:spPr>
          <a:xfrm>
            <a:off x="828969" y="4443958"/>
            <a:ext cx="3456000"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71% respons</a:t>
            </a:r>
          </a:p>
        </p:txBody>
      </p:sp>
      <p:grpSp>
        <p:nvGrpSpPr>
          <p:cNvPr id="42" name="Group 10"/>
          <p:cNvGrpSpPr>
            <a:grpSpLocks noChangeAspect="1"/>
          </p:cNvGrpSpPr>
          <p:nvPr/>
        </p:nvGrpSpPr>
        <p:grpSpPr bwMode="auto">
          <a:xfrm>
            <a:off x="4665462" y="1698650"/>
            <a:ext cx="372111" cy="270000"/>
            <a:chOff x="190" y="2858"/>
            <a:chExt cx="544" cy="476"/>
          </a:xfrm>
          <a:solidFill>
            <a:schemeClr val="tx1"/>
          </a:solidFill>
        </p:grpSpPr>
        <p:sp>
          <p:nvSpPr>
            <p:cNvPr id="43" name="Oval 11"/>
            <p:cNvSpPr>
              <a:spLocks noChangeArrowheads="1"/>
            </p:cNvSpPr>
            <p:nvPr/>
          </p:nvSpPr>
          <p:spPr bwMode="auto">
            <a:xfrm>
              <a:off x="361" y="2858"/>
              <a:ext cx="212" cy="21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45" name="Freeform 12"/>
            <p:cNvSpPr>
              <a:spLocks/>
            </p:cNvSpPr>
            <p:nvPr/>
          </p:nvSpPr>
          <p:spPr bwMode="auto">
            <a:xfrm>
              <a:off x="225" y="2864"/>
              <a:ext cx="139" cy="151"/>
            </a:xfrm>
            <a:custGeom>
              <a:avLst/>
              <a:gdLst>
                <a:gd name="T0" fmla="*/ 96 w 96"/>
                <a:gd name="T1" fmla="*/ 24 h 105"/>
                <a:gd name="T2" fmla="*/ 52 w 96"/>
                <a:gd name="T3" fmla="*/ 0 h 105"/>
                <a:gd name="T4" fmla="*/ 0 w 96"/>
                <a:gd name="T5" fmla="*/ 52 h 105"/>
                <a:gd name="T6" fmla="*/ 52 w 96"/>
                <a:gd name="T7" fmla="*/ 105 h 105"/>
                <a:gd name="T8" fmla="*/ 85 w 96"/>
                <a:gd name="T9" fmla="*/ 93 h 105"/>
                <a:gd name="T10" fmla="*/ 82 w 96"/>
                <a:gd name="T11" fmla="*/ 70 h 105"/>
                <a:gd name="T12" fmla="*/ 96 w 96"/>
                <a:gd name="T13" fmla="*/ 24 h 105"/>
              </a:gdLst>
              <a:ahLst/>
              <a:cxnLst>
                <a:cxn ang="0">
                  <a:pos x="T0" y="T1"/>
                </a:cxn>
                <a:cxn ang="0">
                  <a:pos x="T2" y="T3"/>
                </a:cxn>
                <a:cxn ang="0">
                  <a:pos x="T4" y="T5"/>
                </a:cxn>
                <a:cxn ang="0">
                  <a:pos x="T6" y="T7"/>
                </a:cxn>
                <a:cxn ang="0">
                  <a:pos x="T8" y="T9"/>
                </a:cxn>
                <a:cxn ang="0">
                  <a:pos x="T10" y="T11"/>
                </a:cxn>
                <a:cxn ang="0">
                  <a:pos x="T12" y="T13"/>
                </a:cxn>
              </a:cxnLst>
              <a:rect l="0" t="0" r="r" b="b"/>
              <a:pathLst>
                <a:path w="96" h="105">
                  <a:moveTo>
                    <a:pt x="96" y="24"/>
                  </a:moveTo>
                  <a:cubicBezTo>
                    <a:pt x="86" y="10"/>
                    <a:pt x="70" y="0"/>
                    <a:pt x="52" y="0"/>
                  </a:cubicBezTo>
                  <a:cubicBezTo>
                    <a:pt x="23" y="0"/>
                    <a:pt x="0" y="24"/>
                    <a:pt x="0" y="52"/>
                  </a:cubicBezTo>
                  <a:cubicBezTo>
                    <a:pt x="0" y="81"/>
                    <a:pt x="23" y="105"/>
                    <a:pt x="52" y="105"/>
                  </a:cubicBezTo>
                  <a:cubicBezTo>
                    <a:pt x="65" y="105"/>
                    <a:pt x="76" y="100"/>
                    <a:pt x="85" y="93"/>
                  </a:cubicBezTo>
                  <a:cubicBezTo>
                    <a:pt x="83" y="85"/>
                    <a:pt x="82" y="78"/>
                    <a:pt x="82" y="70"/>
                  </a:cubicBezTo>
                  <a:cubicBezTo>
                    <a:pt x="82" y="53"/>
                    <a:pt x="87" y="37"/>
                    <a:pt x="96" y="2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46" name="Freeform 13"/>
            <p:cNvSpPr>
              <a:spLocks/>
            </p:cNvSpPr>
            <p:nvPr/>
          </p:nvSpPr>
          <p:spPr bwMode="auto">
            <a:xfrm>
              <a:off x="190" y="3034"/>
              <a:ext cx="204" cy="169"/>
            </a:xfrm>
            <a:custGeom>
              <a:avLst/>
              <a:gdLst>
                <a:gd name="T0" fmla="*/ 141 w 141"/>
                <a:gd name="T1" fmla="*/ 43 h 117"/>
                <a:gd name="T2" fmla="*/ 131 w 141"/>
                <a:gd name="T3" fmla="*/ 22 h 117"/>
                <a:gd name="T4" fmla="*/ 88 w 141"/>
                <a:gd name="T5" fmla="*/ 3 h 117"/>
                <a:gd name="T6" fmla="*/ 63 w 141"/>
                <a:gd name="T7" fmla="*/ 3 h 117"/>
                <a:gd name="T8" fmla="*/ 26 w 141"/>
                <a:gd name="T9" fmla="*/ 21 h 117"/>
                <a:gd name="T10" fmla="*/ 3 w 141"/>
                <a:gd name="T11" fmla="*/ 101 h 117"/>
                <a:gd name="T12" fmla="*/ 18 w 141"/>
                <a:gd name="T13" fmla="*/ 116 h 117"/>
                <a:gd name="T14" fmla="*/ 91 w 141"/>
                <a:gd name="T15" fmla="*/ 116 h 117"/>
                <a:gd name="T16" fmla="*/ 111 w 141"/>
                <a:gd name="T17" fmla="*/ 67 h 117"/>
                <a:gd name="T18" fmla="*/ 141 w 141"/>
                <a:gd name="T19" fmla="*/ 4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17">
                  <a:moveTo>
                    <a:pt x="141" y="43"/>
                  </a:moveTo>
                  <a:cubicBezTo>
                    <a:pt x="138" y="35"/>
                    <a:pt x="135" y="27"/>
                    <a:pt x="131" y="22"/>
                  </a:cubicBezTo>
                  <a:cubicBezTo>
                    <a:pt x="118" y="0"/>
                    <a:pt x="88" y="3"/>
                    <a:pt x="88" y="3"/>
                  </a:cubicBezTo>
                  <a:cubicBezTo>
                    <a:pt x="63" y="3"/>
                    <a:pt x="63" y="3"/>
                    <a:pt x="63" y="3"/>
                  </a:cubicBezTo>
                  <a:cubicBezTo>
                    <a:pt x="63" y="3"/>
                    <a:pt x="40" y="2"/>
                    <a:pt x="26" y="21"/>
                  </a:cubicBezTo>
                  <a:cubicBezTo>
                    <a:pt x="13" y="41"/>
                    <a:pt x="3" y="101"/>
                    <a:pt x="3" y="101"/>
                  </a:cubicBezTo>
                  <a:cubicBezTo>
                    <a:pt x="3" y="101"/>
                    <a:pt x="0" y="117"/>
                    <a:pt x="18" y="116"/>
                  </a:cubicBezTo>
                  <a:cubicBezTo>
                    <a:pt x="91" y="116"/>
                    <a:pt x="91" y="116"/>
                    <a:pt x="91" y="116"/>
                  </a:cubicBezTo>
                  <a:cubicBezTo>
                    <a:pt x="97" y="97"/>
                    <a:pt x="104" y="78"/>
                    <a:pt x="111" y="67"/>
                  </a:cubicBezTo>
                  <a:cubicBezTo>
                    <a:pt x="120" y="55"/>
                    <a:pt x="131" y="47"/>
                    <a:pt x="141" y="4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47" name="Freeform 14"/>
            <p:cNvSpPr>
              <a:spLocks/>
            </p:cNvSpPr>
            <p:nvPr/>
          </p:nvSpPr>
          <p:spPr bwMode="auto">
            <a:xfrm>
              <a:off x="563" y="2864"/>
              <a:ext cx="132" cy="151"/>
            </a:xfrm>
            <a:custGeom>
              <a:avLst/>
              <a:gdLst>
                <a:gd name="T0" fmla="*/ 14 w 91"/>
                <a:gd name="T1" fmla="*/ 98 h 105"/>
                <a:gd name="T2" fmla="*/ 39 w 91"/>
                <a:gd name="T3" fmla="*/ 105 h 105"/>
                <a:gd name="T4" fmla="*/ 91 w 91"/>
                <a:gd name="T5" fmla="*/ 52 h 105"/>
                <a:gd name="T6" fmla="*/ 39 w 91"/>
                <a:gd name="T7" fmla="*/ 0 h 105"/>
                <a:gd name="T8" fmla="*/ 0 w 91"/>
                <a:gd name="T9" fmla="*/ 17 h 105"/>
                <a:gd name="T10" fmla="*/ 19 w 91"/>
                <a:gd name="T11" fmla="*/ 70 h 105"/>
                <a:gd name="T12" fmla="*/ 14 w 91"/>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91" h="105">
                  <a:moveTo>
                    <a:pt x="14" y="98"/>
                  </a:moveTo>
                  <a:cubicBezTo>
                    <a:pt x="21" y="102"/>
                    <a:pt x="30" y="105"/>
                    <a:pt x="39" y="105"/>
                  </a:cubicBezTo>
                  <a:cubicBezTo>
                    <a:pt x="68" y="105"/>
                    <a:pt x="91" y="81"/>
                    <a:pt x="91" y="52"/>
                  </a:cubicBezTo>
                  <a:cubicBezTo>
                    <a:pt x="91" y="24"/>
                    <a:pt x="68" y="0"/>
                    <a:pt x="39" y="0"/>
                  </a:cubicBezTo>
                  <a:cubicBezTo>
                    <a:pt x="24" y="0"/>
                    <a:pt x="10" y="7"/>
                    <a:pt x="0" y="17"/>
                  </a:cubicBezTo>
                  <a:cubicBezTo>
                    <a:pt x="12" y="32"/>
                    <a:pt x="19" y="50"/>
                    <a:pt x="19" y="70"/>
                  </a:cubicBezTo>
                  <a:cubicBezTo>
                    <a:pt x="19" y="80"/>
                    <a:pt x="17" y="89"/>
                    <a:pt x="14" y="9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48" name="Freeform 15"/>
            <p:cNvSpPr>
              <a:spLocks/>
            </p:cNvSpPr>
            <p:nvPr/>
          </p:nvSpPr>
          <p:spPr bwMode="auto">
            <a:xfrm>
              <a:off x="534" y="3034"/>
              <a:ext cx="200" cy="169"/>
            </a:xfrm>
            <a:custGeom>
              <a:avLst/>
              <a:gdLst>
                <a:gd name="T0" fmla="*/ 114 w 138"/>
                <a:gd name="T1" fmla="*/ 22 h 117"/>
                <a:gd name="T2" fmla="*/ 71 w 138"/>
                <a:gd name="T3" fmla="*/ 3 h 117"/>
                <a:gd name="T4" fmla="*/ 46 w 138"/>
                <a:gd name="T5" fmla="*/ 3 h 117"/>
                <a:gd name="T6" fmla="*/ 9 w 138"/>
                <a:gd name="T7" fmla="*/ 21 h 117"/>
                <a:gd name="T8" fmla="*/ 0 w 138"/>
                <a:gd name="T9" fmla="*/ 39 h 117"/>
                <a:gd name="T10" fmla="*/ 40 w 138"/>
                <a:gd name="T11" fmla="*/ 68 h 117"/>
                <a:gd name="T12" fmla="*/ 62 w 138"/>
                <a:gd name="T13" fmla="*/ 116 h 117"/>
                <a:gd name="T14" fmla="*/ 120 w 138"/>
                <a:gd name="T15" fmla="*/ 116 h 117"/>
                <a:gd name="T16" fmla="*/ 138 w 138"/>
                <a:gd name="T17" fmla="*/ 101 h 117"/>
                <a:gd name="T18" fmla="*/ 114 w 138"/>
                <a:gd name="T19" fmla="*/ 2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17">
                  <a:moveTo>
                    <a:pt x="114" y="22"/>
                  </a:moveTo>
                  <a:cubicBezTo>
                    <a:pt x="100" y="0"/>
                    <a:pt x="71" y="3"/>
                    <a:pt x="71" y="3"/>
                  </a:cubicBezTo>
                  <a:cubicBezTo>
                    <a:pt x="46" y="3"/>
                    <a:pt x="46" y="3"/>
                    <a:pt x="46" y="3"/>
                  </a:cubicBezTo>
                  <a:cubicBezTo>
                    <a:pt x="46" y="3"/>
                    <a:pt x="22" y="2"/>
                    <a:pt x="9" y="21"/>
                  </a:cubicBezTo>
                  <a:cubicBezTo>
                    <a:pt x="6" y="26"/>
                    <a:pt x="3" y="32"/>
                    <a:pt x="0" y="39"/>
                  </a:cubicBezTo>
                  <a:cubicBezTo>
                    <a:pt x="14" y="43"/>
                    <a:pt x="30" y="51"/>
                    <a:pt x="40" y="68"/>
                  </a:cubicBezTo>
                  <a:cubicBezTo>
                    <a:pt x="49" y="80"/>
                    <a:pt x="56" y="98"/>
                    <a:pt x="62" y="116"/>
                  </a:cubicBezTo>
                  <a:cubicBezTo>
                    <a:pt x="120" y="116"/>
                    <a:pt x="120" y="116"/>
                    <a:pt x="120" y="116"/>
                  </a:cubicBezTo>
                  <a:cubicBezTo>
                    <a:pt x="120" y="116"/>
                    <a:pt x="138" y="117"/>
                    <a:pt x="138" y="101"/>
                  </a:cubicBezTo>
                  <a:cubicBezTo>
                    <a:pt x="138" y="101"/>
                    <a:pt x="129" y="42"/>
                    <a:pt x="114" y="2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49" name="Freeform 16"/>
            <p:cNvSpPr>
              <a:spLocks/>
            </p:cNvSpPr>
            <p:nvPr/>
          </p:nvSpPr>
          <p:spPr bwMode="auto">
            <a:xfrm>
              <a:off x="313" y="3098"/>
              <a:ext cx="314" cy="236"/>
            </a:xfrm>
            <a:custGeom>
              <a:avLst/>
              <a:gdLst>
                <a:gd name="T0" fmla="*/ 123 w 217"/>
                <a:gd name="T1" fmla="*/ 4 h 164"/>
                <a:gd name="T2" fmla="*/ 88 w 217"/>
                <a:gd name="T3" fmla="*/ 4 h 164"/>
                <a:gd name="T4" fmla="*/ 36 w 217"/>
                <a:gd name="T5" fmla="*/ 30 h 164"/>
                <a:gd name="T6" fmla="*/ 3 w 217"/>
                <a:gd name="T7" fmla="*/ 142 h 164"/>
                <a:gd name="T8" fmla="*/ 25 w 217"/>
                <a:gd name="T9" fmla="*/ 164 h 164"/>
                <a:gd name="T10" fmla="*/ 193 w 217"/>
                <a:gd name="T11" fmla="*/ 164 h 164"/>
                <a:gd name="T12" fmla="*/ 217 w 217"/>
                <a:gd name="T13" fmla="*/ 142 h 164"/>
                <a:gd name="T14" fmla="*/ 183 w 217"/>
                <a:gd name="T15" fmla="*/ 31 h 164"/>
                <a:gd name="T16" fmla="*/ 123 w 217"/>
                <a:gd name="T17"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164">
                  <a:moveTo>
                    <a:pt x="123" y="4"/>
                  </a:moveTo>
                  <a:cubicBezTo>
                    <a:pt x="88" y="4"/>
                    <a:pt x="88" y="4"/>
                    <a:pt x="88" y="4"/>
                  </a:cubicBezTo>
                  <a:cubicBezTo>
                    <a:pt x="88" y="4"/>
                    <a:pt x="55" y="3"/>
                    <a:pt x="36" y="30"/>
                  </a:cubicBezTo>
                  <a:cubicBezTo>
                    <a:pt x="17" y="57"/>
                    <a:pt x="3" y="142"/>
                    <a:pt x="3" y="142"/>
                  </a:cubicBezTo>
                  <a:cubicBezTo>
                    <a:pt x="3" y="142"/>
                    <a:pt x="0" y="164"/>
                    <a:pt x="25" y="164"/>
                  </a:cubicBezTo>
                  <a:cubicBezTo>
                    <a:pt x="193" y="164"/>
                    <a:pt x="193" y="164"/>
                    <a:pt x="193" y="164"/>
                  </a:cubicBezTo>
                  <a:cubicBezTo>
                    <a:pt x="193" y="164"/>
                    <a:pt x="217" y="164"/>
                    <a:pt x="217" y="142"/>
                  </a:cubicBezTo>
                  <a:cubicBezTo>
                    <a:pt x="217" y="142"/>
                    <a:pt x="206" y="60"/>
                    <a:pt x="183" y="31"/>
                  </a:cubicBezTo>
                  <a:cubicBezTo>
                    <a:pt x="165" y="0"/>
                    <a:pt x="123" y="4"/>
                    <a:pt x="123"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grpSp>
      <p:grpSp>
        <p:nvGrpSpPr>
          <p:cNvPr id="50" name="Group 20"/>
          <p:cNvGrpSpPr>
            <a:grpSpLocks noChangeAspect="1"/>
          </p:cNvGrpSpPr>
          <p:nvPr/>
        </p:nvGrpSpPr>
        <p:grpSpPr bwMode="auto">
          <a:xfrm>
            <a:off x="352175" y="3253730"/>
            <a:ext cx="332706" cy="324000"/>
            <a:chOff x="191" y="1491"/>
            <a:chExt cx="497" cy="484"/>
          </a:xfrm>
          <a:solidFill>
            <a:schemeClr val="accent2"/>
          </a:solidFill>
        </p:grpSpPr>
        <p:sp>
          <p:nvSpPr>
            <p:cNvPr id="51" name="Freeform 21"/>
            <p:cNvSpPr>
              <a:spLocks/>
            </p:cNvSpPr>
            <p:nvPr/>
          </p:nvSpPr>
          <p:spPr bwMode="auto">
            <a:xfrm>
              <a:off x="326" y="1491"/>
              <a:ext cx="26" cy="111"/>
            </a:xfrm>
            <a:custGeom>
              <a:avLst/>
              <a:gdLst>
                <a:gd name="T0" fmla="*/ 0 w 20"/>
                <a:gd name="T1" fmla="*/ 74 h 84"/>
                <a:gd name="T2" fmla="*/ 0 w 20"/>
                <a:gd name="T3" fmla="*/ 10 h 84"/>
                <a:gd name="T4" fmla="*/ 10 w 20"/>
                <a:gd name="T5" fmla="*/ 0 h 84"/>
                <a:gd name="T6" fmla="*/ 10 w 20"/>
                <a:gd name="T7" fmla="*/ 0 h 84"/>
                <a:gd name="T8" fmla="*/ 20 w 20"/>
                <a:gd name="T9" fmla="*/ 10 h 84"/>
                <a:gd name="T10" fmla="*/ 20 w 20"/>
                <a:gd name="T11" fmla="*/ 10 h 84"/>
                <a:gd name="T12" fmla="*/ 20 w 20"/>
                <a:gd name="T13" fmla="*/ 74 h 84"/>
                <a:gd name="T14" fmla="*/ 10 w 20"/>
                <a:gd name="T15" fmla="*/ 84 h 84"/>
                <a:gd name="T16" fmla="*/ 10 w 20"/>
                <a:gd name="T17" fmla="*/ 84 h 84"/>
                <a:gd name="T18" fmla="*/ 0 w 20"/>
                <a:gd name="T19"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0" y="74"/>
                  </a:moveTo>
                  <a:cubicBezTo>
                    <a:pt x="0" y="10"/>
                    <a:pt x="0" y="10"/>
                    <a:pt x="0" y="10"/>
                  </a:cubicBezTo>
                  <a:cubicBezTo>
                    <a:pt x="0" y="4"/>
                    <a:pt x="4" y="0"/>
                    <a:pt x="10" y="0"/>
                  </a:cubicBezTo>
                  <a:cubicBezTo>
                    <a:pt x="10" y="0"/>
                    <a:pt x="10" y="0"/>
                    <a:pt x="10" y="0"/>
                  </a:cubicBezTo>
                  <a:cubicBezTo>
                    <a:pt x="15" y="0"/>
                    <a:pt x="20" y="4"/>
                    <a:pt x="20" y="10"/>
                  </a:cubicBezTo>
                  <a:cubicBezTo>
                    <a:pt x="20" y="10"/>
                    <a:pt x="20" y="10"/>
                    <a:pt x="20" y="10"/>
                  </a:cubicBezTo>
                  <a:cubicBezTo>
                    <a:pt x="20" y="74"/>
                    <a:pt x="20" y="74"/>
                    <a:pt x="20" y="74"/>
                  </a:cubicBezTo>
                  <a:cubicBezTo>
                    <a:pt x="20" y="80"/>
                    <a:pt x="15" y="84"/>
                    <a:pt x="10" y="84"/>
                  </a:cubicBezTo>
                  <a:cubicBezTo>
                    <a:pt x="10" y="84"/>
                    <a:pt x="10" y="84"/>
                    <a:pt x="10" y="84"/>
                  </a:cubicBezTo>
                  <a:cubicBezTo>
                    <a:pt x="4" y="84"/>
                    <a:pt x="0" y="80"/>
                    <a:pt x="0"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52" name="Freeform 22"/>
            <p:cNvSpPr>
              <a:spLocks/>
            </p:cNvSpPr>
            <p:nvPr/>
          </p:nvSpPr>
          <p:spPr bwMode="auto">
            <a:xfrm>
              <a:off x="524" y="1491"/>
              <a:ext cx="26" cy="111"/>
            </a:xfrm>
            <a:custGeom>
              <a:avLst/>
              <a:gdLst>
                <a:gd name="T0" fmla="*/ 0 w 20"/>
                <a:gd name="T1" fmla="*/ 74 h 84"/>
                <a:gd name="T2" fmla="*/ 0 w 20"/>
                <a:gd name="T3" fmla="*/ 10 h 84"/>
                <a:gd name="T4" fmla="*/ 10 w 20"/>
                <a:gd name="T5" fmla="*/ 0 h 84"/>
                <a:gd name="T6" fmla="*/ 10 w 20"/>
                <a:gd name="T7" fmla="*/ 0 h 84"/>
                <a:gd name="T8" fmla="*/ 20 w 20"/>
                <a:gd name="T9" fmla="*/ 10 h 84"/>
                <a:gd name="T10" fmla="*/ 20 w 20"/>
                <a:gd name="T11" fmla="*/ 10 h 84"/>
                <a:gd name="T12" fmla="*/ 20 w 20"/>
                <a:gd name="T13" fmla="*/ 74 h 84"/>
                <a:gd name="T14" fmla="*/ 10 w 20"/>
                <a:gd name="T15" fmla="*/ 84 h 84"/>
                <a:gd name="T16" fmla="*/ 10 w 20"/>
                <a:gd name="T17" fmla="*/ 84 h 84"/>
                <a:gd name="T18" fmla="*/ 0 w 20"/>
                <a:gd name="T19"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0" y="74"/>
                  </a:moveTo>
                  <a:cubicBezTo>
                    <a:pt x="0" y="10"/>
                    <a:pt x="0" y="10"/>
                    <a:pt x="0" y="10"/>
                  </a:cubicBezTo>
                  <a:cubicBezTo>
                    <a:pt x="0" y="4"/>
                    <a:pt x="5" y="0"/>
                    <a:pt x="10" y="0"/>
                  </a:cubicBezTo>
                  <a:cubicBezTo>
                    <a:pt x="10" y="0"/>
                    <a:pt x="10" y="0"/>
                    <a:pt x="10" y="0"/>
                  </a:cubicBezTo>
                  <a:cubicBezTo>
                    <a:pt x="16" y="0"/>
                    <a:pt x="20" y="4"/>
                    <a:pt x="20" y="10"/>
                  </a:cubicBezTo>
                  <a:cubicBezTo>
                    <a:pt x="20" y="10"/>
                    <a:pt x="20" y="10"/>
                    <a:pt x="20" y="10"/>
                  </a:cubicBezTo>
                  <a:cubicBezTo>
                    <a:pt x="20" y="74"/>
                    <a:pt x="20" y="74"/>
                    <a:pt x="20" y="74"/>
                  </a:cubicBezTo>
                  <a:cubicBezTo>
                    <a:pt x="20" y="80"/>
                    <a:pt x="16" y="84"/>
                    <a:pt x="10" y="84"/>
                  </a:cubicBezTo>
                  <a:cubicBezTo>
                    <a:pt x="10" y="84"/>
                    <a:pt x="10" y="84"/>
                    <a:pt x="10" y="84"/>
                  </a:cubicBezTo>
                  <a:cubicBezTo>
                    <a:pt x="5" y="84"/>
                    <a:pt x="0" y="80"/>
                    <a:pt x="0"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53" name="Freeform 23"/>
            <p:cNvSpPr>
              <a:spLocks/>
            </p:cNvSpPr>
            <p:nvPr/>
          </p:nvSpPr>
          <p:spPr bwMode="auto">
            <a:xfrm>
              <a:off x="338" y="1748"/>
              <a:ext cx="84" cy="121"/>
            </a:xfrm>
            <a:custGeom>
              <a:avLst/>
              <a:gdLst>
                <a:gd name="T0" fmla="*/ 0 w 64"/>
                <a:gd name="T1" fmla="*/ 92 h 92"/>
                <a:gd name="T2" fmla="*/ 0 w 64"/>
                <a:gd name="T3" fmla="*/ 79 h 92"/>
                <a:gd name="T4" fmla="*/ 11 w 64"/>
                <a:gd name="T5" fmla="*/ 69 h 92"/>
                <a:gd name="T6" fmla="*/ 41 w 64"/>
                <a:gd name="T7" fmla="*/ 30 h 92"/>
                <a:gd name="T8" fmla="*/ 26 w 64"/>
                <a:gd name="T9" fmla="*/ 17 h 92"/>
                <a:gd name="T10" fmla="*/ 7 w 64"/>
                <a:gd name="T11" fmla="*/ 24 h 92"/>
                <a:gd name="T12" fmla="*/ 1 w 64"/>
                <a:gd name="T13" fmla="*/ 9 h 92"/>
                <a:gd name="T14" fmla="*/ 30 w 64"/>
                <a:gd name="T15" fmla="*/ 0 h 92"/>
                <a:gd name="T16" fmla="*/ 62 w 64"/>
                <a:gd name="T17" fmla="*/ 28 h 92"/>
                <a:gd name="T18" fmla="*/ 38 w 64"/>
                <a:gd name="T19" fmla="*/ 67 h 92"/>
                <a:gd name="T20" fmla="*/ 30 w 64"/>
                <a:gd name="T21" fmla="*/ 74 h 92"/>
                <a:gd name="T22" fmla="*/ 30 w 64"/>
                <a:gd name="T23" fmla="*/ 75 h 92"/>
                <a:gd name="T24" fmla="*/ 64 w 64"/>
                <a:gd name="T25" fmla="*/ 75 h 92"/>
                <a:gd name="T26" fmla="*/ 64 w 64"/>
                <a:gd name="T27" fmla="*/ 92 h 92"/>
                <a:gd name="T28" fmla="*/ 0 w 64"/>
                <a:gd name="T2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92">
                  <a:moveTo>
                    <a:pt x="0" y="92"/>
                  </a:moveTo>
                  <a:cubicBezTo>
                    <a:pt x="0" y="79"/>
                    <a:pt x="0" y="79"/>
                    <a:pt x="0" y="79"/>
                  </a:cubicBezTo>
                  <a:cubicBezTo>
                    <a:pt x="11" y="69"/>
                    <a:pt x="11" y="69"/>
                    <a:pt x="11" y="69"/>
                  </a:cubicBezTo>
                  <a:cubicBezTo>
                    <a:pt x="31" y="51"/>
                    <a:pt x="41" y="41"/>
                    <a:pt x="41" y="30"/>
                  </a:cubicBezTo>
                  <a:cubicBezTo>
                    <a:pt x="41" y="23"/>
                    <a:pt x="37" y="17"/>
                    <a:pt x="26" y="17"/>
                  </a:cubicBezTo>
                  <a:cubicBezTo>
                    <a:pt x="18" y="17"/>
                    <a:pt x="11" y="21"/>
                    <a:pt x="7" y="24"/>
                  </a:cubicBezTo>
                  <a:cubicBezTo>
                    <a:pt x="1" y="9"/>
                    <a:pt x="1" y="9"/>
                    <a:pt x="1" y="9"/>
                  </a:cubicBezTo>
                  <a:cubicBezTo>
                    <a:pt x="7" y="4"/>
                    <a:pt x="18" y="0"/>
                    <a:pt x="30" y="0"/>
                  </a:cubicBezTo>
                  <a:cubicBezTo>
                    <a:pt x="51" y="0"/>
                    <a:pt x="62" y="12"/>
                    <a:pt x="62" y="28"/>
                  </a:cubicBezTo>
                  <a:cubicBezTo>
                    <a:pt x="62" y="43"/>
                    <a:pt x="51" y="56"/>
                    <a:pt x="38" y="67"/>
                  </a:cubicBezTo>
                  <a:cubicBezTo>
                    <a:pt x="30" y="74"/>
                    <a:pt x="30" y="74"/>
                    <a:pt x="30" y="74"/>
                  </a:cubicBezTo>
                  <a:cubicBezTo>
                    <a:pt x="30" y="75"/>
                    <a:pt x="30" y="75"/>
                    <a:pt x="30" y="75"/>
                  </a:cubicBezTo>
                  <a:cubicBezTo>
                    <a:pt x="64" y="75"/>
                    <a:pt x="64" y="75"/>
                    <a:pt x="64" y="75"/>
                  </a:cubicBezTo>
                  <a:cubicBezTo>
                    <a:pt x="64" y="92"/>
                    <a:pt x="64" y="92"/>
                    <a:pt x="64" y="92"/>
                  </a:cubicBezTo>
                  <a:lnTo>
                    <a:pt x="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54" name="Freeform 24"/>
            <p:cNvSpPr>
              <a:spLocks noEditPoints="1"/>
            </p:cNvSpPr>
            <p:nvPr/>
          </p:nvSpPr>
          <p:spPr bwMode="auto">
            <a:xfrm>
              <a:off x="443" y="1750"/>
              <a:ext cx="93" cy="119"/>
            </a:xfrm>
            <a:custGeom>
              <a:avLst/>
              <a:gdLst>
                <a:gd name="T0" fmla="*/ 40 w 71"/>
                <a:gd name="T1" fmla="*/ 91 h 91"/>
                <a:gd name="T2" fmla="*/ 40 w 71"/>
                <a:gd name="T3" fmla="*/ 69 h 91"/>
                <a:gd name="T4" fmla="*/ 0 w 71"/>
                <a:gd name="T5" fmla="*/ 69 h 91"/>
                <a:gd name="T6" fmla="*/ 0 w 71"/>
                <a:gd name="T7" fmla="*/ 56 h 91"/>
                <a:gd name="T8" fmla="*/ 34 w 71"/>
                <a:gd name="T9" fmla="*/ 0 h 91"/>
                <a:gd name="T10" fmla="*/ 60 w 71"/>
                <a:gd name="T11" fmla="*/ 0 h 91"/>
                <a:gd name="T12" fmla="*/ 60 w 71"/>
                <a:gd name="T13" fmla="*/ 53 h 91"/>
                <a:gd name="T14" fmla="*/ 71 w 71"/>
                <a:gd name="T15" fmla="*/ 53 h 91"/>
                <a:gd name="T16" fmla="*/ 71 w 71"/>
                <a:gd name="T17" fmla="*/ 69 h 91"/>
                <a:gd name="T18" fmla="*/ 60 w 71"/>
                <a:gd name="T19" fmla="*/ 69 h 91"/>
                <a:gd name="T20" fmla="*/ 60 w 71"/>
                <a:gd name="T21" fmla="*/ 91 h 91"/>
                <a:gd name="T22" fmla="*/ 40 w 71"/>
                <a:gd name="T23" fmla="*/ 91 h 91"/>
                <a:gd name="T24" fmla="*/ 40 w 71"/>
                <a:gd name="T25" fmla="*/ 53 h 91"/>
                <a:gd name="T26" fmla="*/ 40 w 71"/>
                <a:gd name="T27" fmla="*/ 33 h 91"/>
                <a:gd name="T28" fmla="*/ 41 w 71"/>
                <a:gd name="T29" fmla="*/ 16 h 91"/>
                <a:gd name="T30" fmla="*/ 40 w 71"/>
                <a:gd name="T31" fmla="*/ 16 h 91"/>
                <a:gd name="T32" fmla="*/ 32 w 71"/>
                <a:gd name="T33" fmla="*/ 33 h 91"/>
                <a:gd name="T34" fmla="*/ 20 w 71"/>
                <a:gd name="T35" fmla="*/ 53 h 91"/>
                <a:gd name="T36" fmla="*/ 20 w 71"/>
                <a:gd name="T37" fmla="*/ 53 h 91"/>
                <a:gd name="T38" fmla="*/ 40 w 71"/>
                <a:gd name="T39" fmla="*/ 5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91">
                  <a:moveTo>
                    <a:pt x="40" y="91"/>
                  </a:moveTo>
                  <a:cubicBezTo>
                    <a:pt x="40" y="69"/>
                    <a:pt x="40" y="69"/>
                    <a:pt x="40" y="69"/>
                  </a:cubicBezTo>
                  <a:cubicBezTo>
                    <a:pt x="0" y="69"/>
                    <a:pt x="0" y="69"/>
                    <a:pt x="0" y="69"/>
                  </a:cubicBezTo>
                  <a:cubicBezTo>
                    <a:pt x="0" y="56"/>
                    <a:pt x="0" y="56"/>
                    <a:pt x="0" y="56"/>
                  </a:cubicBezTo>
                  <a:cubicBezTo>
                    <a:pt x="34" y="0"/>
                    <a:pt x="34" y="0"/>
                    <a:pt x="34" y="0"/>
                  </a:cubicBezTo>
                  <a:cubicBezTo>
                    <a:pt x="60" y="0"/>
                    <a:pt x="60" y="0"/>
                    <a:pt x="60" y="0"/>
                  </a:cubicBezTo>
                  <a:cubicBezTo>
                    <a:pt x="60" y="53"/>
                    <a:pt x="60" y="53"/>
                    <a:pt x="60" y="53"/>
                  </a:cubicBezTo>
                  <a:cubicBezTo>
                    <a:pt x="71" y="53"/>
                    <a:pt x="71" y="53"/>
                    <a:pt x="71" y="53"/>
                  </a:cubicBezTo>
                  <a:cubicBezTo>
                    <a:pt x="71" y="69"/>
                    <a:pt x="71" y="69"/>
                    <a:pt x="71" y="69"/>
                  </a:cubicBezTo>
                  <a:cubicBezTo>
                    <a:pt x="60" y="69"/>
                    <a:pt x="60" y="69"/>
                    <a:pt x="60" y="69"/>
                  </a:cubicBezTo>
                  <a:cubicBezTo>
                    <a:pt x="60" y="91"/>
                    <a:pt x="60" y="91"/>
                    <a:pt x="60" y="91"/>
                  </a:cubicBezTo>
                  <a:lnTo>
                    <a:pt x="40" y="91"/>
                  </a:lnTo>
                  <a:close/>
                  <a:moveTo>
                    <a:pt x="40" y="53"/>
                  </a:moveTo>
                  <a:cubicBezTo>
                    <a:pt x="40" y="33"/>
                    <a:pt x="40" y="33"/>
                    <a:pt x="40" y="33"/>
                  </a:cubicBezTo>
                  <a:cubicBezTo>
                    <a:pt x="40" y="28"/>
                    <a:pt x="41" y="22"/>
                    <a:pt x="41" y="16"/>
                  </a:cubicBezTo>
                  <a:cubicBezTo>
                    <a:pt x="40" y="16"/>
                    <a:pt x="40" y="16"/>
                    <a:pt x="40" y="16"/>
                  </a:cubicBezTo>
                  <a:cubicBezTo>
                    <a:pt x="38" y="22"/>
                    <a:pt x="35" y="28"/>
                    <a:pt x="32" y="33"/>
                  </a:cubicBezTo>
                  <a:cubicBezTo>
                    <a:pt x="20" y="53"/>
                    <a:pt x="20" y="53"/>
                    <a:pt x="20" y="53"/>
                  </a:cubicBezTo>
                  <a:cubicBezTo>
                    <a:pt x="20" y="53"/>
                    <a:pt x="20" y="53"/>
                    <a:pt x="20" y="53"/>
                  </a:cubicBezTo>
                  <a:lnTo>
                    <a:pt x="4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55" name="Freeform 25"/>
            <p:cNvSpPr>
              <a:spLocks/>
            </p:cNvSpPr>
            <p:nvPr/>
          </p:nvSpPr>
          <p:spPr bwMode="auto">
            <a:xfrm>
              <a:off x="191" y="1527"/>
              <a:ext cx="497" cy="448"/>
            </a:xfrm>
            <a:custGeom>
              <a:avLst/>
              <a:gdLst>
                <a:gd name="T0" fmla="*/ 332 w 379"/>
                <a:gd name="T1" fmla="*/ 0 h 342"/>
                <a:gd name="T2" fmla="*/ 287 w 379"/>
                <a:gd name="T3" fmla="*/ 0 h 342"/>
                <a:gd name="T4" fmla="*/ 287 w 379"/>
                <a:gd name="T5" fmla="*/ 24 h 342"/>
                <a:gd name="T6" fmla="*/ 297 w 379"/>
                <a:gd name="T7" fmla="*/ 47 h 342"/>
                <a:gd name="T8" fmla="*/ 264 w 379"/>
                <a:gd name="T9" fmla="*/ 79 h 342"/>
                <a:gd name="T10" fmla="*/ 232 w 379"/>
                <a:gd name="T11" fmla="*/ 47 h 342"/>
                <a:gd name="T12" fmla="*/ 242 w 379"/>
                <a:gd name="T13" fmla="*/ 24 h 342"/>
                <a:gd name="T14" fmla="*/ 242 w 379"/>
                <a:gd name="T15" fmla="*/ 0 h 342"/>
                <a:gd name="T16" fmla="*/ 135 w 379"/>
                <a:gd name="T17" fmla="*/ 0 h 342"/>
                <a:gd name="T18" fmla="*/ 135 w 379"/>
                <a:gd name="T19" fmla="*/ 24 h 342"/>
                <a:gd name="T20" fmla="*/ 145 w 379"/>
                <a:gd name="T21" fmla="*/ 47 h 342"/>
                <a:gd name="T22" fmla="*/ 113 w 379"/>
                <a:gd name="T23" fmla="*/ 79 h 342"/>
                <a:gd name="T24" fmla="*/ 81 w 379"/>
                <a:gd name="T25" fmla="*/ 47 h 342"/>
                <a:gd name="T26" fmla="*/ 90 w 379"/>
                <a:gd name="T27" fmla="*/ 24 h 342"/>
                <a:gd name="T28" fmla="*/ 90 w 379"/>
                <a:gd name="T29" fmla="*/ 0 h 342"/>
                <a:gd name="T30" fmla="*/ 48 w 379"/>
                <a:gd name="T31" fmla="*/ 0 h 342"/>
                <a:gd name="T32" fmla="*/ 0 w 379"/>
                <a:gd name="T33" fmla="*/ 48 h 342"/>
                <a:gd name="T34" fmla="*/ 0 w 379"/>
                <a:gd name="T35" fmla="*/ 48 h 342"/>
                <a:gd name="T36" fmla="*/ 0 w 379"/>
                <a:gd name="T37" fmla="*/ 120 h 342"/>
                <a:gd name="T38" fmla="*/ 364 w 379"/>
                <a:gd name="T39" fmla="*/ 120 h 342"/>
                <a:gd name="T40" fmla="*/ 364 w 379"/>
                <a:gd name="T41" fmla="*/ 260 h 342"/>
                <a:gd name="T42" fmla="*/ 364 w 379"/>
                <a:gd name="T43" fmla="*/ 260 h 342"/>
                <a:gd name="T44" fmla="*/ 354 w 379"/>
                <a:gd name="T45" fmla="*/ 284 h 342"/>
                <a:gd name="T46" fmla="*/ 312 w 379"/>
                <a:gd name="T47" fmla="*/ 327 h 342"/>
                <a:gd name="T48" fmla="*/ 316 w 379"/>
                <a:gd name="T49" fmla="*/ 312 h 342"/>
                <a:gd name="T50" fmla="*/ 316 w 379"/>
                <a:gd name="T51" fmla="*/ 271 h 342"/>
                <a:gd name="T52" fmla="*/ 345 w 379"/>
                <a:gd name="T53" fmla="*/ 271 h 342"/>
                <a:gd name="T54" fmla="*/ 350 w 379"/>
                <a:gd name="T55" fmla="*/ 266 h 342"/>
                <a:gd name="T56" fmla="*/ 345 w 379"/>
                <a:gd name="T57" fmla="*/ 261 h 342"/>
                <a:gd name="T58" fmla="*/ 306 w 379"/>
                <a:gd name="T59" fmla="*/ 261 h 342"/>
                <a:gd name="T60" fmla="*/ 306 w 379"/>
                <a:gd name="T61" fmla="*/ 266 h 342"/>
                <a:gd name="T62" fmla="*/ 306 w 379"/>
                <a:gd name="T63" fmla="*/ 312 h 342"/>
                <a:gd name="T64" fmla="*/ 303 w 379"/>
                <a:gd name="T65" fmla="*/ 322 h 342"/>
                <a:gd name="T66" fmla="*/ 289 w 379"/>
                <a:gd name="T67" fmla="*/ 327 h 342"/>
                <a:gd name="T68" fmla="*/ 48 w 379"/>
                <a:gd name="T69" fmla="*/ 327 h 342"/>
                <a:gd name="T70" fmla="*/ 15 w 379"/>
                <a:gd name="T71" fmla="*/ 294 h 342"/>
                <a:gd name="T72" fmla="*/ 15 w 379"/>
                <a:gd name="T73" fmla="*/ 140 h 342"/>
                <a:gd name="T74" fmla="*/ 0 w 379"/>
                <a:gd name="T75" fmla="*/ 140 h 342"/>
                <a:gd name="T76" fmla="*/ 0 w 379"/>
                <a:gd name="T77" fmla="*/ 294 h 342"/>
                <a:gd name="T78" fmla="*/ 48 w 379"/>
                <a:gd name="T79" fmla="*/ 342 h 342"/>
                <a:gd name="T80" fmla="*/ 332 w 379"/>
                <a:gd name="T81" fmla="*/ 342 h 342"/>
                <a:gd name="T82" fmla="*/ 379 w 379"/>
                <a:gd name="T83" fmla="*/ 294 h 342"/>
                <a:gd name="T84" fmla="*/ 379 w 379"/>
                <a:gd name="T85" fmla="*/ 48 h 342"/>
                <a:gd name="T86" fmla="*/ 332 w 379"/>
                <a:gd name="T8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9" h="342">
                  <a:moveTo>
                    <a:pt x="332" y="0"/>
                  </a:moveTo>
                  <a:cubicBezTo>
                    <a:pt x="287" y="0"/>
                    <a:pt x="287" y="0"/>
                    <a:pt x="287" y="0"/>
                  </a:cubicBezTo>
                  <a:cubicBezTo>
                    <a:pt x="287" y="24"/>
                    <a:pt x="287" y="24"/>
                    <a:pt x="287" y="24"/>
                  </a:cubicBezTo>
                  <a:cubicBezTo>
                    <a:pt x="293" y="30"/>
                    <a:pt x="297" y="38"/>
                    <a:pt x="297" y="47"/>
                  </a:cubicBezTo>
                  <a:cubicBezTo>
                    <a:pt x="297" y="65"/>
                    <a:pt x="282" y="79"/>
                    <a:pt x="264" y="79"/>
                  </a:cubicBezTo>
                  <a:cubicBezTo>
                    <a:pt x="246" y="79"/>
                    <a:pt x="232" y="65"/>
                    <a:pt x="232" y="47"/>
                  </a:cubicBezTo>
                  <a:cubicBezTo>
                    <a:pt x="232" y="38"/>
                    <a:pt x="236" y="30"/>
                    <a:pt x="242" y="24"/>
                  </a:cubicBezTo>
                  <a:cubicBezTo>
                    <a:pt x="242" y="0"/>
                    <a:pt x="242" y="0"/>
                    <a:pt x="242" y="0"/>
                  </a:cubicBezTo>
                  <a:cubicBezTo>
                    <a:pt x="135" y="0"/>
                    <a:pt x="135" y="0"/>
                    <a:pt x="135" y="0"/>
                  </a:cubicBezTo>
                  <a:cubicBezTo>
                    <a:pt x="135" y="24"/>
                    <a:pt x="135" y="24"/>
                    <a:pt x="135" y="24"/>
                  </a:cubicBezTo>
                  <a:cubicBezTo>
                    <a:pt x="141" y="30"/>
                    <a:pt x="145" y="38"/>
                    <a:pt x="145" y="47"/>
                  </a:cubicBezTo>
                  <a:cubicBezTo>
                    <a:pt x="145" y="65"/>
                    <a:pt x="131" y="79"/>
                    <a:pt x="113" y="79"/>
                  </a:cubicBezTo>
                  <a:cubicBezTo>
                    <a:pt x="95" y="79"/>
                    <a:pt x="81" y="65"/>
                    <a:pt x="81" y="47"/>
                  </a:cubicBezTo>
                  <a:cubicBezTo>
                    <a:pt x="81" y="38"/>
                    <a:pt x="84" y="30"/>
                    <a:pt x="90" y="24"/>
                  </a:cubicBezTo>
                  <a:cubicBezTo>
                    <a:pt x="90" y="0"/>
                    <a:pt x="90" y="0"/>
                    <a:pt x="90" y="0"/>
                  </a:cubicBezTo>
                  <a:cubicBezTo>
                    <a:pt x="48" y="0"/>
                    <a:pt x="48" y="0"/>
                    <a:pt x="48" y="0"/>
                  </a:cubicBezTo>
                  <a:cubicBezTo>
                    <a:pt x="22" y="0"/>
                    <a:pt x="0" y="22"/>
                    <a:pt x="0" y="48"/>
                  </a:cubicBezTo>
                  <a:cubicBezTo>
                    <a:pt x="0" y="48"/>
                    <a:pt x="0" y="48"/>
                    <a:pt x="0" y="48"/>
                  </a:cubicBezTo>
                  <a:cubicBezTo>
                    <a:pt x="0" y="120"/>
                    <a:pt x="0" y="120"/>
                    <a:pt x="0" y="120"/>
                  </a:cubicBezTo>
                  <a:cubicBezTo>
                    <a:pt x="364" y="120"/>
                    <a:pt x="364" y="120"/>
                    <a:pt x="364" y="120"/>
                  </a:cubicBezTo>
                  <a:cubicBezTo>
                    <a:pt x="364" y="260"/>
                    <a:pt x="364" y="260"/>
                    <a:pt x="364" y="260"/>
                  </a:cubicBezTo>
                  <a:cubicBezTo>
                    <a:pt x="364" y="260"/>
                    <a:pt x="364" y="260"/>
                    <a:pt x="364" y="260"/>
                  </a:cubicBezTo>
                  <a:cubicBezTo>
                    <a:pt x="364" y="265"/>
                    <a:pt x="363" y="275"/>
                    <a:pt x="354" y="284"/>
                  </a:cubicBezTo>
                  <a:cubicBezTo>
                    <a:pt x="345" y="293"/>
                    <a:pt x="322" y="316"/>
                    <a:pt x="312" y="327"/>
                  </a:cubicBezTo>
                  <a:cubicBezTo>
                    <a:pt x="315" y="322"/>
                    <a:pt x="316" y="317"/>
                    <a:pt x="316" y="312"/>
                  </a:cubicBezTo>
                  <a:cubicBezTo>
                    <a:pt x="316" y="305"/>
                    <a:pt x="316" y="281"/>
                    <a:pt x="316" y="271"/>
                  </a:cubicBezTo>
                  <a:cubicBezTo>
                    <a:pt x="345" y="271"/>
                    <a:pt x="345" y="271"/>
                    <a:pt x="345" y="271"/>
                  </a:cubicBezTo>
                  <a:cubicBezTo>
                    <a:pt x="348" y="271"/>
                    <a:pt x="350" y="269"/>
                    <a:pt x="350" y="266"/>
                  </a:cubicBezTo>
                  <a:cubicBezTo>
                    <a:pt x="350" y="263"/>
                    <a:pt x="348" y="261"/>
                    <a:pt x="345" y="261"/>
                  </a:cubicBezTo>
                  <a:cubicBezTo>
                    <a:pt x="306" y="261"/>
                    <a:pt x="306" y="261"/>
                    <a:pt x="306" y="261"/>
                  </a:cubicBezTo>
                  <a:cubicBezTo>
                    <a:pt x="306" y="266"/>
                    <a:pt x="306" y="266"/>
                    <a:pt x="306" y="266"/>
                  </a:cubicBezTo>
                  <a:cubicBezTo>
                    <a:pt x="306" y="266"/>
                    <a:pt x="306" y="304"/>
                    <a:pt x="306" y="312"/>
                  </a:cubicBezTo>
                  <a:cubicBezTo>
                    <a:pt x="306" y="316"/>
                    <a:pt x="305" y="319"/>
                    <a:pt x="303" y="322"/>
                  </a:cubicBezTo>
                  <a:cubicBezTo>
                    <a:pt x="301" y="324"/>
                    <a:pt x="297" y="327"/>
                    <a:pt x="289" y="327"/>
                  </a:cubicBezTo>
                  <a:cubicBezTo>
                    <a:pt x="48" y="327"/>
                    <a:pt x="48" y="327"/>
                    <a:pt x="48" y="327"/>
                  </a:cubicBezTo>
                  <a:cubicBezTo>
                    <a:pt x="30" y="327"/>
                    <a:pt x="15" y="312"/>
                    <a:pt x="15" y="294"/>
                  </a:cubicBezTo>
                  <a:cubicBezTo>
                    <a:pt x="15" y="140"/>
                    <a:pt x="15" y="140"/>
                    <a:pt x="15" y="140"/>
                  </a:cubicBezTo>
                  <a:cubicBezTo>
                    <a:pt x="0" y="140"/>
                    <a:pt x="0" y="140"/>
                    <a:pt x="0" y="140"/>
                  </a:cubicBezTo>
                  <a:cubicBezTo>
                    <a:pt x="0" y="294"/>
                    <a:pt x="0" y="294"/>
                    <a:pt x="0" y="294"/>
                  </a:cubicBezTo>
                  <a:cubicBezTo>
                    <a:pt x="0" y="321"/>
                    <a:pt x="21" y="342"/>
                    <a:pt x="48" y="342"/>
                  </a:cubicBezTo>
                  <a:cubicBezTo>
                    <a:pt x="332" y="342"/>
                    <a:pt x="332" y="342"/>
                    <a:pt x="332" y="342"/>
                  </a:cubicBezTo>
                  <a:cubicBezTo>
                    <a:pt x="358" y="342"/>
                    <a:pt x="379" y="321"/>
                    <a:pt x="379" y="294"/>
                  </a:cubicBezTo>
                  <a:cubicBezTo>
                    <a:pt x="379" y="48"/>
                    <a:pt x="379" y="48"/>
                    <a:pt x="379" y="48"/>
                  </a:cubicBezTo>
                  <a:cubicBezTo>
                    <a:pt x="379" y="22"/>
                    <a:pt x="358" y="0"/>
                    <a:pt x="3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grpSp>
      <p:sp>
        <p:nvSpPr>
          <p:cNvPr id="56" name="TextBox 55"/>
          <p:cNvSpPr txBox="1"/>
          <p:nvPr/>
        </p:nvSpPr>
        <p:spPr>
          <a:xfrm>
            <a:off x="5129014" y="1266081"/>
            <a:ext cx="3691458"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GfK online panel</a:t>
            </a:r>
          </a:p>
        </p:txBody>
      </p:sp>
      <p:sp>
        <p:nvSpPr>
          <p:cNvPr id="57" name="TextBox 56"/>
          <p:cNvSpPr txBox="1"/>
          <p:nvPr/>
        </p:nvSpPr>
        <p:spPr>
          <a:xfrm>
            <a:off x="5129014" y="1670140"/>
            <a:ext cx="3691458"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Nederlanders in de leeftijd van 18 jaar en ouder. De vragenlijst is voorgelegd aan Nederlanders die regelmatig koken (minstens wekelijks). </a:t>
            </a:r>
          </a:p>
        </p:txBody>
      </p:sp>
      <p:sp>
        <p:nvSpPr>
          <p:cNvPr id="58" name="TextBox 57"/>
          <p:cNvSpPr txBox="1"/>
          <p:nvPr/>
        </p:nvSpPr>
        <p:spPr>
          <a:xfrm>
            <a:off x="5129014" y="2139702"/>
            <a:ext cx="3691458"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Representatief uitgezet &amp; gewogen naar de Nederlandse populatie op de volgende kenmerken: geslacht, leeftijd, inkomen en regio. </a:t>
            </a:r>
          </a:p>
        </p:txBody>
      </p:sp>
      <p:pic>
        <p:nvPicPr>
          <p:cNvPr id="59"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gray">
          <a:xfrm>
            <a:off x="4689517" y="1256556"/>
            <a:ext cx="324000" cy="324000"/>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p:cNvGrpSpPr>
            <a:grpSpLocks noChangeAspect="1"/>
          </p:cNvGrpSpPr>
          <p:nvPr/>
        </p:nvGrpSpPr>
        <p:grpSpPr>
          <a:xfrm>
            <a:off x="4644008" y="2067694"/>
            <a:ext cx="415019" cy="306000"/>
            <a:chOff x="4192185" y="2349415"/>
            <a:chExt cx="390606" cy="346760"/>
          </a:xfrm>
          <a:solidFill>
            <a:schemeClr val="accent2"/>
          </a:solidFill>
        </p:grpSpPr>
        <p:sp>
          <p:nvSpPr>
            <p:cNvPr id="61" name="Freeform 795" descr="© INSCALE GmbH, 21.06.2010"/>
            <p:cNvSpPr>
              <a:spLocks/>
            </p:cNvSpPr>
            <p:nvPr/>
          </p:nvSpPr>
          <p:spPr bwMode="gray">
            <a:xfrm>
              <a:off x="4192185" y="2371370"/>
              <a:ext cx="309074" cy="324805"/>
            </a:xfrm>
            <a:custGeom>
              <a:avLst/>
              <a:gdLst>
                <a:gd name="T0" fmla="*/ 2718 w 2765"/>
                <a:gd name="T1" fmla="*/ 2429 h 2608"/>
                <a:gd name="T2" fmla="*/ 179 w 2765"/>
                <a:gd name="T3" fmla="*/ 2429 h 2608"/>
                <a:gd name="T4" fmla="*/ 179 w 2765"/>
                <a:gd name="T5" fmla="*/ 48 h 2608"/>
                <a:gd name="T6" fmla="*/ 111 w 2765"/>
                <a:gd name="T7" fmla="*/ 0 h 2608"/>
                <a:gd name="T8" fmla="*/ 68 w 2765"/>
                <a:gd name="T9" fmla="*/ 0 h 2608"/>
                <a:gd name="T10" fmla="*/ 0 w 2765"/>
                <a:gd name="T11" fmla="*/ 48 h 2608"/>
                <a:gd name="T12" fmla="*/ 0 w 2765"/>
                <a:gd name="T13" fmla="*/ 2560 h 2608"/>
                <a:gd name="T14" fmla="*/ 14 w 2765"/>
                <a:gd name="T15" fmla="*/ 2587 h 2608"/>
                <a:gd name="T16" fmla="*/ 17 w 2765"/>
                <a:gd name="T17" fmla="*/ 2590 h 2608"/>
                <a:gd name="T18" fmla="*/ 20 w 2765"/>
                <a:gd name="T19" fmla="*/ 2594 h 2608"/>
                <a:gd name="T20" fmla="*/ 48 w 2765"/>
                <a:gd name="T21" fmla="*/ 2608 h 2608"/>
                <a:gd name="T22" fmla="*/ 2718 w 2765"/>
                <a:gd name="T23" fmla="*/ 2608 h 2608"/>
                <a:gd name="T24" fmla="*/ 2765 w 2765"/>
                <a:gd name="T25" fmla="*/ 2539 h 2608"/>
                <a:gd name="T26" fmla="*/ 2765 w 2765"/>
                <a:gd name="T27" fmla="*/ 2497 h 2608"/>
                <a:gd name="T28" fmla="*/ 2718 w 2765"/>
                <a:gd name="T29" fmla="*/ 2429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65" h="2608">
                  <a:moveTo>
                    <a:pt x="2718" y="2429"/>
                  </a:moveTo>
                  <a:cubicBezTo>
                    <a:pt x="179" y="2429"/>
                    <a:pt x="179" y="2429"/>
                    <a:pt x="179" y="2429"/>
                  </a:cubicBezTo>
                  <a:cubicBezTo>
                    <a:pt x="179" y="48"/>
                    <a:pt x="179" y="48"/>
                    <a:pt x="179" y="48"/>
                  </a:cubicBezTo>
                  <a:cubicBezTo>
                    <a:pt x="179" y="22"/>
                    <a:pt x="148" y="0"/>
                    <a:pt x="111" y="0"/>
                  </a:cubicBezTo>
                  <a:cubicBezTo>
                    <a:pt x="68" y="0"/>
                    <a:pt x="68" y="0"/>
                    <a:pt x="68" y="0"/>
                  </a:cubicBezTo>
                  <a:cubicBezTo>
                    <a:pt x="30" y="0"/>
                    <a:pt x="0" y="22"/>
                    <a:pt x="0" y="48"/>
                  </a:cubicBezTo>
                  <a:cubicBezTo>
                    <a:pt x="0" y="2560"/>
                    <a:pt x="0" y="2560"/>
                    <a:pt x="0" y="2560"/>
                  </a:cubicBezTo>
                  <a:cubicBezTo>
                    <a:pt x="0" y="2570"/>
                    <a:pt x="6" y="2579"/>
                    <a:pt x="14" y="2587"/>
                  </a:cubicBezTo>
                  <a:cubicBezTo>
                    <a:pt x="15" y="2588"/>
                    <a:pt x="16" y="2589"/>
                    <a:pt x="17" y="2590"/>
                  </a:cubicBezTo>
                  <a:cubicBezTo>
                    <a:pt x="18" y="2591"/>
                    <a:pt x="19" y="2593"/>
                    <a:pt x="20" y="2594"/>
                  </a:cubicBezTo>
                  <a:cubicBezTo>
                    <a:pt x="28" y="2602"/>
                    <a:pt x="37" y="2608"/>
                    <a:pt x="48" y="2608"/>
                  </a:cubicBezTo>
                  <a:cubicBezTo>
                    <a:pt x="2718" y="2608"/>
                    <a:pt x="2718" y="2608"/>
                    <a:pt x="2718" y="2608"/>
                  </a:cubicBezTo>
                  <a:cubicBezTo>
                    <a:pt x="2744" y="2608"/>
                    <a:pt x="2765" y="2577"/>
                    <a:pt x="2765" y="2539"/>
                  </a:cubicBezTo>
                  <a:cubicBezTo>
                    <a:pt x="2765" y="2497"/>
                    <a:pt x="2765" y="2497"/>
                    <a:pt x="2765" y="2497"/>
                  </a:cubicBezTo>
                  <a:cubicBezTo>
                    <a:pt x="2765" y="2459"/>
                    <a:pt x="2744" y="2429"/>
                    <a:pt x="2718" y="2429"/>
                  </a:cubicBezTo>
                  <a:close/>
                </a:path>
              </a:pathLst>
            </a:custGeom>
            <a:grpFill/>
            <a:ln>
              <a:noFill/>
            </a:ln>
            <a:extLst/>
          </p:spPr>
          <p:txBody>
            <a:bodyPr/>
            <a:lstStyle/>
            <a:p>
              <a:endParaRPr lang="en-US" sz="1000">
                <a:latin typeface="Arial" panose="020B0604020202020204" pitchFamily="34" charset="0"/>
                <a:cs typeface="Arial" panose="020B0604020202020204" pitchFamily="34" charset="0"/>
              </a:endParaRPr>
            </a:p>
          </p:txBody>
        </p:sp>
        <p:sp>
          <p:nvSpPr>
            <p:cNvPr id="62" name="Freeform 797" descr="© INSCALE GmbH, 21.06.2010"/>
            <p:cNvSpPr>
              <a:spLocks noEditPoints="1"/>
            </p:cNvSpPr>
            <p:nvPr/>
          </p:nvSpPr>
          <p:spPr bwMode="gray">
            <a:xfrm>
              <a:off x="4201710" y="2349415"/>
              <a:ext cx="381081" cy="306672"/>
            </a:xfrm>
            <a:custGeom>
              <a:avLst/>
              <a:gdLst>
                <a:gd name="T0" fmla="*/ 1988 w 2523"/>
                <a:gd name="T1" fmla="*/ 361 h 2236"/>
                <a:gd name="T2" fmla="*/ 2103 w 2523"/>
                <a:gd name="T3" fmla="*/ 451 h 2236"/>
                <a:gd name="T4" fmla="*/ 1568 w 2523"/>
                <a:gd name="T5" fmla="*/ 1233 h 2236"/>
                <a:gd name="T6" fmla="*/ 1206 w 2523"/>
                <a:gd name="T7" fmla="*/ 951 h 2236"/>
                <a:gd name="T8" fmla="*/ 818 w 2523"/>
                <a:gd name="T9" fmla="*/ 1518 h 2236"/>
                <a:gd name="T10" fmla="*/ 553 w 2523"/>
                <a:gd name="T11" fmla="*/ 1313 h 2236"/>
                <a:gd name="T12" fmla="*/ 0 w 2523"/>
                <a:gd name="T13" fmla="*/ 2122 h 2236"/>
                <a:gd name="T14" fmla="*/ 146 w 2523"/>
                <a:gd name="T15" fmla="*/ 2236 h 2236"/>
                <a:gd name="T16" fmla="*/ 593 w 2523"/>
                <a:gd name="T17" fmla="*/ 1582 h 2236"/>
                <a:gd name="T18" fmla="*/ 858 w 2523"/>
                <a:gd name="T19" fmla="*/ 1787 h 2236"/>
                <a:gd name="T20" fmla="*/ 1246 w 2523"/>
                <a:gd name="T21" fmla="*/ 1220 h 2236"/>
                <a:gd name="T22" fmla="*/ 1608 w 2523"/>
                <a:gd name="T23" fmla="*/ 1502 h 2236"/>
                <a:gd name="T24" fmla="*/ 2250 w 2523"/>
                <a:gd name="T25" fmla="*/ 564 h 2236"/>
                <a:gd name="T26" fmla="*/ 2364 w 2523"/>
                <a:gd name="T27" fmla="*/ 653 h 2236"/>
                <a:gd name="T28" fmla="*/ 2523 w 2523"/>
                <a:gd name="T29" fmla="*/ 0 h 2236"/>
                <a:gd name="T30" fmla="*/ 1988 w 2523"/>
                <a:gd name="T31" fmla="*/ 361 h 2236"/>
                <a:gd name="T32" fmla="*/ 2460 w 2523"/>
                <a:gd name="T33" fmla="*/ 90 h 2236"/>
                <a:gd name="T34" fmla="*/ 2340 w 2523"/>
                <a:gd name="T35" fmla="*/ 585 h 2236"/>
                <a:gd name="T36" fmla="*/ 2241 w 2523"/>
                <a:gd name="T37" fmla="*/ 507 h 2236"/>
                <a:gd name="T38" fmla="*/ 1599 w 2523"/>
                <a:gd name="T39" fmla="*/ 1445 h 2236"/>
                <a:gd name="T40" fmla="*/ 1237 w 2523"/>
                <a:gd name="T41" fmla="*/ 1163 h 2236"/>
                <a:gd name="T42" fmla="*/ 849 w 2523"/>
                <a:gd name="T43" fmla="*/ 1730 h 2236"/>
                <a:gd name="T44" fmla="*/ 584 w 2523"/>
                <a:gd name="T45" fmla="*/ 1525 h 2236"/>
                <a:gd name="T46" fmla="*/ 137 w 2523"/>
                <a:gd name="T47" fmla="*/ 2179 h 2236"/>
                <a:gd name="T48" fmla="*/ 54 w 2523"/>
                <a:gd name="T49" fmla="*/ 2114 h 2236"/>
                <a:gd name="T50" fmla="*/ 562 w 2523"/>
                <a:gd name="T51" fmla="*/ 1370 h 2236"/>
                <a:gd name="T52" fmla="*/ 827 w 2523"/>
                <a:gd name="T53" fmla="*/ 1575 h 2236"/>
                <a:gd name="T54" fmla="*/ 1215 w 2523"/>
                <a:gd name="T55" fmla="*/ 1008 h 2236"/>
                <a:gd name="T56" fmla="*/ 1577 w 2523"/>
                <a:gd name="T57" fmla="*/ 1290 h 2236"/>
                <a:gd name="T58" fmla="*/ 2157 w 2523"/>
                <a:gd name="T59" fmla="*/ 442 h 2236"/>
                <a:gd name="T60" fmla="*/ 2056 w 2523"/>
                <a:gd name="T61" fmla="*/ 363 h 2236"/>
                <a:gd name="T62" fmla="*/ 2460 w 2523"/>
                <a:gd name="T63" fmla="*/ 90 h 2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23" h="2236">
                  <a:moveTo>
                    <a:pt x="1988" y="361"/>
                  </a:moveTo>
                  <a:cubicBezTo>
                    <a:pt x="1988" y="361"/>
                    <a:pt x="2081" y="434"/>
                    <a:pt x="2103" y="451"/>
                  </a:cubicBezTo>
                  <a:cubicBezTo>
                    <a:pt x="2084" y="480"/>
                    <a:pt x="1591" y="1200"/>
                    <a:pt x="1568" y="1233"/>
                  </a:cubicBezTo>
                  <a:cubicBezTo>
                    <a:pt x="1538" y="1209"/>
                    <a:pt x="1206" y="951"/>
                    <a:pt x="1206" y="951"/>
                  </a:cubicBezTo>
                  <a:cubicBezTo>
                    <a:pt x="1206" y="951"/>
                    <a:pt x="840" y="1486"/>
                    <a:pt x="818" y="1518"/>
                  </a:cubicBezTo>
                  <a:cubicBezTo>
                    <a:pt x="789" y="1496"/>
                    <a:pt x="553" y="1313"/>
                    <a:pt x="553" y="1313"/>
                  </a:cubicBezTo>
                  <a:cubicBezTo>
                    <a:pt x="0" y="2122"/>
                    <a:pt x="0" y="2122"/>
                    <a:pt x="0" y="2122"/>
                  </a:cubicBezTo>
                  <a:cubicBezTo>
                    <a:pt x="146" y="2236"/>
                    <a:pt x="146" y="2236"/>
                    <a:pt x="146" y="2236"/>
                  </a:cubicBezTo>
                  <a:cubicBezTo>
                    <a:pt x="146" y="2236"/>
                    <a:pt x="571" y="1615"/>
                    <a:pt x="593" y="1582"/>
                  </a:cubicBezTo>
                  <a:cubicBezTo>
                    <a:pt x="623" y="1604"/>
                    <a:pt x="858" y="1787"/>
                    <a:pt x="858" y="1787"/>
                  </a:cubicBezTo>
                  <a:cubicBezTo>
                    <a:pt x="858" y="1787"/>
                    <a:pt x="1223" y="1253"/>
                    <a:pt x="1246" y="1220"/>
                  </a:cubicBezTo>
                  <a:cubicBezTo>
                    <a:pt x="1276" y="1243"/>
                    <a:pt x="1608" y="1502"/>
                    <a:pt x="1608" y="1502"/>
                  </a:cubicBezTo>
                  <a:cubicBezTo>
                    <a:pt x="1608" y="1502"/>
                    <a:pt x="2227" y="598"/>
                    <a:pt x="2250" y="564"/>
                  </a:cubicBezTo>
                  <a:cubicBezTo>
                    <a:pt x="2273" y="583"/>
                    <a:pt x="2364" y="653"/>
                    <a:pt x="2364" y="653"/>
                  </a:cubicBezTo>
                  <a:cubicBezTo>
                    <a:pt x="2523" y="0"/>
                    <a:pt x="2523" y="0"/>
                    <a:pt x="2523" y="0"/>
                  </a:cubicBezTo>
                  <a:lnTo>
                    <a:pt x="1988" y="361"/>
                  </a:lnTo>
                  <a:close/>
                  <a:moveTo>
                    <a:pt x="2460" y="90"/>
                  </a:moveTo>
                  <a:cubicBezTo>
                    <a:pt x="2441" y="168"/>
                    <a:pt x="2352" y="536"/>
                    <a:pt x="2340" y="585"/>
                  </a:cubicBezTo>
                  <a:cubicBezTo>
                    <a:pt x="2311" y="562"/>
                    <a:pt x="2241" y="507"/>
                    <a:pt x="2241" y="507"/>
                  </a:cubicBezTo>
                  <a:cubicBezTo>
                    <a:pt x="2241" y="507"/>
                    <a:pt x="1622" y="1412"/>
                    <a:pt x="1599" y="1445"/>
                  </a:cubicBezTo>
                  <a:cubicBezTo>
                    <a:pt x="1569" y="1422"/>
                    <a:pt x="1237" y="1163"/>
                    <a:pt x="1237" y="1163"/>
                  </a:cubicBezTo>
                  <a:cubicBezTo>
                    <a:pt x="1237" y="1163"/>
                    <a:pt x="871" y="1698"/>
                    <a:pt x="849" y="1730"/>
                  </a:cubicBezTo>
                  <a:cubicBezTo>
                    <a:pt x="820" y="1708"/>
                    <a:pt x="584" y="1525"/>
                    <a:pt x="584" y="1525"/>
                  </a:cubicBezTo>
                  <a:cubicBezTo>
                    <a:pt x="584" y="1525"/>
                    <a:pt x="160" y="2146"/>
                    <a:pt x="137" y="2179"/>
                  </a:cubicBezTo>
                  <a:cubicBezTo>
                    <a:pt x="117" y="2163"/>
                    <a:pt x="72" y="2128"/>
                    <a:pt x="54" y="2114"/>
                  </a:cubicBezTo>
                  <a:cubicBezTo>
                    <a:pt x="73" y="2085"/>
                    <a:pt x="540" y="1402"/>
                    <a:pt x="562" y="1370"/>
                  </a:cubicBezTo>
                  <a:cubicBezTo>
                    <a:pt x="591" y="1392"/>
                    <a:pt x="827" y="1575"/>
                    <a:pt x="827" y="1575"/>
                  </a:cubicBezTo>
                  <a:cubicBezTo>
                    <a:pt x="827" y="1575"/>
                    <a:pt x="1192" y="1040"/>
                    <a:pt x="1215" y="1008"/>
                  </a:cubicBezTo>
                  <a:cubicBezTo>
                    <a:pt x="1245" y="1031"/>
                    <a:pt x="1577" y="1290"/>
                    <a:pt x="1577" y="1290"/>
                  </a:cubicBezTo>
                  <a:cubicBezTo>
                    <a:pt x="2157" y="442"/>
                    <a:pt x="2157" y="442"/>
                    <a:pt x="2157" y="442"/>
                  </a:cubicBezTo>
                  <a:cubicBezTo>
                    <a:pt x="2157" y="442"/>
                    <a:pt x="2083" y="385"/>
                    <a:pt x="2056" y="363"/>
                  </a:cubicBezTo>
                  <a:cubicBezTo>
                    <a:pt x="2093" y="338"/>
                    <a:pt x="2394" y="135"/>
                    <a:pt x="2460" y="90"/>
                  </a:cubicBezTo>
                  <a:close/>
                </a:path>
              </a:pathLst>
            </a:custGeom>
            <a:solidFill>
              <a:schemeClr val="accent2"/>
            </a:solidFill>
            <a:ln>
              <a:solidFill>
                <a:schemeClr val="accent2"/>
              </a:solidFill>
            </a:ln>
            <a:extLst/>
          </p:spPr>
          <p:txBody>
            <a:bodyPr/>
            <a:lstStyle/>
            <a:p>
              <a:endParaRPr lang="en-US" sz="1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249568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2"/>
          <p:cNvSpPr>
            <a:spLocks noGrp="1"/>
          </p:cNvSpPr>
          <p:nvPr>
            <p:ph type="title"/>
            <p:custDataLst>
              <p:tags r:id="rId1"/>
            </p:custDataLst>
          </p:nvPr>
        </p:nvSpPr>
        <p:spPr>
          <a:xfrm>
            <a:off x="323411" y="195420"/>
            <a:ext cx="6408889" cy="576080"/>
          </a:xfrm>
        </p:spPr>
        <p:txBody>
          <a:bodyPr/>
          <a:lstStyle/>
          <a:p>
            <a:pPr eaLnBrk="1" hangingPunct="1"/>
            <a:r>
              <a:rPr lang="nl-NL" dirty="0" smtClean="0">
                <a:latin typeface="Arial" charset="0"/>
              </a:rPr>
              <a:t>GfK en kwaliteit</a:t>
            </a:r>
          </a:p>
        </p:txBody>
      </p:sp>
      <p:sp>
        <p:nvSpPr>
          <p:cNvPr id="10" name="Rectangle 1"/>
          <p:cNvSpPr>
            <a:spLocks noChangeArrowheads="1"/>
          </p:cNvSpPr>
          <p:nvPr>
            <p:custDataLst>
              <p:tags r:id="rId2"/>
            </p:custDataLst>
          </p:nvPr>
        </p:nvSpPr>
        <p:spPr bwMode="auto">
          <a:xfrm>
            <a:off x="324000" y="914400"/>
            <a:ext cx="8496000" cy="2492990"/>
          </a:xfrm>
          <a:prstGeom prst="rect">
            <a:avLst/>
          </a:prstGeom>
          <a:noFill/>
          <a:ln w="9525">
            <a:noFill/>
            <a:miter lim="800000"/>
            <a:headEnd/>
            <a:tailEnd/>
          </a:ln>
          <a:effectLst/>
        </p:spPr>
        <p:txBody>
          <a:bodyPr lIns="0" anchor="t">
            <a:spAutoFit/>
          </a:bodyPr>
          <a:lstStyle/>
          <a:p>
            <a:r>
              <a:rPr lang="nl-NL" sz="1200" dirty="0"/>
              <a:t>GfK heeft kwaliteit hoog in het vaandel. GfK werkt volgens vaste procedures en leidt medewerkers op om op juiste wijze onze producten diensten te leveren. Op die manier garanderen we de beste kwaliteit. </a:t>
            </a:r>
            <a:endParaRPr lang="nl-NL" sz="1200" dirty="0" smtClean="0"/>
          </a:p>
          <a:p>
            <a:endParaRPr lang="en-US" sz="1200" dirty="0"/>
          </a:p>
          <a:p>
            <a:pPr marL="285750" indent="-285750">
              <a:buFont typeface="Arial" panose="020B0604020202020204" pitchFamily="34" charset="0"/>
              <a:buChar char="•"/>
            </a:pPr>
            <a:r>
              <a:rPr lang="nl-NL" sz="1200" dirty="0"/>
              <a:t>GfK hanteert een kwaliteitssysteem dat voldoet aan de eisen van ISO 9001: 2015 (de standaard voor een kwaliteitsmanagementsysteem), ISO 20252:2012 (de standaard voor het uitvoeren van Marktonderzoek) en ISO 26362:2008 (de standaard voor het opzetten en exploiteren van acces-panels).</a:t>
            </a:r>
            <a:endParaRPr lang="en-US" sz="1200" dirty="0"/>
          </a:p>
          <a:p>
            <a:pPr marL="285750" indent="-285750">
              <a:buFont typeface="Arial" panose="020B0604020202020204" pitchFamily="34" charset="0"/>
              <a:buChar char="•"/>
            </a:pPr>
            <a:r>
              <a:rPr lang="nl-NL" sz="1200" dirty="0"/>
              <a:t>Internationaal is GfK lid van de </a:t>
            </a:r>
            <a:r>
              <a:rPr lang="nl-NL" sz="1200" u="sng" dirty="0">
                <a:hlinkClick r:id="rId5"/>
              </a:rPr>
              <a:t>ICC / ESOMAR</a:t>
            </a:r>
            <a:r>
              <a:rPr lang="nl-NL" sz="1200" dirty="0"/>
              <a:t> (The World Association of Research Professionals), dit is de overkoepelende organisatie van marktonderzoekbureaus. </a:t>
            </a:r>
          </a:p>
          <a:p>
            <a:pPr marL="285750" indent="-285750">
              <a:buFont typeface="Arial" panose="020B0604020202020204" pitchFamily="34" charset="0"/>
              <a:buChar char="•"/>
            </a:pPr>
            <a:r>
              <a:rPr lang="nl-NL" sz="1200" dirty="0"/>
              <a:t>Op lokaal niveau is GfK lid van de </a:t>
            </a:r>
            <a:r>
              <a:rPr lang="nl-NL" sz="1200" u="sng" dirty="0">
                <a:hlinkClick r:id="rId6"/>
              </a:rPr>
              <a:t>MOA</a:t>
            </a:r>
            <a:r>
              <a:rPr lang="nl-NL" sz="1200" dirty="0"/>
              <a:t>, Center </a:t>
            </a:r>
            <a:r>
              <a:rPr lang="nl-NL" sz="1200" dirty="0" err="1"/>
              <a:t>for</a:t>
            </a:r>
            <a:r>
              <a:rPr lang="nl-NL" sz="1200" dirty="0"/>
              <a:t> Information </a:t>
            </a:r>
            <a:r>
              <a:rPr lang="nl-NL" sz="1200" dirty="0" err="1"/>
              <a:t>Based</a:t>
            </a:r>
            <a:r>
              <a:rPr lang="nl-NL" sz="1200" dirty="0"/>
              <a:t> </a:t>
            </a:r>
            <a:r>
              <a:rPr lang="nl-NL" sz="1200" dirty="0" err="1"/>
              <a:t>Decision</a:t>
            </a:r>
            <a:r>
              <a:rPr lang="nl-NL" sz="1200" dirty="0"/>
              <a:t> Making &amp; Marketing Research. Dit is een vereniging van bedrijven en instellingen die zich bezighouden met Market Research, Digital Analytics, Marketing Intelligence en Beleidsonderzoek. </a:t>
            </a:r>
          </a:p>
          <a:p>
            <a:pPr marL="285750" indent="-285750">
              <a:buFont typeface="Arial" panose="020B0604020202020204" pitchFamily="34" charset="0"/>
              <a:buChar char="•"/>
            </a:pPr>
            <a:r>
              <a:rPr lang="nl-NL" sz="1200" dirty="0"/>
              <a:t>GfK volgt de </a:t>
            </a:r>
            <a:r>
              <a:rPr lang="nl-NL" sz="1200" u="sng" dirty="0">
                <a:hlinkClick r:id="rId7"/>
              </a:rPr>
              <a:t>gedragscode voor onderzoek en statistiek</a:t>
            </a:r>
            <a:r>
              <a:rPr lang="nl-NL" sz="1200" dirty="0"/>
              <a:t>, handelt strikt volgens de </a:t>
            </a:r>
            <a:r>
              <a:rPr lang="nl-NL" sz="1200" u="sng" dirty="0">
                <a:hlinkClick r:id="rId8"/>
              </a:rPr>
              <a:t>Wet Bescherming Persoonsgegevens</a:t>
            </a:r>
            <a:r>
              <a:rPr lang="nl-NL" sz="1200" dirty="0">
                <a:hlinkClick r:id="rId8"/>
              </a:rPr>
              <a:t> </a:t>
            </a:r>
            <a:r>
              <a:rPr lang="nl-NL" sz="1200" dirty="0"/>
              <a:t>en is ingeschreven bij het College Bescherming Persoonsgegevens.</a:t>
            </a:r>
            <a:endParaRPr lang="en-US" sz="1200" dirty="0"/>
          </a:p>
        </p:txBody>
      </p:sp>
      <p:pic>
        <p:nvPicPr>
          <p:cNvPr id="11" name="Afbeelding 4" descr="gfkcompass.jpg"/>
          <p:cNvPicPr>
            <a:picLocks noChangeAspect="1"/>
          </p:cNvPicPr>
          <p:nvPr>
            <p:custDataLst>
              <p:tags r:id="rId3"/>
            </p:custDataLst>
          </p:nvPr>
        </p:nvPicPr>
        <p:blipFill rotWithShape="1">
          <a:blip r:embed="rId9" cstate="email">
            <a:extLst>
              <a:ext uri="{28A0092B-C50C-407E-A947-70E740481C1C}">
                <a14:useLocalDpi xmlns:a14="http://schemas.microsoft.com/office/drawing/2010/main"/>
              </a:ext>
            </a:extLst>
          </a:blip>
          <a:srcRect/>
          <a:stretch/>
        </p:blipFill>
        <p:spPr bwMode="auto">
          <a:xfrm>
            <a:off x="6588224" y="3372740"/>
            <a:ext cx="1944216" cy="1770760"/>
          </a:xfrm>
          <a:prstGeom prst="rect">
            <a:avLst/>
          </a:prstGeom>
          <a:noFill/>
          <a:ln w="9525">
            <a:noFill/>
            <a:miter lim="800000"/>
            <a:headEnd/>
            <a:tailEnd/>
          </a:ln>
        </p:spPr>
      </p:pic>
    </p:spTree>
    <p:extLst>
      <p:ext uri="{BB962C8B-B14F-4D97-AF65-F5344CB8AC3E}">
        <p14:creationId xmlns:p14="http://schemas.microsoft.com/office/powerpoint/2010/main" val="5440909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Bijlage analyse op rapportcijfer kookkunsten en attitude / vaardigheden</a:t>
            </a:r>
            <a:endParaRPr lang="en-US" dirty="0"/>
          </a:p>
        </p:txBody>
      </p:sp>
    </p:spTree>
    <p:extLst>
      <p:ext uri="{BB962C8B-B14F-4D97-AF65-F5344CB8AC3E}">
        <p14:creationId xmlns:p14="http://schemas.microsoft.com/office/powerpoint/2010/main" val="6369239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Uitsplitsing cijfer beoordeling eigen kookkunsten &amp; inschatting kookkunsten gemiddelde Nederlander. </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274482558"/>
              </p:ext>
            </p:extLst>
          </p:nvPr>
        </p:nvGraphicFramePr>
        <p:xfrm>
          <a:off x="323528" y="1059582"/>
          <a:ext cx="2448272" cy="38164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008351960"/>
              </p:ext>
            </p:extLst>
          </p:nvPr>
        </p:nvGraphicFramePr>
        <p:xfrm>
          <a:off x="3567831" y="1120557"/>
          <a:ext cx="2675558" cy="37094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bwMode="gray">
          <a:xfrm>
            <a:off x="1187624" y="3507854"/>
            <a:ext cx="1368152" cy="738664"/>
          </a:xfrm>
          <a:prstGeom prst="rect">
            <a:avLst/>
          </a:prstGeom>
          <a:noFill/>
        </p:spPr>
        <p:txBody>
          <a:bodyPr wrap="square" lIns="0" tIns="0" rIns="0" bIns="0" rtlCol="0">
            <a:spAutoFit/>
          </a:bodyPr>
          <a:lstStyle/>
          <a:p>
            <a:pPr>
              <a:spcBef>
                <a:spcPts val="300"/>
              </a:spcBef>
            </a:pPr>
            <a:r>
              <a:rPr lang="nl-NL" sz="4800" b="1" dirty="0" smtClean="0">
                <a:latin typeface="Arial" pitchFamily="34" charset="0"/>
                <a:cs typeface="Arial" pitchFamily="34" charset="0"/>
              </a:rPr>
              <a:t>7.1</a:t>
            </a:r>
            <a:endParaRPr lang="en-US" sz="4800" b="1" dirty="0" err="1" smtClean="0">
              <a:latin typeface="Arial" pitchFamily="34" charset="0"/>
              <a:cs typeface="Arial" pitchFamily="34" charset="0"/>
            </a:endParaRPr>
          </a:p>
        </p:txBody>
      </p:sp>
      <p:sp>
        <p:nvSpPr>
          <p:cNvPr id="9" name="TextBox 8"/>
          <p:cNvSpPr txBox="1"/>
          <p:nvPr/>
        </p:nvSpPr>
        <p:spPr bwMode="gray">
          <a:xfrm>
            <a:off x="4716016" y="3516556"/>
            <a:ext cx="1368152" cy="738664"/>
          </a:xfrm>
          <a:prstGeom prst="rect">
            <a:avLst/>
          </a:prstGeom>
          <a:noFill/>
        </p:spPr>
        <p:txBody>
          <a:bodyPr wrap="square" lIns="0" tIns="0" rIns="0" bIns="0" rtlCol="0">
            <a:spAutoFit/>
          </a:bodyPr>
          <a:lstStyle/>
          <a:p>
            <a:pPr>
              <a:spcBef>
                <a:spcPts val="300"/>
              </a:spcBef>
            </a:pPr>
            <a:r>
              <a:rPr lang="nl-NL" sz="4800" b="1" dirty="0" smtClean="0">
                <a:latin typeface="Arial" pitchFamily="34" charset="0"/>
                <a:cs typeface="Arial" pitchFamily="34" charset="0"/>
              </a:rPr>
              <a:t>6.3</a:t>
            </a:r>
            <a:endParaRPr lang="en-US" sz="4800" b="1" dirty="0" err="1" smtClean="0">
              <a:latin typeface="Arial" pitchFamily="34" charset="0"/>
              <a:cs typeface="Arial" pitchFamily="34" charset="0"/>
            </a:endParaRPr>
          </a:p>
        </p:txBody>
      </p:sp>
      <p:sp>
        <p:nvSpPr>
          <p:cNvPr id="10" name="Rectangle 9"/>
          <p:cNvSpPr/>
          <p:nvPr/>
        </p:nvSpPr>
        <p:spPr>
          <a:xfrm>
            <a:off x="395536" y="843558"/>
            <a:ext cx="2521844" cy="276999"/>
          </a:xfrm>
          <a:prstGeom prst="rect">
            <a:avLst/>
          </a:prstGeom>
        </p:spPr>
        <p:txBody>
          <a:bodyPr wrap="none">
            <a:spAutoFit/>
          </a:bodyPr>
          <a:lstStyle/>
          <a:p>
            <a:pPr algn="ctr"/>
            <a:r>
              <a:rPr lang="nl-NL" sz="1200" b="1" dirty="0"/>
              <a:t>Beoordeling eigen kookkunsten</a:t>
            </a:r>
            <a:endParaRPr lang="nl-NL" sz="1200" b="1" i="1" dirty="0"/>
          </a:p>
        </p:txBody>
      </p:sp>
      <p:sp>
        <p:nvSpPr>
          <p:cNvPr id="11" name="Rectangle 10"/>
          <p:cNvSpPr/>
          <p:nvPr/>
        </p:nvSpPr>
        <p:spPr>
          <a:xfrm>
            <a:off x="3222104" y="863293"/>
            <a:ext cx="4572000" cy="276999"/>
          </a:xfrm>
          <a:prstGeom prst="rect">
            <a:avLst/>
          </a:prstGeom>
        </p:spPr>
        <p:txBody>
          <a:bodyPr>
            <a:spAutoFit/>
          </a:bodyPr>
          <a:lstStyle/>
          <a:p>
            <a:pPr algn="ctr"/>
            <a:r>
              <a:rPr lang="nl-NL" sz="1200" b="1" dirty="0"/>
              <a:t>Inschatting kookkunsten gemiddelde Nederlander</a:t>
            </a:r>
            <a:endParaRPr lang="nl-NL" sz="1200" b="1" i="1" dirty="0"/>
          </a:p>
        </p:txBody>
      </p:sp>
      <p:sp>
        <p:nvSpPr>
          <p:cNvPr id="12" name="Content Placeholder 8"/>
          <p:cNvSpPr txBox="1">
            <a:spLocks/>
          </p:cNvSpPr>
          <p:nvPr/>
        </p:nvSpPr>
        <p:spPr>
          <a:xfrm>
            <a:off x="6363575" y="3762052"/>
            <a:ext cx="2744929" cy="968932"/>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sz="1600" kern="120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7pPr>
            <a:lvl8pPr marL="540000" indent="-180000"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9pPr>
          </a:lstStyle>
          <a:p>
            <a:r>
              <a:rPr lang="nl-NL" sz="700" dirty="0" smtClean="0"/>
              <a:t>A13. Als u uzelf een cijfer mag geven voor uw kookkunsten, wat voor rapportcijfer zou dat zijn op een schaal van 1 (laag) tot 10 (hoog)?</a:t>
            </a:r>
          </a:p>
          <a:p>
            <a:r>
              <a:rPr lang="nl-NL" sz="700" i="1" dirty="0" smtClean="0"/>
              <a:t>Basis: Alle respondenten (n = 1.553)</a:t>
            </a:r>
          </a:p>
          <a:p>
            <a:r>
              <a:rPr lang="nl-NL" sz="700" dirty="0" smtClean="0"/>
              <a:t>A14. Hoe goed denkt u dat een gemiddelde Nederlander kan koken? Wat voor rapportcijfer zou dat zijn op een schaal van 1 (laag) tot 10 (hoog)?</a:t>
            </a:r>
          </a:p>
          <a:p>
            <a:r>
              <a:rPr lang="nl-NL" sz="700" i="1" dirty="0" smtClean="0"/>
              <a:t>Basis: Alle respondenten (n = 1.553)</a:t>
            </a:r>
            <a:endParaRPr lang="nl-NL" sz="700" i="1" dirty="0"/>
          </a:p>
        </p:txBody>
      </p:sp>
    </p:spTree>
    <p:extLst>
      <p:ext uri="{BB962C8B-B14F-4D97-AF65-F5344CB8AC3E}">
        <p14:creationId xmlns:p14="http://schemas.microsoft.com/office/powerpoint/2010/main" val="6283424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11" y="123478"/>
            <a:ext cx="6408889" cy="576080"/>
          </a:xfrm>
        </p:spPr>
        <p:txBody>
          <a:bodyPr/>
          <a:lstStyle/>
          <a:p>
            <a:r>
              <a:rPr lang="nl-NL" dirty="0" smtClean="0"/>
              <a:t>Verschillen tussen Nederlanders die zichzelf een 6 of lager geven en die zichzelf een 7 of hoger geven voor het koken. </a:t>
            </a:r>
            <a:endParaRPr lang="en-US" dirty="0"/>
          </a:p>
        </p:txBody>
      </p:sp>
      <p:grpSp>
        <p:nvGrpSpPr>
          <p:cNvPr id="4" name="Group 3"/>
          <p:cNvGrpSpPr/>
          <p:nvPr/>
        </p:nvGrpSpPr>
        <p:grpSpPr>
          <a:xfrm>
            <a:off x="360820" y="810592"/>
            <a:ext cx="5328592" cy="2317841"/>
            <a:chOff x="755575" y="1779663"/>
            <a:chExt cx="2160241" cy="1310873"/>
          </a:xfrm>
        </p:grpSpPr>
        <p:sp>
          <p:nvSpPr>
            <p:cNvPr id="24" name="Rechteck 31"/>
            <p:cNvSpPr/>
            <p:nvPr>
              <p:custDataLst>
                <p:tags r:id="rId18"/>
              </p:custDataLst>
            </p:nvPr>
          </p:nvSpPr>
          <p:spPr bwMode="gray">
            <a:xfrm>
              <a:off x="2509134" y="1779663"/>
              <a:ext cx="406682" cy="21602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000" b="1" dirty="0" smtClean="0">
                  <a:solidFill>
                    <a:schemeClr val="bg1"/>
                  </a:solidFill>
                  <a:cs typeface="Arial" pitchFamily="34" charset="0"/>
                </a:rPr>
                <a:t>6 of lager</a:t>
              </a:r>
              <a:endParaRPr lang="en-US" sz="1000" b="1" dirty="0">
                <a:solidFill>
                  <a:schemeClr val="bg1"/>
                </a:solidFill>
                <a:cs typeface="Arial" pitchFamily="34" charset="0"/>
              </a:endParaRPr>
            </a:p>
          </p:txBody>
        </p:sp>
        <p:grpSp>
          <p:nvGrpSpPr>
            <p:cNvPr id="6" name="Group 5"/>
            <p:cNvGrpSpPr/>
            <p:nvPr/>
          </p:nvGrpSpPr>
          <p:grpSpPr>
            <a:xfrm>
              <a:off x="755576" y="2054684"/>
              <a:ext cx="2160240" cy="216024"/>
              <a:chOff x="755576" y="1779662"/>
              <a:chExt cx="2160240" cy="216024"/>
            </a:xfrm>
          </p:grpSpPr>
          <p:sp>
            <p:nvSpPr>
              <p:cNvPr id="19" name="Text Placeholder 1"/>
              <p:cNvSpPr txBox="1">
                <a:spLocks/>
              </p:cNvSpPr>
              <p:nvPr>
                <p:custDataLst>
                  <p:tags r:id="rId25"/>
                </p:custDataLst>
              </p:nvPr>
            </p:nvSpPr>
            <p:spPr bwMode="gray">
              <a:xfrm>
                <a:off x="755576" y="1779662"/>
                <a:ext cx="1751950" cy="216024"/>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en-US" sz="1100" dirty="0" err="1" smtClean="0"/>
                  <a:t>Kookt</a:t>
                </a:r>
                <a:r>
                  <a:rPr lang="en-US" sz="1100" dirty="0" smtClean="0"/>
                  <a:t> </a:t>
                </a:r>
                <a:r>
                  <a:rPr lang="en-US" sz="1100" dirty="0" err="1" smtClean="0"/>
                  <a:t>dagelijks</a:t>
                </a:r>
                <a:endParaRPr lang="en-US" sz="1100" dirty="0" smtClean="0"/>
              </a:p>
            </p:txBody>
          </p:sp>
          <p:sp>
            <p:nvSpPr>
              <p:cNvPr id="21" name="Rechteck 31"/>
              <p:cNvSpPr/>
              <p:nvPr>
                <p:custDataLst>
                  <p:tags r:id="rId26"/>
                </p:custDataLst>
              </p:nvPr>
            </p:nvSpPr>
            <p:spPr bwMode="gray">
              <a:xfrm>
                <a:off x="2509134" y="1779662"/>
                <a:ext cx="406682" cy="216024"/>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200" b="1" dirty="0" smtClean="0">
                    <a:solidFill>
                      <a:schemeClr val="bg1"/>
                    </a:solidFill>
                    <a:cs typeface="Arial" pitchFamily="34" charset="0"/>
                  </a:rPr>
                  <a:t>23%</a:t>
                </a:r>
                <a:endParaRPr lang="en-US" sz="1200" b="1" dirty="0">
                  <a:solidFill>
                    <a:schemeClr val="bg1"/>
                  </a:solidFill>
                  <a:cs typeface="Arial" pitchFamily="34" charset="0"/>
                </a:endParaRPr>
              </a:p>
            </p:txBody>
          </p:sp>
        </p:grpSp>
        <p:grpSp>
          <p:nvGrpSpPr>
            <p:cNvPr id="7" name="Group 6"/>
            <p:cNvGrpSpPr/>
            <p:nvPr/>
          </p:nvGrpSpPr>
          <p:grpSpPr>
            <a:xfrm>
              <a:off x="755576" y="2336676"/>
              <a:ext cx="2160240" cy="216024"/>
              <a:chOff x="755576" y="1779662"/>
              <a:chExt cx="2160240" cy="216024"/>
            </a:xfrm>
          </p:grpSpPr>
          <p:sp>
            <p:nvSpPr>
              <p:cNvPr id="16" name="Text Placeholder 1"/>
              <p:cNvSpPr txBox="1">
                <a:spLocks/>
              </p:cNvSpPr>
              <p:nvPr>
                <p:custDataLst>
                  <p:tags r:id="rId23"/>
                </p:custDataLst>
              </p:nvPr>
            </p:nvSpPr>
            <p:spPr bwMode="gray">
              <a:xfrm>
                <a:off x="755576" y="1779662"/>
                <a:ext cx="1751950" cy="216024"/>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en-US" sz="1100" dirty="0" err="1" smtClean="0"/>
                  <a:t>Eet</a:t>
                </a:r>
                <a:r>
                  <a:rPr lang="en-US" sz="1100" dirty="0" smtClean="0"/>
                  <a:t> </a:t>
                </a:r>
                <a:r>
                  <a:rPr lang="en-US" sz="1100" dirty="0" err="1" smtClean="0"/>
                  <a:t>minstens</a:t>
                </a:r>
                <a:r>
                  <a:rPr lang="en-US" sz="1100" dirty="0" smtClean="0"/>
                  <a:t> </a:t>
                </a:r>
                <a:r>
                  <a:rPr lang="en-US" sz="1100" dirty="0" err="1" smtClean="0"/>
                  <a:t>wekelijks</a:t>
                </a:r>
                <a:r>
                  <a:rPr lang="en-US" sz="1100" dirty="0" smtClean="0"/>
                  <a:t> </a:t>
                </a:r>
                <a:r>
                  <a:rPr lang="en-US" sz="1100" dirty="0" err="1" smtClean="0"/>
                  <a:t>een</a:t>
                </a:r>
                <a:r>
                  <a:rPr lang="en-US" sz="1100" dirty="0" smtClean="0"/>
                  <a:t> </a:t>
                </a:r>
                <a:r>
                  <a:rPr lang="en-US" sz="1100" dirty="0" err="1" smtClean="0"/>
                  <a:t>kant-en-klaar</a:t>
                </a:r>
                <a:r>
                  <a:rPr lang="en-US" sz="1100" dirty="0" smtClean="0"/>
                  <a:t> </a:t>
                </a:r>
                <a:r>
                  <a:rPr lang="en-US" sz="1100" dirty="0" err="1" smtClean="0"/>
                  <a:t>maaltijd</a:t>
                </a:r>
                <a:endParaRPr lang="en-US" sz="1100" dirty="0" smtClean="0"/>
              </a:p>
            </p:txBody>
          </p:sp>
          <p:sp>
            <p:nvSpPr>
              <p:cNvPr id="18" name="Rechteck 31"/>
              <p:cNvSpPr/>
              <p:nvPr>
                <p:custDataLst>
                  <p:tags r:id="rId24"/>
                </p:custDataLst>
              </p:nvPr>
            </p:nvSpPr>
            <p:spPr bwMode="gray">
              <a:xfrm>
                <a:off x="2509134" y="1779662"/>
                <a:ext cx="406682" cy="21602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100" b="1" dirty="0" smtClean="0">
                    <a:solidFill>
                      <a:schemeClr val="bg1"/>
                    </a:solidFill>
                    <a:cs typeface="Arial" pitchFamily="34" charset="0"/>
                  </a:rPr>
                  <a:t>25%</a:t>
                </a:r>
                <a:endParaRPr lang="en-US" sz="1100" b="1" dirty="0">
                  <a:solidFill>
                    <a:schemeClr val="bg1"/>
                  </a:solidFill>
                  <a:cs typeface="Arial" pitchFamily="34" charset="0"/>
                </a:endParaRPr>
              </a:p>
            </p:txBody>
          </p:sp>
        </p:grpSp>
        <p:grpSp>
          <p:nvGrpSpPr>
            <p:cNvPr id="8" name="Group 7"/>
            <p:cNvGrpSpPr/>
            <p:nvPr/>
          </p:nvGrpSpPr>
          <p:grpSpPr>
            <a:xfrm>
              <a:off x="755575" y="2607754"/>
              <a:ext cx="2156223" cy="216024"/>
              <a:chOff x="759593" y="1779662"/>
              <a:chExt cx="2156223" cy="216024"/>
            </a:xfrm>
          </p:grpSpPr>
          <p:sp>
            <p:nvSpPr>
              <p:cNvPr id="13" name="Text Placeholder 1"/>
              <p:cNvSpPr txBox="1">
                <a:spLocks/>
              </p:cNvSpPr>
              <p:nvPr>
                <p:custDataLst>
                  <p:tags r:id="rId21"/>
                </p:custDataLst>
              </p:nvPr>
            </p:nvSpPr>
            <p:spPr bwMode="gray">
              <a:xfrm>
                <a:off x="759593" y="1779662"/>
                <a:ext cx="1747700" cy="216024"/>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sz="1050" dirty="0" smtClean="0"/>
                  <a:t>Wil doordeweeks </a:t>
                </a:r>
                <a:r>
                  <a:rPr lang="nl-NL" sz="1050" u="sng" dirty="0" smtClean="0"/>
                  <a:t>maximaal</a:t>
                </a:r>
                <a:r>
                  <a:rPr lang="nl-NL" sz="1050" dirty="0" smtClean="0"/>
                  <a:t> 20 minuten besteden aan het koken</a:t>
                </a:r>
                <a:endParaRPr lang="en-US" sz="1050" dirty="0" smtClean="0"/>
              </a:p>
            </p:txBody>
          </p:sp>
          <p:sp>
            <p:nvSpPr>
              <p:cNvPr id="15" name="Rechteck 31"/>
              <p:cNvSpPr/>
              <p:nvPr>
                <p:custDataLst>
                  <p:tags r:id="rId22"/>
                </p:custDataLst>
              </p:nvPr>
            </p:nvSpPr>
            <p:spPr bwMode="gray">
              <a:xfrm>
                <a:off x="2511655" y="1779662"/>
                <a:ext cx="404161" cy="21602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200" b="1" dirty="0" smtClean="0">
                    <a:solidFill>
                      <a:schemeClr val="bg1"/>
                    </a:solidFill>
                    <a:cs typeface="Arial" pitchFamily="34" charset="0"/>
                  </a:rPr>
                  <a:t>40%</a:t>
                </a:r>
                <a:endParaRPr lang="en-US" sz="1200" b="1" dirty="0">
                  <a:solidFill>
                    <a:schemeClr val="bg1"/>
                  </a:solidFill>
                  <a:cs typeface="Arial" pitchFamily="34" charset="0"/>
                </a:endParaRPr>
              </a:p>
            </p:txBody>
          </p:sp>
        </p:grpSp>
        <p:grpSp>
          <p:nvGrpSpPr>
            <p:cNvPr id="9" name="Group 8"/>
            <p:cNvGrpSpPr/>
            <p:nvPr/>
          </p:nvGrpSpPr>
          <p:grpSpPr>
            <a:xfrm>
              <a:off x="755576" y="2874512"/>
              <a:ext cx="2155924" cy="216024"/>
              <a:chOff x="759892" y="1779662"/>
              <a:chExt cx="2155924" cy="216024"/>
            </a:xfrm>
          </p:grpSpPr>
          <p:sp>
            <p:nvSpPr>
              <p:cNvPr id="10" name="Text Placeholder 1"/>
              <p:cNvSpPr txBox="1">
                <a:spLocks/>
              </p:cNvSpPr>
              <p:nvPr>
                <p:custDataLst>
                  <p:tags r:id="rId19"/>
                </p:custDataLst>
              </p:nvPr>
            </p:nvSpPr>
            <p:spPr bwMode="gray">
              <a:xfrm>
                <a:off x="759892" y="1779662"/>
                <a:ext cx="1747384" cy="216024"/>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en-US" sz="1100" dirty="0" err="1" smtClean="0"/>
                  <a:t>Vindt</a:t>
                </a:r>
                <a:r>
                  <a:rPr lang="en-US" sz="1100" dirty="0" smtClean="0"/>
                  <a:t> het </a:t>
                </a:r>
                <a:r>
                  <a:rPr lang="en-US" sz="1100" dirty="0" err="1" smtClean="0"/>
                  <a:t>belangrijk</a:t>
                </a:r>
                <a:r>
                  <a:rPr lang="en-US" sz="1100" dirty="0" smtClean="0"/>
                  <a:t> </a:t>
                </a:r>
                <a:r>
                  <a:rPr lang="en-US" sz="1100" dirty="0" err="1" smtClean="0"/>
                  <a:t>dat</a:t>
                </a:r>
                <a:r>
                  <a:rPr lang="en-US" sz="1100" dirty="0" smtClean="0"/>
                  <a:t> </a:t>
                </a:r>
                <a:r>
                  <a:rPr lang="en-US" sz="1100" dirty="0" err="1" smtClean="0"/>
                  <a:t>een</a:t>
                </a:r>
                <a:r>
                  <a:rPr lang="en-US" sz="1100" dirty="0" smtClean="0"/>
                  <a:t> </a:t>
                </a:r>
                <a:r>
                  <a:rPr lang="en-US" sz="1100" dirty="0" err="1" smtClean="0"/>
                  <a:t>maaltijd</a:t>
                </a:r>
                <a:r>
                  <a:rPr lang="en-US" sz="1100" dirty="0" smtClean="0"/>
                  <a:t> </a:t>
                </a:r>
                <a:r>
                  <a:rPr lang="en-US" sz="1100" u="sng" dirty="0" err="1" smtClean="0"/>
                  <a:t>gemakkelijk</a:t>
                </a:r>
                <a:r>
                  <a:rPr lang="en-US" sz="1100" dirty="0" smtClean="0"/>
                  <a:t> is</a:t>
                </a:r>
              </a:p>
            </p:txBody>
          </p:sp>
          <p:sp>
            <p:nvSpPr>
              <p:cNvPr id="12" name="Rechteck 31"/>
              <p:cNvSpPr/>
              <p:nvPr>
                <p:custDataLst>
                  <p:tags r:id="rId20"/>
                </p:custDataLst>
              </p:nvPr>
            </p:nvSpPr>
            <p:spPr bwMode="gray">
              <a:xfrm>
                <a:off x="2511842" y="1779662"/>
                <a:ext cx="403974" cy="21602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200" b="1" dirty="0" smtClean="0">
                    <a:solidFill>
                      <a:schemeClr val="bg1"/>
                    </a:solidFill>
                    <a:cs typeface="Arial" pitchFamily="34" charset="0"/>
                  </a:rPr>
                  <a:t>67%</a:t>
                </a:r>
                <a:endParaRPr lang="en-US" sz="1200" b="1" dirty="0">
                  <a:solidFill>
                    <a:schemeClr val="bg1"/>
                  </a:solidFill>
                  <a:cs typeface="Arial" pitchFamily="34" charset="0"/>
                </a:endParaRPr>
              </a:p>
            </p:txBody>
          </p:sp>
        </p:grpSp>
      </p:grpSp>
      <p:sp>
        <p:nvSpPr>
          <p:cNvPr id="25" name="Rechteck 31"/>
          <p:cNvSpPr/>
          <p:nvPr>
            <p:custDataLst>
              <p:tags r:id="rId1"/>
            </p:custDataLst>
          </p:nvPr>
        </p:nvSpPr>
        <p:spPr bwMode="gray">
          <a:xfrm>
            <a:off x="5800949" y="810593"/>
            <a:ext cx="1003149" cy="381966"/>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000" b="1" dirty="0" smtClean="0">
                <a:solidFill>
                  <a:schemeClr val="bg1"/>
                </a:solidFill>
                <a:cs typeface="Arial" pitchFamily="34" charset="0"/>
              </a:rPr>
              <a:t>7 of </a:t>
            </a:r>
            <a:r>
              <a:rPr lang="en-US" sz="1000" b="1" dirty="0" err="1" smtClean="0">
                <a:solidFill>
                  <a:schemeClr val="bg1"/>
                </a:solidFill>
                <a:cs typeface="Arial" pitchFamily="34" charset="0"/>
              </a:rPr>
              <a:t>hoger</a:t>
            </a:r>
            <a:endParaRPr lang="en-US" sz="1000" b="1" dirty="0">
              <a:solidFill>
                <a:schemeClr val="bg1"/>
              </a:solidFill>
              <a:cs typeface="Arial" pitchFamily="34" charset="0"/>
            </a:endParaRPr>
          </a:p>
        </p:txBody>
      </p:sp>
      <p:sp>
        <p:nvSpPr>
          <p:cNvPr id="26" name="Rechteck 31"/>
          <p:cNvSpPr/>
          <p:nvPr>
            <p:custDataLst>
              <p:tags r:id="rId2"/>
            </p:custDataLst>
          </p:nvPr>
        </p:nvSpPr>
        <p:spPr bwMode="gray">
          <a:xfrm>
            <a:off x="5800949" y="1296876"/>
            <a:ext cx="1003149" cy="38196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200" b="1" dirty="0" smtClean="0">
                <a:solidFill>
                  <a:schemeClr val="bg1"/>
                </a:solidFill>
                <a:cs typeface="Arial" pitchFamily="34" charset="0"/>
              </a:rPr>
              <a:t>42%</a:t>
            </a:r>
            <a:endParaRPr lang="en-US" sz="1200" b="1" dirty="0">
              <a:solidFill>
                <a:schemeClr val="bg1"/>
              </a:solidFill>
              <a:cs typeface="Arial" pitchFamily="34" charset="0"/>
            </a:endParaRPr>
          </a:p>
        </p:txBody>
      </p:sp>
      <p:sp>
        <p:nvSpPr>
          <p:cNvPr id="27" name="Rechteck 31"/>
          <p:cNvSpPr/>
          <p:nvPr>
            <p:custDataLst>
              <p:tags r:id="rId3"/>
            </p:custDataLst>
          </p:nvPr>
        </p:nvSpPr>
        <p:spPr bwMode="gray">
          <a:xfrm>
            <a:off x="5800949" y="1795484"/>
            <a:ext cx="1003149" cy="381966"/>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200" b="1" dirty="0" smtClean="0">
                <a:solidFill>
                  <a:schemeClr val="bg1"/>
                </a:solidFill>
                <a:cs typeface="Arial" pitchFamily="34" charset="0"/>
              </a:rPr>
              <a:t>11%</a:t>
            </a:r>
            <a:endParaRPr lang="en-US" sz="1200" b="1" dirty="0">
              <a:solidFill>
                <a:schemeClr val="bg1"/>
              </a:solidFill>
              <a:cs typeface="Arial" pitchFamily="34" charset="0"/>
            </a:endParaRPr>
          </a:p>
        </p:txBody>
      </p:sp>
      <p:sp>
        <p:nvSpPr>
          <p:cNvPr id="28" name="Rechteck 31"/>
          <p:cNvSpPr/>
          <p:nvPr>
            <p:custDataLst>
              <p:tags r:id="rId4"/>
            </p:custDataLst>
          </p:nvPr>
        </p:nvSpPr>
        <p:spPr bwMode="gray">
          <a:xfrm>
            <a:off x="5797257" y="2274795"/>
            <a:ext cx="996930" cy="381966"/>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200" b="1" dirty="0" smtClean="0">
                <a:solidFill>
                  <a:schemeClr val="bg1"/>
                </a:solidFill>
                <a:cs typeface="Arial" pitchFamily="34" charset="0"/>
              </a:rPr>
              <a:t>20%</a:t>
            </a:r>
            <a:endParaRPr lang="en-US" sz="1200" b="1" dirty="0">
              <a:solidFill>
                <a:schemeClr val="bg1"/>
              </a:solidFill>
              <a:cs typeface="Arial" pitchFamily="34" charset="0"/>
            </a:endParaRPr>
          </a:p>
        </p:txBody>
      </p:sp>
      <p:sp>
        <p:nvSpPr>
          <p:cNvPr id="29" name="Rechteck 31"/>
          <p:cNvSpPr/>
          <p:nvPr>
            <p:custDataLst>
              <p:tags r:id="rId5"/>
            </p:custDataLst>
          </p:nvPr>
        </p:nvSpPr>
        <p:spPr bwMode="gray">
          <a:xfrm>
            <a:off x="5796982" y="2746468"/>
            <a:ext cx="996469" cy="381966"/>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200" b="1" dirty="0" smtClean="0">
                <a:solidFill>
                  <a:schemeClr val="bg1"/>
                </a:solidFill>
                <a:cs typeface="Arial" pitchFamily="34" charset="0"/>
              </a:rPr>
              <a:t>43%</a:t>
            </a:r>
            <a:endParaRPr lang="en-US" sz="1200" b="1" dirty="0">
              <a:solidFill>
                <a:schemeClr val="bg1"/>
              </a:solidFill>
              <a:cs typeface="Arial" pitchFamily="34" charset="0"/>
            </a:endParaRPr>
          </a:p>
        </p:txBody>
      </p:sp>
      <p:sp>
        <p:nvSpPr>
          <p:cNvPr id="30" name="Text Placeholder 1"/>
          <p:cNvSpPr txBox="1">
            <a:spLocks/>
          </p:cNvSpPr>
          <p:nvPr>
            <p:custDataLst>
              <p:tags r:id="rId6"/>
            </p:custDataLst>
          </p:nvPr>
        </p:nvSpPr>
        <p:spPr bwMode="gray">
          <a:xfrm>
            <a:off x="340827" y="3247412"/>
            <a:ext cx="4321475" cy="381966"/>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en-US" sz="1100" dirty="0" err="1" smtClean="0"/>
              <a:t>Noemt</a:t>
            </a:r>
            <a:r>
              <a:rPr lang="en-US" sz="1100" dirty="0" smtClean="0"/>
              <a:t> </a:t>
            </a:r>
            <a:r>
              <a:rPr lang="en-US" sz="1100" dirty="0" err="1" smtClean="0"/>
              <a:t>zelf</a:t>
            </a:r>
            <a:r>
              <a:rPr lang="en-US" sz="1100" dirty="0" smtClean="0"/>
              <a:t> </a:t>
            </a:r>
            <a:r>
              <a:rPr lang="en-US" sz="1100" dirty="0" err="1" smtClean="0"/>
              <a:t>gezond</a:t>
            </a:r>
            <a:r>
              <a:rPr lang="en-US" sz="1100" dirty="0" smtClean="0"/>
              <a:t> </a:t>
            </a:r>
            <a:r>
              <a:rPr lang="en-US" sz="1100" dirty="0" err="1" smtClean="0"/>
              <a:t>koken</a:t>
            </a:r>
            <a:r>
              <a:rPr lang="en-US" sz="1100" dirty="0" smtClean="0"/>
              <a:t> </a:t>
            </a:r>
            <a:r>
              <a:rPr lang="en-US" sz="1100" dirty="0" err="1" smtClean="0"/>
              <a:t>makkelijk</a:t>
            </a:r>
            <a:endParaRPr lang="en-US" sz="1100" dirty="0" smtClean="0"/>
          </a:p>
        </p:txBody>
      </p:sp>
      <p:sp>
        <p:nvSpPr>
          <p:cNvPr id="31" name="Text Placeholder 1"/>
          <p:cNvSpPr txBox="1">
            <a:spLocks/>
          </p:cNvSpPr>
          <p:nvPr>
            <p:custDataLst>
              <p:tags r:id="rId7"/>
            </p:custDataLst>
          </p:nvPr>
        </p:nvSpPr>
        <p:spPr bwMode="gray">
          <a:xfrm>
            <a:off x="340825" y="3726723"/>
            <a:ext cx="4310991" cy="381966"/>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sz="1050" dirty="0" smtClean="0"/>
              <a:t>Vindt het belangrijk om goed te kunnen koken</a:t>
            </a:r>
            <a:endParaRPr lang="en-US" sz="1050" dirty="0" smtClean="0"/>
          </a:p>
        </p:txBody>
      </p:sp>
      <p:sp>
        <p:nvSpPr>
          <p:cNvPr id="32" name="Text Placeholder 1"/>
          <p:cNvSpPr txBox="1">
            <a:spLocks/>
          </p:cNvSpPr>
          <p:nvPr>
            <p:custDataLst>
              <p:tags r:id="rId8"/>
            </p:custDataLst>
          </p:nvPr>
        </p:nvSpPr>
        <p:spPr bwMode="gray">
          <a:xfrm>
            <a:off x="340827" y="4198396"/>
            <a:ext cx="4310212" cy="381966"/>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en-US" sz="1050" dirty="0" err="1" smtClean="0"/>
              <a:t>Vindt</a:t>
            </a:r>
            <a:r>
              <a:rPr lang="en-US" sz="1050" dirty="0" smtClean="0"/>
              <a:t> </a:t>
            </a:r>
            <a:r>
              <a:rPr lang="en-US" sz="1050" dirty="0" err="1" smtClean="0"/>
              <a:t>koken</a:t>
            </a:r>
            <a:r>
              <a:rPr lang="en-US" sz="1050" dirty="0" smtClean="0"/>
              <a:t> </a:t>
            </a:r>
            <a:r>
              <a:rPr lang="en-US" sz="1050" dirty="0" err="1" smtClean="0"/>
              <a:t>leuk</a:t>
            </a:r>
            <a:endParaRPr lang="en-US" sz="1050" dirty="0" smtClean="0"/>
          </a:p>
        </p:txBody>
      </p:sp>
      <p:sp>
        <p:nvSpPr>
          <p:cNvPr id="52" name="Rechteck 31"/>
          <p:cNvSpPr/>
          <p:nvPr>
            <p:custDataLst>
              <p:tags r:id="rId9"/>
            </p:custDataLst>
          </p:nvPr>
        </p:nvSpPr>
        <p:spPr bwMode="gray">
          <a:xfrm>
            <a:off x="4691557" y="3245938"/>
            <a:ext cx="1003149" cy="381966"/>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200" b="1" dirty="0" smtClean="0">
                <a:solidFill>
                  <a:schemeClr val="bg1"/>
                </a:solidFill>
                <a:cs typeface="Arial" pitchFamily="34" charset="0"/>
              </a:rPr>
              <a:t>51%</a:t>
            </a:r>
            <a:endParaRPr lang="en-US" sz="1200" b="1" dirty="0">
              <a:solidFill>
                <a:schemeClr val="bg1"/>
              </a:solidFill>
              <a:cs typeface="Arial" pitchFamily="34" charset="0"/>
            </a:endParaRPr>
          </a:p>
        </p:txBody>
      </p:sp>
      <p:sp>
        <p:nvSpPr>
          <p:cNvPr id="53" name="Rechteck 31"/>
          <p:cNvSpPr/>
          <p:nvPr>
            <p:custDataLst>
              <p:tags r:id="rId10"/>
            </p:custDataLst>
          </p:nvPr>
        </p:nvSpPr>
        <p:spPr bwMode="gray">
          <a:xfrm>
            <a:off x="4687865" y="3725249"/>
            <a:ext cx="996930" cy="381966"/>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200" b="1" dirty="0" smtClean="0">
                <a:solidFill>
                  <a:schemeClr val="bg1"/>
                </a:solidFill>
                <a:cs typeface="Arial" pitchFamily="34" charset="0"/>
              </a:rPr>
              <a:t>43%</a:t>
            </a:r>
            <a:endParaRPr lang="en-US" sz="1200" b="1" dirty="0">
              <a:solidFill>
                <a:schemeClr val="bg1"/>
              </a:solidFill>
              <a:cs typeface="Arial" pitchFamily="34" charset="0"/>
            </a:endParaRPr>
          </a:p>
        </p:txBody>
      </p:sp>
      <p:sp>
        <p:nvSpPr>
          <p:cNvPr id="54" name="Rechteck 31"/>
          <p:cNvSpPr/>
          <p:nvPr>
            <p:custDataLst>
              <p:tags r:id="rId11"/>
            </p:custDataLst>
          </p:nvPr>
        </p:nvSpPr>
        <p:spPr bwMode="gray">
          <a:xfrm>
            <a:off x="4687590" y="4196922"/>
            <a:ext cx="996469" cy="381966"/>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200" b="1" dirty="0" smtClean="0">
                <a:solidFill>
                  <a:schemeClr val="bg1"/>
                </a:solidFill>
                <a:cs typeface="Arial" pitchFamily="34" charset="0"/>
              </a:rPr>
              <a:t>22%</a:t>
            </a:r>
            <a:endParaRPr lang="en-US" sz="1200" b="1" dirty="0">
              <a:solidFill>
                <a:schemeClr val="bg1"/>
              </a:solidFill>
              <a:cs typeface="Arial" pitchFamily="34" charset="0"/>
            </a:endParaRPr>
          </a:p>
        </p:txBody>
      </p:sp>
      <p:sp>
        <p:nvSpPr>
          <p:cNvPr id="55" name="Rechteck 31"/>
          <p:cNvSpPr/>
          <p:nvPr>
            <p:custDataLst>
              <p:tags r:id="rId12"/>
            </p:custDataLst>
          </p:nvPr>
        </p:nvSpPr>
        <p:spPr bwMode="gray">
          <a:xfrm>
            <a:off x="5790302" y="3245938"/>
            <a:ext cx="1003149" cy="38196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200" b="1" dirty="0" smtClean="0">
                <a:solidFill>
                  <a:schemeClr val="bg1"/>
                </a:solidFill>
                <a:cs typeface="Arial" pitchFamily="34" charset="0"/>
              </a:rPr>
              <a:t>83%</a:t>
            </a:r>
            <a:endParaRPr lang="en-US" sz="1200" b="1" dirty="0">
              <a:solidFill>
                <a:schemeClr val="bg1"/>
              </a:solidFill>
              <a:cs typeface="Arial" pitchFamily="34" charset="0"/>
            </a:endParaRPr>
          </a:p>
        </p:txBody>
      </p:sp>
      <p:sp>
        <p:nvSpPr>
          <p:cNvPr id="56" name="Rechteck 31"/>
          <p:cNvSpPr/>
          <p:nvPr>
            <p:custDataLst>
              <p:tags r:id="rId13"/>
            </p:custDataLst>
          </p:nvPr>
        </p:nvSpPr>
        <p:spPr bwMode="gray">
          <a:xfrm>
            <a:off x="5786610" y="3725249"/>
            <a:ext cx="996930" cy="38196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200" b="1" dirty="0" smtClean="0">
                <a:solidFill>
                  <a:schemeClr val="bg1"/>
                </a:solidFill>
                <a:cs typeface="Arial" pitchFamily="34" charset="0"/>
              </a:rPr>
              <a:t>81%</a:t>
            </a:r>
            <a:endParaRPr lang="en-US" sz="1200" b="1" dirty="0">
              <a:solidFill>
                <a:schemeClr val="bg1"/>
              </a:solidFill>
              <a:cs typeface="Arial" pitchFamily="34" charset="0"/>
            </a:endParaRPr>
          </a:p>
        </p:txBody>
      </p:sp>
      <p:sp>
        <p:nvSpPr>
          <p:cNvPr id="57" name="Rechteck 31"/>
          <p:cNvSpPr/>
          <p:nvPr>
            <p:custDataLst>
              <p:tags r:id="rId14"/>
            </p:custDataLst>
          </p:nvPr>
        </p:nvSpPr>
        <p:spPr bwMode="gray">
          <a:xfrm>
            <a:off x="5786335" y="4196922"/>
            <a:ext cx="996469" cy="38196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200" b="1" dirty="0" smtClean="0">
                <a:solidFill>
                  <a:schemeClr val="bg1"/>
                </a:solidFill>
                <a:cs typeface="Arial" pitchFamily="34" charset="0"/>
              </a:rPr>
              <a:t>78%</a:t>
            </a:r>
            <a:endParaRPr lang="en-US" sz="1200" b="1" dirty="0">
              <a:solidFill>
                <a:schemeClr val="bg1"/>
              </a:solidFill>
              <a:cs typeface="Arial" pitchFamily="34" charset="0"/>
            </a:endParaRPr>
          </a:p>
        </p:txBody>
      </p:sp>
      <p:sp>
        <p:nvSpPr>
          <p:cNvPr id="58" name="Text Placeholder 1"/>
          <p:cNvSpPr txBox="1">
            <a:spLocks/>
          </p:cNvSpPr>
          <p:nvPr>
            <p:custDataLst>
              <p:tags r:id="rId15"/>
            </p:custDataLst>
          </p:nvPr>
        </p:nvSpPr>
        <p:spPr bwMode="gray">
          <a:xfrm>
            <a:off x="355526" y="4653156"/>
            <a:ext cx="4310212" cy="381966"/>
          </a:xfrm>
          <a:prstGeom prst="rect">
            <a:avLst/>
          </a:prstGeom>
          <a:solidFill>
            <a:schemeClr val="bg2">
              <a:lumMod val="20000"/>
              <a:lumOff val="80000"/>
            </a:schemeClr>
          </a:solidFill>
          <a:ln w="9525">
            <a:noFill/>
          </a:ln>
        </p:spPr>
        <p:txBody>
          <a:bodyPr vert="horz" lIns="90000" tIns="72000" rIns="90000" bIns="7200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en-US" sz="1100" dirty="0" err="1" smtClean="0"/>
              <a:t>Kan</a:t>
            </a:r>
            <a:r>
              <a:rPr lang="en-US" sz="1100" dirty="0" smtClean="0"/>
              <a:t> </a:t>
            </a:r>
            <a:r>
              <a:rPr lang="en-US" sz="1100" dirty="0" err="1" smtClean="0"/>
              <a:t>koken</a:t>
            </a:r>
            <a:r>
              <a:rPr lang="en-US" sz="1100" dirty="0" smtClean="0"/>
              <a:t> met de </a:t>
            </a:r>
            <a:r>
              <a:rPr lang="en-US" sz="1100" dirty="0" err="1" smtClean="0"/>
              <a:t>schijf</a:t>
            </a:r>
            <a:r>
              <a:rPr lang="en-US" sz="1100" dirty="0" smtClean="0"/>
              <a:t> van </a:t>
            </a:r>
            <a:r>
              <a:rPr lang="en-US" sz="1100" dirty="0" err="1" smtClean="0"/>
              <a:t>vijf</a:t>
            </a:r>
            <a:endParaRPr lang="en-US" sz="1100" dirty="0" smtClean="0"/>
          </a:p>
        </p:txBody>
      </p:sp>
      <p:sp>
        <p:nvSpPr>
          <p:cNvPr id="59" name="Rechteck 31"/>
          <p:cNvSpPr/>
          <p:nvPr>
            <p:custDataLst>
              <p:tags r:id="rId16"/>
            </p:custDataLst>
          </p:nvPr>
        </p:nvSpPr>
        <p:spPr bwMode="gray">
          <a:xfrm>
            <a:off x="4676006" y="4651682"/>
            <a:ext cx="996469" cy="381966"/>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200" b="1" dirty="0" smtClean="0">
                <a:solidFill>
                  <a:schemeClr val="bg1"/>
                </a:solidFill>
                <a:cs typeface="Arial" pitchFamily="34" charset="0"/>
              </a:rPr>
              <a:t>44%</a:t>
            </a:r>
            <a:endParaRPr lang="en-US" sz="1200" b="1" dirty="0">
              <a:solidFill>
                <a:schemeClr val="bg1"/>
              </a:solidFill>
              <a:cs typeface="Arial" pitchFamily="34" charset="0"/>
            </a:endParaRPr>
          </a:p>
        </p:txBody>
      </p:sp>
      <p:sp>
        <p:nvSpPr>
          <p:cNvPr id="60" name="Rechteck 31"/>
          <p:cNvSpPr/>
          <p:nvPr>
            <p:custDataLst>
              <p:tags r:id="rId17"/>
            </p:custDataLst>
          </p:nvPr>
        </p:nvSpPr>
        <p:spPr bwMode="gray">
          <a:xfrm>
            <a:off x="5767769" y="4651682"/>
            <a:ext cx="996469" cy="38196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Bef>
                <a:spcPts val="300"/>
              </a:spcBef>
            </a:pPr>
            <a:r>
              <a:rPr lang="en-US" sz="1200" b="1" dirty="0" smtClean="0">
                <a:solidFill>
                  <a:schemeClr val="bg1"/>
                </a:solidFill>
                <a:cs typeface="Arial" pitchFamily="34" charset="0"/>
              </a:rPr>
              <a:t>72%</a:t>
            </a:r>
            <a:endParaRPr lang="en-US" sz="1200" b="1" dirty="0">
              <a:solidFill>
                <a:schemeClr val="bg1"/>
              </a:solidFill>
              <a:cs typeface="Arial" pitchFamily="34" charset="0"/>
            </a:endParaRPr>
          </a:p>
        </p:txBody>
      </p:sp>
      <p:sp>
        <p:nvSpPr>
          <p:cNvPr id="61" name="Content Placeholder 8"/>
          <p:cNvSpPr txBox="1">
            <a:spLocks/>
          </p:cNvSpPr>
          <p:nvPr/>
        </p:nvSpPr>
        <p:spPr>
          <a:xfrm>
            <a:off x="6948265" y="3762052"/>
            <a:ext cx="1944216" cy="968932"/>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sz="1600" kern="120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7pPr>
            <a:lvl8pPr marL="540000" indent="-180000"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9pPr>
          </a:lstStyle>
          <a:p>
            <a:r>
              <a:rPr lang="nl-NL" sz="1000" dirty="0" smtClean="0"/>
              <a:t>Alle respondenten die zichzelf een 6 of lager geven voor eigen kookkunsten (n=314).</a:t>
            </a:r>
          </a:p>
          <a:p>
            <a:endParaRPr lang="nl-NL" sz="1000" i="1" dirty="0"/>
          </a:p>
          <a:p>
            <a:r>
              <a:rPr lang="nl-NL" sz="1000" dirty="0" smtClean="0"/>
              <a:t>Alle respondenten die zichzelf een 7 of hoger geven voor eigen kookkunsten (n=1242). </a:t>
            </a:r>
          </a:p>
          <a:p>
            <a:endParaRPr lang="nl-NL" sz="1000" i="1" dirty="0"/>
          </a:p>
        </p:txBody>
      </p:sp>
    </p:spTree>
    <p:extLst>
      <p:ext uri="{BB962C8B-B14F-4D97-AF65-F5344CB8AC3E}">
        <p14:creationId xmlns:p14="http://schemas.microsoft.com/office/powerpoint/2010/main" val="4956074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Beheersen van kookvaardigheden naar gegeven cijfer eigen </a:t>
            </a:r>
            <a:r>
              <a:rPr lang="nl-NL" dirty="0" smtClean="0"/>
              <a:t>kookkunsten</a:t>
            </a:r>
            <a:r>
              <a:rPr lang="nl-NL"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9638925"/>
              </p:ext>
            </p:extLst>
          </p:nvPr>
        </p:nvGraphicFramePr>
        <p:xfrm>
          <a:off x="323850" y="915988"/>
          <a:ext cx="8496300" cy="3816350"/>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8"/>
          <p:cNvSpPr txBox="1">
            <a:spLocks/>
          </p:cNvSpPr>
          <p:nvPr/>
        </p:nvSpPr>
        <p:spPr>
          <a:xfrm>
            <a:off x="1907704" y="4587974"/>
            <a:ext cx="6408712" cy="968932"/>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sz="1600" kern="120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7pPr>
            <a:lvl8pPr marL="540000" indent="-180000"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9pPr>
          </a:lstStyle>
          <a:p>
            <a:r>
              <a:rPr lang="nl-NL" sz="1000" dirty="0" smtClean="0"/>
              <a:t>Alle respondenten die zichzelf een 6 of lager geven voor eigen kookkunsten (n=314).</a:t>
            </a:r>
          </a:p>
          <a:p>
            <a:r>
              <a:rPr lang="nl-NL" sz="1000" dirty="0" smtClean="0"/>
              <a:t>Alle respondenten die zichzelf een 7 of hoger geven voor eigen kookkunsten (n=1242). </a:t>
            </a:r>
          </a:p>
          <a:p>
            <a:endParaRPr lang="nl-NL" sz="1000" i="1" dirty="0"/>
          </a:p>
        </p:txBody>
      </p:sp>
    </p:spTree>
    <p:extLst>
      <p:ext uri="{BB962C8B-B14F-4D97-AF65-F5344CB8AC3E}">
        <p14:creationId xmlns:p14="http://schemas.microsoft.com/office/powerpoint/2010/main" val="31032070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de-DE" dirty="0"/>
          </a:p>
        </p:txBody>
      </p:sp>
    </p:spTree>
    <p:extLst>
      <p:ext uri="{BB962C8B-B14F-4D97-AF65-F5344CB8AC3E}">
        <p14:creationId xmlns:p14="http://schemas.microsoft.com/office/powerpoint/2010/main" val="5499267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5"/>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4615052" y="1995686"/>
            <a:ext cx="1325101" cy="1644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quarter" idx="18"/>
          </p:nvPr>
        </p:nvSpPr>
        <p:spPr>
          <a:xfrm>
            <a:off x="1835697" y="3154136"/>
            <a:ext cx="2736303" cy="162018"/>
          </a:xfrm>
        </p:spPr>
        <p:txBody>
          <a:bodyPr/>
          <a:lstStyle/>
          <a:p>
            <a:r>
              <a:rPr lang="nl-NL" dirty="0" smtClean="0"/>
              <a:t>+31 162 384 279 / +31 6 55 177 653</a:t>
            </a:r>
            <a:endParaRPr lang="en-US" dirty="0" smtClean="0"/>
          </a:p>
          <a:p>
            <a:endParaRPr lang="nl-NL" dirty="0"/>
          </a:p>
        </p:txBody>
      </p:sp>
      <p:sp>
        <p:nvSpPr>
          <p:cNvPr id="5" name="Text Placeholder 4"/>
          <p:cNvSpPr>
            <a:spLocks noGrp="1"/>
          </p:cNvSpPr>
          <p:nvPr>
            <p:ph type="body" sz="quarter" idx="19"/>
          </p:nvPr>
        </p:nvSpPr>
        <p:spPr>
          <a:xfrm>
            <a:off x="1835695" y="2830100"/>
            <a:ext cx="2736304" cy="162018"/>
          </a:xfrm>
        </p:spPr>
        <p:txBody>
          <a:bodyPr/>
          <a:lstStyle/>
          <a:p>
            <a:r>
              <a:rPr lang="nl-NL" dirty="0" smtClean="0"/>
              <a:t>Sr. Consultant</a:t>
            </a:r>
            <a:endParaRPr lang="en-US" dirty="0" smtClean="0"/>
          </a:p>
          <a:p>
            <a:endParaRPr lang="nl-NL" dirty="0"/>
          </a:p>
        </p:txBody>
      </p:sp>
      <p:sp>
        <p:nvSpPr>
          <p:cNvPr id="6" name="Text Placeholder 5"/>
          <p:cNvSpPr>
            <a:spLocks noGrp="1"/>
          </p:cNvSpPr>
          <p:nvPr>
            <p:ph type="body" sz="quarter" idx="20"/>
          </p:nvPr>
        </p:nvSpPr>
        <p:spPr>
          <a:xfrm>
            <a:off x="1835695" y="2127648"/>
            <a:ext cx="2736304" cy="702452"/>
          </a:xfrm>
        </p:spPr>
        <p:txBody>
          <a:bodyPr/>
          <a:lstStyle/>
          <a:p>
            <a:r>
              <a:rPr lang="nl-NL" dirty="0" smtClean="0">
                <a:solidFill>
                  <a:schemeClr val="tx1"/>
                </a:solidFill>
              </a:rPr>
              <a:t>Marcel Temminghoff</a:t>
            </a:r>
            <a:endParaRPr lang="en-US" dirty="0" smtClean="0">
              <a:solidFill>
                <a:schemeClr val="tx1"/>
              </a:solidFill>
            </a:endParaRPr>
          </a:p>
          <a:p>
            <a:endParaRPr lang="nl-NL" dirty="0"/>
          </a:p>
        </p:txBody>
      </p:sp>
      <p:sp>
        <p:nvSpPr>
          <p:cNvPr id="7" name="Text Placeholder 6"/>
          <p:cNvSpPr>
            <a:spLocks noGrp="1"/>
          </p:cNvSpPr>
          <p:nvPr>
            <p:ph type="body" sz="quarter" idx="26"/>
          </p:nvPr>
        </p:nvSpPr>
        <p:spPr>
          <a:xfrm>
            <a:off x="1835695" y="3316153"/>
            <a:ext cx="2736304" cy="162018"/>
          </a:xfrm>
        </p:spPr>
        <p:txBody>
          <a:bodyPr/>
          <a:lstStyle/>
          <a:p>
            <a:r>
              <a:rPr lang="nl-NL" dirty="0" smtClean="0"/>
              <a:t>Marcel.Temminghoff@gfk.com</a:t>
            </a:r>
            <a:endParaRPr lang="en-US" dirty="0" smtClean="0"/>
          </a:p>
          <a:p>
            <a:endParaRPr lang="nl-NL" dirty="0"/>
          </a:p>
        </p:txBody>
      </p:sp>
      <p:sp>
        <p:nvSpPr>
          <p:cNvPr id="8" name="Text Placeholder 7"/>
          <p:cNvSpPr>
            <a:spLocks noGrp="1"/>
          </p:cNvSpPr>
          <p:nvPr>
            <p:ph type="body" sz="quarter" idx="27"/>
          </p:nvPr>
        </p:nvSpPr>
        <p:spPr>
          <a:xfrm>
            <a:off x="1835774" y="3478171"/>
            <a:ext cx="2736226" cy="161261"/>
          </a:xfrm>
        </p:spPr>
        <p:txBody>
          <a:bodyPr/>
          <a:lstStyle/>
          <a:p>
            <a:r>
              <a:rPr lang="nl-NL" dirty="0" smtClean="0"/>
              <a:t>The Netherlands</a:t>
            </a:r>
            <a:endParaRPr lang="en-US" dirty="0" smtClean="0"/>
          </a:p>
          <a:p>
            <a:endParaRPr lang="nl-NL" dirty="0"/>
          </a:p>
        </p:txBody>
      </p:sp>
      <p:sp>
        <p:nvSpPr>
          <p:cNvPr id="9" name="Text Placeholder 8"/>
          <p:cNvSpPr>
            <a:spLocks noGrp="1"/>
          </p:cNvSpPr>
          <p:nvPr>
            <p:ph type="body" sz="quarter" idx="28"/>
          </p:nvPr>
        </p:nvSpPr>
        <p:spPr>
          <a:xfrm>
            <a:off x="6084168" y="3046084"/>
            <a:ext cx="2736304" cy="162017"/>
          </a:xfrm>
        </p:spPr>
        <p:txBody>
          <a:bodyPr/>
          <a:lstStyle/>
          <a:p>
            <a:r>
              <a:rPr lang="nl-NL" dirty="0" smtClean="0"/>
              <a:t>+31 162 384 388</a:t>
            </a:r>
            <a:endParaRPr lang="nl-NL" dirty="0"/>
          </a:p>
        </p:txBody>
      </p:sp>
      <p:sp>
        <p:nvSpPr>
          <p:cNvPr id="10" name="Text Placeholder 9"/>
          <p:cNvSpPr>
            <a:spLocks noGrp="1"/>
          </p:cNvSpPr>
          <p:nvPr>
            <p:ph type="body" sz="quarter" idx="29"/>
          </p:nvPr>
        </p:nvSpPr>
        <p:spPr>
          <a:xfrm>
            <a:off x="6084168" y="2714904"/>
            <a:ext cx="2736304" cy="162018"/>
          </a:xfrm>
        </p:spPr>
        <p:txBody>
          <a:bodyPr/>
          <a:lstStyle/>
          <a:p>
            <a:r>
              <a:rPr lang="nl-NL" dirty="0" smtClean="0"/>
              <a:t>Research manager</a:t>
            </a:r>
            <a:endParaRPr lang="nl-NL" dirty="0"/>
          </a:p>
        </p:txBody>
      </p:sp>
      <p:sp>
        <p:nvSpPr>
          <p:cNvPr id="11" name="Text Placeholder 10"/>
          <p:cNvSpPr>
            <a:spLocks noGrp="1"/>
          </p:cNvSpPr>
          <p:nvPr>
            <p:ph type="body" sz="quarter" idx="30"/>
          </p:nvPr>
        </p:nvSpPr>
        <p:spPr>
          <a:xfrm>
            <a:off x="6084168" y="1965964"/>
            <a:ext cx="2736304" cy="702452"/>
          </a:xfrm>
        </p:spPr>
        <p:txBody>
          <a:bodyPr/>
          <a:lstStyle/>
          <a:p>
            <a:r>
              <a:rPr lang="nl-NL" dirty="0" smtClean="0">
                <a:solidFill>
                  <a:schemeClr val="tx1"/>
                </a:solidFill>
              </a:rPr>
              <a:t>Gerben van Helden</a:t>
            </a:r>
          </a:p>
        </p:txBody>
      </p:sp>
      <p:sp>
        <p:nvSpPr>
          <p:cNvPr id="12" name="Text Placeholder 11"/>
          <p:cNvSpPr>
            <a:spLocks noGrp="1"/>
          </p:cNvSpPr>
          <p:nvPr>
            <p:ph type="body" sz="quarter" idx="31"/>
          </p:nvPr>
        </p:nvSpPr>
        <p:spPr>
          <a:xfrm>
            <a:off x="6084168" y="3208101"/>
            <a:ext cx="2736304" cy="162018"/>
          </a:xfrm>
        </p:spPr>
        <p:txBody>
          <a:bodyPr/>
          <a:lstStyle/>
          <a:p>
            <a:r>
              <a:rPr lang="nl-NL" dirty="0" smtClean="0"/>
              <a:t>Gerben.van.Helden@gfk.com</a:t>
            </a:r>
            <a:endParaRPr lang="nl-NL" dirty="0"/>
          </a:p>
        </p:txBody>
      </p:sp>
      <p:sp>
        <p:nvSpPr>
          <p:cNvPr id="13" name="Text Placeholder 12"/>
          <p:cNvSpPr>
            <a:spLocks noGrp="1"/>
          </p:cNvSpPr>
          <p:nvPr>
            <p:ph type="body" sz="quarter" idx="32"/>
          </p:nvPr>
        </p:nvSpPr>
        <p:spPr>
          <a:xfrm>
            <a:off x="6084168" y="3370119"/>
            <a:ext cx="2736304" cy="162018"/>
          </a:xfrm>
        </p:spPr>
        <p:txBody>
          <a:bodyPr/>
          <a:lstStyle/>
          <a:p>
            <a:r>
              <a:rPr lang="nl-NL" dirty="0" smtClean="0"/>
              <a:t>The Netherlands</a:t>
            </a:r>
            <a:endParaRPr lang="nl-NL" dirty="0"/>
          </a:p>
        </p:txBody>
      </p:sp>
      <p:sp>
        <p:nvSpPr>
          <p:cNvPr id="14" name="Title 13"/>
          <p:cNvSpPr>
            <a:spLocks noGrp="1"/>
          </p:cNvSpPr>
          <p:nvPr>
            <p:ph type="title"/>
          </p:nvPr>
        </p:nvSpPr>
        <p:spPr/>
        <p:txBody>
          <a:bodyPr/>
          <a:lstStyle/>
          <a:p>
            <a:r>
              <a:rPr lang="nl-NL" dirty="0"/>
              <a:t>Vragen of opmerkingen?</a:t>
            </a:r>
          </a:p>
        </p:txBody>
      </p:sp>
      <p:pic>
        <p:nvPicPr>
          <p:cNvPr id="36867"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31275" y="1923678"/>
            <a:ext cx="1656184"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83357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Samenvatting (1 van 2)</a:t>
            </a:r>
            <a:endParaRPr lang="en-US" dirty="0"/>
          </a:p>
        </p:txBody>
      </p:sp>
      <p:sp>
        <p:nvSpPr>
          <p:cNvPr id="3" name="Content Placeholder 2"/>
          <p:cNvSpPr>
            <a:spLocks noGrp="1"/>
          </p:cNvSpPr>
          <p:nvPr>
            <p:ph idx="1"/>
          </p:nvPr>
        </p:nvSpPr>
        <p:spPr>
          <a:xfrm>
            <a:off x="323410" y="1059476"/>
            <a:ext cx="8497180" cy="3816530"/>
          </a:xfrm>
        </p:spPr>
        <p:txBody>
          <a:bodyPr/>
          <a:lstStyle/>
          <a:p>
            <a:pPr marL="0" indent="0">
              <a:buNone/>
            </a:pPr>
            <a:r>
              <a:rPr lang="nl-NL" sz="1400" b="1" dirty="0" smtClean="0">
                <a:solidFill>
                  <a:schemeClr val="tx2"/>
                </a:solidFill>
              </a:rPr>
              <a:t>1. Kookgedrag</a:t>
            </a:r>
          </a:p>
          <a:p>
            <a:pPr marL="0" indent="0" algn="just">
              <a:buNone/>
            </a:pPr>
            <a:r>
              <a:rPr lang="nl-NL" sz="1200" dirty="0"/>
              <a:t>87% van de Nederlanders kookt minimaal één keer per week een warme maaltijd. Redenen om niet te koken zijn dat iemand anders in het huishouden kookt, of dat eten buiten de deur wordt gehaald. Belangrijkste redenen om als huishouden niet zelf te koken zijn vooral gemak en </a:t>
            </a:r>
            <a:r>
              <a:rPr lang="nl-NL" sz="1200" dirty="0" smtClean="0"/>
              <a:t>tijdgebrek. De helft van de Nederlanders eet minstens maandelijks een </a:t>
            </a:r>
            <a:r>
              <a:rPr lang="nl-NL" sz="1200" dirty="0"/>
              <a:t>k</a:t>
            </a:r>
            <a:r>
              <a:rPr lang="nl-NL" sz="1200" dirty="0" smtClean="0"/>
              <a:t>ant-en-klaar maaltijd. </a:t>
            </a:r>
            <a:endParaRPr lang="en-US" sz="1200" dirty="0"/>
          </a:p>
          <a:p>
            <a:pPr marL="0" indent="0">
              <a:buNone/>
            </a:pPr>
            <a:r>
              <a:rPr lang="nl-NL" sz="1400" b="1" dirty="0" smtClean="0">
                <a:solidFill>
                  <a:schemeClr val="tx2"/>
                </a:solidFill>
              </a:rPr>
              <a:t>2. Kookvaardigheden</a:t>
            </a:r>
          </a:p>
          <a:p>
            <a:pPr marL="0" indent="0" algn="just">
              <a:buNone/>
            </a:pPr>
            <a:r>
              <a:rPr lang="nl-NL" sz="1200" dirty="0"/>
              <a:t>Nederlanders hebben vooral </a:t>
            </a:r>
            <a:r>
              <a:rPr lang="nl-NL" sz="1200" dirty="0" smtClean="0"/>
              <a:t>leren koken door </a:t>
            </a:r>
            <a:r>
              <a:rPr lang="nl-NL" sz="1200" dirty="0"/>
              <a:t>het zelf te doen en te </a:t>
            </a:r>
            <a:r>
              <a:rPr lang="nl-NL" sz="1200" dirty="0" smtClean="0"/>
              <a:t>proberen. </a:t>
            </a:r>
            <a:r>
              <a:rPr lang="nl-NL" sz="1200" dirty="0"/>
              <a:t>Ook ouders spelen een belangrijke </a:t>
            </a:r>
            <a:r>
              <a:rPr lang="nl-NL" sz="1200" dirty="0" smtClean="0"/>
              <a:t>rol in het leren koken. </a:t>
            </a:r>
            <a:r>
              <a:rPr lang="nl-NL" sz="1200" dirty="0"/>
              <a:t>Nederlanders geven zichzelf gemiddeld een 7.1 voor de kookkunsten. De inschatting </a:t>
            </a:r>
            <a:r>
              <a:rPr lang="nl-NL" sz="1200" dirty="0" smtClean="0"/>
              <a:t>over de </a:t>
            </a:r>
            <a:r>
              <a:rPr lang="nl-NL" sz="1200" dirty="0"/>
              <a:t>gemiddelde Nederlander komt op een 6.3. </a:t>
            </a:r>
            <a:r>
              <a:rPr lang="nl-NL" sz="1200" dirty="0" smtClean="0"/>
              <a:t> 62</a:t>
            </a:r>
            <a:r>
              <a:rPr lang="nl-NL" sz="1200" dirty="0"/>
              <a:t>% van diegenen die zichzelf </a:t>
            </a:r>
            <a:r>
              <a:rPr lang="nl-NL" sz="1200" dirty="0" smtClean="0"/>
              <a:t>een 6 of lager geven zou </a:t>
            </a:r>
            <a:r>
              <a:rPr lang="nl-NL" sz="1200" dirty="0"/>
              <a:t>graag leren om beter te kunnen koken, tegen 42% van diegenen die zichzelf een 7 of hoger geven. </a:t>
            </a:r>
          </a:p>
          <a:p>
            <a:pPr marL="0" indent="0" algn="just">
              <a:buNone/>
            </a:pPr>
            <a:r>
              <a:rPr lang="nl-NL" sz="1200" dirty="0" smtClean="0"/>
              <a:t>80</a:t>
            </a:r>
            <a:r>
              <a:rPr lang="nl-NL" sz="1200" dirty="0"/>
              <a:t>% zegt dat ze hooguit enkele keren per jaar iets laten mislukken tijdens het koken.  </a:t>
            </a:r>
            <a:r>
              <a:rPr lang="nl-NL" sz="1200" dirty="0" smtClean="0"/>
              <a:t>31% geeft aan geen gerecht uit een buitenlandse keuken te kunnen koken, 60% kan geen luxe (culinaire) maaltijd koken. 29</a:t>
            </a:r>
            <a:r>
              <a:rPr lang="nl-NL" sz="1200" dirty="0"/>
              <a:t>% kookt zonder zout toe te voegen aan het eten. 45% zegt weinig zout toe te voegen. </a:t>
            </a:r>
            <a:r>
              <a:rPr lang="nl-NL" sz="1200" dirty="0" smtClean="0"/>
              <a:t>Hoe belangrijk men het vindt om gezond te koken, hoe minder zout wordt toegevoegd. 34% weet dat om vitaminen optimaal te behouden bij het koken van aardappelen er slechts 2 centimeter water nodig is in de pan. </a:t>
            </a:r>
            <a:endParaRPr lang="en-US" sz="1200" dirty="0"/>
          </a:p>
          <a:p>
            <a:pPr marL="0" indent="0" algn="just">
              <a:buNone/>
            </a:pPr>
            <a:r>
              <a:rPr lang="nl-NL" sz="1200" dirty="0"/>
              <a:t>83% van de Nederlanders zegt maximaal 30 minuten nodig te hebben om een gezonde en complete maaltijd op tafel te zetten. </a:t>
            </a:r>
            <a:endParaRPr lang="en-US" sz="1200" dirty="0"/>
          </a:p>
          <a:p>
            <a:pPr marL="0" indent="0">
              <a:buNone/>
            </a:pPr>
            <a:endParaRPr lang="en-US" sz="1400" dirty="0"/>
          </a:p>
        </p:txBody>
      </p:sp>
    </p:spTree>
    <p:extLst>
      <p:ext uri="{BB962C8B-B14F-4D97-AF65-F5344CB8AC3E}">
        <p14:creationId xmlns:p14="http://schemas.microsoft.com/office/powerpoint/2010/main" val="925530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Samenvatting (2 van 2)</a:t>
            </a:r>
            <a:endParaRPr lang="en-US" dirty="0"/>
          </a:p>
        </p:txBody>
      </p:sp>
      <p:sp>
        <p:nvSpPr>
          <p:cNvPr id="3" name="Content Placeholder 2"/>
          <p:cNvSpPr>
            <a:spLocks noGrp="1"/>
          </p:cNvSpPr>
          <p:nvPr>
            <p:ph idx="1"/>
          </p:nvPr>
        </p:nvSpPr>
        <p:spPr/>
        <p:txBody>
          <a:bodyPr/>
          <a:lstStyle/>
          <a:p>
            <a:pPr marL="0" indent="0">
              <a:buNone/>
            </a:pPr>
            <a:r>
              <a:rPr lang="nl-NL" sz="1600" b="1" dirty="0" smtClean="0">
                <a:solidFill>
                  <a:schemeClr val="tx2"/>
                </a:solidFill>
              </a:rPr>
              <a:t>3. Recepten &amp; inspiratie</a:t>
            </a:r>
          </a:p>
          <a:p>
            <a:pPr marL="0" indent="0" algn="just">
              <a:buNone/>
            </a:pPr>
            <a:r>
              <a:rPr lang="nl-NL" sz="1200" dirty="0"/>
              <a:t>Bijna de helft beslist voordat ze naar de supermarkt gaan al wat ze gaan eten. Het internet is </a:t>
            </a:r>
            <a:r>
              <a:rPr lang="nl-NL" sz="1200" dirty="0" smtClean="0"/>
              <a:t>met 64% de </a:t>
            </a:r>
            <a:r>
              <a:rPr lang="nl-NL" sz="1200" dirty="0"/>
              <a:t>belangrijkste bron voor een recept, vaak wordt dan via een zoekmachine een recept of </a:t>
            </a:r>
            <a:r>
              <a:rPr lang="nl-NL" sz="1200" dirty="0" smtClean="0"/>
              <a:t>ingrediënt </a:t>
            </a:r>
            <a:r>
              <a:rPr lang="nl-NL" sz="1200" dirty="0"/>
              <a:t>gezocht. </a:t>
            </a:r>
            <a:r>
              <a:rPr lang="nl-NL" sz="1200" dirty="0" smtClean="0"/>
              <a:t>Ook </a:t>
            </a:r>
            <a:r>
              <a:rPr lang="nl-NL" sz="1200" dirty="0"/>
              <a:t>bijna de helft geeft aan gebruik te maken van kookboeken en/of supermarktbladen. </a:t>
            </a:r>
            <a:endParaRPr lang="en-US" sz="1200" dirty="0"/>
          </a:p>
          <a:p>
            <a:pPr marL="0" indent="0" algn="just">
              <a:buNone/>
            </a:pPr>
            <a:r>
              <a:rPr lang="nl-NL" sz="1200" dirty="0"/>
              <a:t>Smaak is verreweg het belangrijkst bij de keuze van een recept. 92% noemt dit belangrijk. 28% volgt een recept altijd letterlijk op, 64% varieert naar eigen smaak. Bijna de helft staat open voor inspiratie, zo probeert 45% van de Nederlanders minimaal maandelijks iets nieuws uit bij de maaltijd. 40% van de Nederlanders vindt het (zeer) gemakkelijk om een maaltijd voor een vegetariër op tafel te </a:t>
            </a:r>
            <a:r>
              <a:rPr lang="nl-NL" sz="1200" dirty="0" smtClean="0"/>
              <a:t>zetten, 18% vindt dit moeilijk, vooral ouderen. Een betrouwbare bron wordt door 43% belangrijk gevonden bij een receptkeuze, maar slechts 4% vindt het belangrijk dat het recept van een bekende kok of </a:t>
            </a:r>
            <a:r>
              <a:rPr lang="nl-NL" sz="1200" dirty="0" err="1" smtClean="0"/>
              <a:t>blogger</a:t>
            </a:r>
            <a:r>
              <a:rPr lang="nl-NL" sz="1200" dirty="0" smtClean="0"/>
              <a:t> is. </a:t>
            </a:r>
            <a:endParaRPr lang="en-US" sz="1200" dirty="0"/>
          </a:p>
          <a:p>
            <a:pPr marL="0" indent="0">
              <a:buNone/>
            </a:pPr>
            <a:r>
              <a:rPr lang="nl-NL" sz="1600" b="1" dirty="0" smtClean="0">
                <a:solidFill>
                  <a:schemeClr val="tx2"/>
                </a:solidFill>
              </a:rPr>
              <a:t>4. Kookattitude</a:t>
            </a:r>
          </a:p>
          <a:p>
            <a:pPr marL="0" indent="0" algn="just">
              <a:buNone/>
            </a:pPr>
            <a:r>
              <a:rPr lang="nl-NL" sz="1200" dirty="0"/>
              <a:t>Smaak, variatie en gezondheid zijn de belangrijkste aspecten bij de keuze van een maaltijd. 96% vindt smaak belangrijk, 89% variatie en 85% vindt gezondheid belangrijk bij het maken van een keuze voor een maaltijd. Ook noemt 86% het belangrijk dat de jeugd leert hoe je gezond kookt. </a:t>
            </a:r>
            <a:endParaRPr lang="en-US" sz="1200" dirty="0"/>
          </a:p>
          <a:p>
            <a:pPr marL="0" indent="0" algn="just">
              <a:buNone/>
            </a:pPr>
            <a:r>
              <a:rPr lang="nl-NL" sz="1200" dirty="0"/>
              <a:t>73% vindt het belangrijk om goed te kunnen koken. </a:t>
            </a:r>
            <a:r>
              <a:rPr lang="nl-NL" sz="1200" dirty="0" smtClean="0"/>
              <a:t>Ruim </a:t>
            </a:r>
            <a:r>
              <a:rPr lang="nl-NL" sz="1200" dirty="0" err="1" smtClean="0"/>
              <a:t>tweederde</a:t>
            </a:r>
            <a:r>
              <a:rPr lang="nl-NL" sz="1200" dirty="0" smtClean="0"/>
              <a:t> vindt koken ook leuk. Bijna de helft zou beter willen kunnen koken. 41% vindt dat kookles verplicht zou moeten worden op school. Doordeweeks </a:t>
            </a:r>
            <a:r>
              <a:rPr lang="nl-NL" sz="1200" dirty="0"/>
              <a:t>wil men maximaal 30 minuten besteden aan het koken, in het weekend mag dit langer zijn. </a:t>
            </a:r>
            <a:endParaRPr lang="en-US" sz="1200" dirty="0"/>
          </a:p>
          <a:p>
            <a:pPr marL="0" indent="0">
              <a:buNone/>
            </a:pPr>
            <a:endParaRPr lang="en-US" dirty="0"/>
          </a:p>
        </p:txBody>
      </p:sp>
    </p:spTree>
    <p:extLst>
      <p:ext uri="{BB962C8B-B14F-4D97-AF65-F5344CB8AC3E}">
        <p14:creationId xmlns:p14="http://schemas.microsoft.com/office/powerpoint/2010/main" val="1195110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De kokende </a:t>
            </a:r>
            <a:r>
              <a:rPr lang="nl-NL" dirty="0"/>
              <a:t>N</a:t>
            </a:r>
            <a:r>
              <a:rPr lang="nl-NL" dirty="0" smtClean="0"/>
              <a:t>ederlander (1 van 2)</a:t>
            </a:r>
            <a:endParaRPr lang="en-US" dirty="0"/>
          </a:p>
        </p:txBody>
      </p:sp>
      <p:sp>
        <p:nvSpPr>
          <p:cNvPr id="3" name="Content Placeholder 2"/>
          <p:cNvSpPr>
            <a:spLocks noGrp="1"/>
          </p:cNvSpPr>
          <p:nvPr>
            <p:ph idx="1"/>
          </p:nvPr>
        </p:nvSpPr>
        <p:spPr/>
        <p:txBody>
          <a:bodyPr/>
          <a:lstStyle/>
          <a:p>
            <a:pPr marL="0" indent="0">
              <a:buNone/>
            </a:pPr>
            <a:r>
              <a:rPr lang="nl-NL" sz="1400" b="1" dirty="0" smtClean="0">
                <a:solidFill>
                  <a:schemeClr val="tx2"/>
                </a:solidFill>
              </a:rPr>
              <a:t>Man/vrouw</a:t>
            </a:r>
          </a:p>
          <a:p>
            <a:pPr marL="0" indent="0" algn="just">
              <a:buNone/>
            </a:pPr>
            <a:r>
              <a:rPr lang="nl-NL" sz="1200" dirty="0" smtClean="0"/>
              <a:t>94% van de vrouwen geeft aan minstens wekelijks te koken, 81% van de mannen geeft aan minstens wekelijks te koken. Vrouwen geven aan meer gerechten te beheersen dan mannen dit aangeven en geven zichzelf een 7.2 voor het koken, versus een 7.0 voor mannen. Vrouwen zijn vaker geneigd iets nieuws te proberen (50% minstens maandelijks, tegen 40% onder mannen). </a:t>
            </a:r>
            <a:r>
              <a:rPr lang="nl-NL" sz="1200" dirty="0"/>
              <a:t>Vrouwen geven vaker aan dan mannen dat ze het belangrijk vinden dat de jeugd leert hoe je gezond kookt (90% </a:t>
            </a:r>
            <a:r>
              <a:rPr lang="nl-NL" sz="1200" dirty="0" smtClean="0"/>
              <a:t>vs. </a:t>
            </a:r>
            <a:r>
              <a:rPr lang="nl-NL" sz="1200" dirty="0"/>
              <a:t>80</a:t>
            </a:r>
            <a:r>
              <a:rPr lang="nl-NL" sz="1200" dirty="0" smtClean="0"/>
              <a:t>%) </a:t>
            </a:r>
            <a:r>
              <a:rPr lang="nl-NL" sz="1200" dirty="0"/>
              <a:t>en vinden gezond koken vaker belangrijk (90% </a:t>
            </a:r>
            <a:r>
              <a:rPr lang="nl-NL" sz="1200" dirty="0" smtClean="0"/>
              <a:t>vs. </a:t>
            </a:r>
            <a:r>
              <a:rPr lang="nl-NL" sz="1200" dirty="0"/>
              <a:t>79</a:t>
            </a:r>
            <a:r>
              <a:rPr lang="nl-NL" sz="1200" dirty="0" smtClean="0"/>
              <a:t>%). </a:t>
            </a:r>
            <a:r>
              <a:rPr lang="nl-NL" sz="1200" dirty="0"/>
              <a:t>Mannen geven vaker aan dat ze graag beter willen kunnen koken (49%) dan vrouwen (43%). Vrouwen geven vaker aan dat ze met de schijf van vijf een goede warme maaltijd kunnen samenstellen (75% </a:t>
            </a:r>
            <a:r>
              <a:rPr lang="nl-NL" sz="1200" dirty="0" smtClean="0"/>
              <a:t>vs. </a:t>
            </a:r>
            <a:r>
              <a:rPr lang="nl-NL" sz="1200" dirty="0"/>
              <a:t>56%).  </a:t>
            </a:r>
          </a:p>
          <a:p>
            <a:pPr marL="0" indent="0">
              <a:buNone/>
            </a:pPr>
            <a:r>
              <a:rPr lang="nl-NL" sz="1400" b="1" dirty="0" smtClean="0">
                <a:solidFill>
                  <a:schemeClr val="tx2"/>
                </a:solidFill>
              </a:rPr>
              <a:t>Leeftijd </a:t>
            </a:r>
          </a:p>
          <a:p>
            <a:pPr marL="0" indent="0" algn="just">
              <a:buNone/>
            </a:pPr>
            <a:r>
              <a:rPr lang="nl-NL" sz="1200" dirty="0"/>
              <a:t>18 tot 29 jarigen geven zichzelf het laagste rapportcijfer (7.0) en Nederlanders van 65 jaar en ouder geven zichzelf het hoogste cijfer (7.3</a:t>
            </a:r>
            <a:r>
              <a:rPr lang="nl-NL" sz="1200" dirty="0" smtClean="0"/>
              <a:t>).</a:t>
            </a:r>
            <a:r>
              <a:rPr lang="nl-NL" sz="1200" dirty="0"/>
              <a:t> Hoe ouder men is, hoe minder vaak men eten laat mislukken. Bij jongeren van 18-29 jaar mislukt bij 8% nooit iets, terwijl dit per leeftijdsgroep stijgt; 30-39 jaar (10%), 40-49 jaar  (16%), 50-64 jaar (18%) en 65+ jaar (24%). </a:t>
            </a:r>
            <a:endParaRPr lang="nl-NL" sz="1200" dirty="0" smtClean="0"/>
          </a:p>
          <a:p>
            <a:pPr marL="0" indent="0" algn="just">
              <a:buNone/>
            </a:pPr>
            <a:r>
              <a:rPr lang="nl-NL" sz="1200" dirty="0" smtClean="0"/>
              <a:t>Jongeren willen graag meer tijd hebben om te koken. Hoe </a:t>
            </a:r>
            <a:r>
              <a:rPr lang="nl-NL" sz="1200" dirty="0"/>
              <a:t>jonger hoe vaker men aangeeft dat ze meer tijd zouden willen hebben om te </a:t>
            </a:r>
            <a:r>
              <a:rPr lang="nl-NL" sz="1200" dirty="0" smtClean="0"/>
              <a:t>koken. Zo geeft bij18-39 jarigen 55% dit aan versus 10% bij 65+ </a:t>
            </a:r>
            <a:r>
              <a:rPr lang="nl-NL" sz="1200" dirty="0" err="1" smtClean="0"/>
              <a:t>ers</a:t>
            </a:r>
            <a:r>
              <a:rPr lang="nl-NL" sz="1200" dirty="0" smtClean="0"/>
              <a:t> .</a:t>
            </a:r>
          </a:p>
          <a:p>
            <a:pPr marL="0" indent="0" algn="just">
              <a:buNone/>
            </a:pPr>
            <a:r>
              <a:rPr lang="nl-NL" sz="1200" dirty="0" smtClean="0"/>
              <a:t>Jongeren willen graag beter kunnen koken. Hoe </a:t>
            </a:r>
            <a:r>
              <a:rPr lang="nl-NL" sz="1200" dirty="0"/>
              <a:t>jonger hoe vaker men aangeeft dat ze beter zouden willen kunnen </a:t>
            </a:r>
            <a:r>
              <a:rPr lang="nl-NL" sz="1200" dirty="0" smtClean="0"/>
              <a:t>koken. Zo geeft 61% van de 18-29 jarigen dit aan versus 40% onder de 50-64 jarigen en 29% onder 65+ers.  </a:t>
            </a:r>
            <a:endParaRPr lang="nl-NL" sz="1400" dirty="0"/>
          </a:p>
          <a:p>
            <a:pPr marL="0" indent="0">
              <a:buNone/>
            </a:pPr>
            <a:endParaRPr lang="nl-NL" sz="1400" dirty="0"/>
          </a:p>
          <a:p>
            <a:pPr marL="0" indent="0">
              <a:buNone/>
            </a:pPr>
            <a:endParaRPr lang="nl-NL" sz="1400" dirty="0"/>
          </a:p>
          <a:p>
            <a:pPr marL="0" indent="0">
              <a:buNone/>
            </a:pPr>
            <a:endParaRPr lang="nl-NL" sz="1400" dirty="0"/>
          </a:p>
          <a:p>
            <a:pPr marL="0" indent="0">
              <a:buNone/>
            </a:pPr>
            <a:endParaRPr lang="nl-NL" sz="1400" b="1" dirty="0" smtClean="0">
              <a:solidFill>
                <a:schemeClr val="tx2"/>
              </a:solidFill>
            </a:endParaRPr>
          </a:p>
          <a:p>
            <a:pPr marL="0" indent="0">
              <a:buNone/>
            </a:pPr>
            <a:endParaRPr lang="en-US" dirty="0"/>
          </a:p>
        </p:txBody>
      </p:sp>
    </p:spTree>
    <p:extLst>
      <p:ext uri="{BB962C8B-B14F-4D97-AF65-F5344CB8AC3E}">
        <p14:creationId xmlns:p14="http://schemas.microsoft.com/office/powerpoint/2010/main" val="1175323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De kokende Nederlander (2 van 2)</a:t>
            </a:r>
            <a:endParaRPr lang="en-US" dirty="0"/>
          </a:p>
        </p:txBody>
      </p:sp>
      <p:sp>
        <p:nvSpPr>
          <p:cNvPr id="3" name="Content Placeholder 2"/>
          <p:cNvSpPr>
            <a:spLocks noGrp="1"/>
          </p:cNvSpPr>
          <p:nvPr>
            <p:ph idx="1"/>
          </p:nvPr>
        </p:nvSpPr>
        <p:spPr/>
        <p:txBody>
          <a:bodyPr/>
          <a:lstStyle/>
          <a:p>
            <a:pPr marL="0" indent="0">
              <a:buNone/>
            </a:pPr>
            <a:r>
              <a:rPr lang="nl-NL" sz="1400" b="1" dirty="0" smtClean="0">
                <a:solidFill>
                  <a:schemeClr val="tx2"/>
                </a:solidFill>
              </a:rPr>
              <a:t>Inkomen</a:t>
            </a:r>
          </a:p>
          <a:p>
            <a:pPr marL="0" indent="0" algn="just">
              <a:buNone/>
            </a:pPr>
            <a:r>
              <a:rPr lang="nl-NL" sz="1200" dirty="0"/>
              <a:t>Mensen met een hoog inkomen geven minder vaak aan elke dag een warme maaltijd te bereiden (29%) dan mensen met een laag inkomen (41%) of midden inkomen (38%). </a:t>
            </a:r>
            <a:r>
              <a:rPr lang="nl-NL" sz="1200" dirty="0" smtClean="0"/>
              <a:t>Nederlanders </a:t>
            </a:r>
            <a:r>
              <a:rPr lang="nl-NL" sz="1200" dirty="0"/>
              <a:t>met hoge inkomens gebruiken vaker dan mensen met lage of middeninkomens internet (69</a:t>
            </a:r>
            <a:r>
              <a:rPr lang="nl-NL" sz="1200" dirty="0" smtClean="0"/>
              <a:t>% vs. 57%), </a:t>
            </a:r>
            <a:r>
              <a:rPr lang="nl-NL" sz="1200" dirty="0"/>
              <a:t>kookboeken (51</a:t>
            </a:r>
            <a:r>
              <a:rPr lang="nl-NL" sz="1200" dirty="0" smtClean="0"/>
              <a:t>% vs. 43%) </a:t>
            </a:r>
            <a:r>
              <a:rPr lang="nl-NL" sz="1200" dirty="0"/>
              <a:t>en tijdschriften (</a:t>
            </a:r>
            <a:r>
              <a:rPr lang="nl-NL" sz="1200" dirty="0" smtClean="0"/>
              <a:t>26 vs. 19%) </a:t>
            </a:r>
            <a:r>
              <a:rPr lang="nl-NL" sz="1200" dirty="0"/>
              <a:t>als bron voor recepten.</a:t>
            </a:r>
          </a:p>
          <a:p>
            <a:pPr marL="0" indent="0">
              <a:buNone/>
            </a:pPr>
            <a:r>
              <a:rPr lang="nl-NL" sz="1400" b="1" dirty="0" smtClean="0">
                <a:solidFill>
                  <a:schemeClr val="tx2"/>
                </a:solidFill>
              </a:rPr>
              <a:t>Gezinssituatie</a:t>
            </a:r>
          </a:p>
          <a:p>
            <a:pPr marL="0" indent="0" algn="just">
              <a:buNone/>
            </a:pPr>
            <a:r>
              <a:rPr lang="nl-NL" sz="1200" dirty="0"/>
              <a:t>Alleenstaanden zijn het vaakst geneigd om een </a:t>
            </a:r>
            <a:r>
              <a:rPr lang="nl-NL" sz="1200" dirty="0" smtClean="0"/>
              <a:t>kant-en</a:t>
            </a:r>
            <a:r>
              <a:rPr lang="nl-NL" sz="1200" dirty="0"/>
              <a:t>-</a:t>
            </a:r>
            <a:r>
              <a:rPr lang="nl-NL" sz="1200" dirty="0" smtClean="0"/>
              <a:t>klaar </a:t>
            </a:r>
            <a:r>
              <a:rPr lang="nl-NL" sz="1200" dirty="0"/>
              <a:t>maaltijd te </a:t>
            </a:r>
            <a:r>
              <a:rPr lang="nl-NL" sz="1200" dirty="0" smtClean="0"/>
              <a:t>eten; </a:t>
            </a:r>
            <a:r>
              <a:rPr lang="nl-NL" sz="1200" dirty="0"/>
              <a:t>6% van de alleenstaanden eet meerdere keren per week een </a:t>
            </a:r>
            <a:r>
              <a:rPr lang="nl-NL" sz="1200" dirty="0" smtClean="0"/>
              <a:t>kant-en-klaar maaltijd versus 3% totaal. </a:t>
            </a:r>
            <a:r>
              <a:rPr lang="nl-NL" sz="1200" dirty="0"/>
              <a:t>Alleenstaanden geven vaker dan gezinnen aan doordeweeks maximaal 20 minuten te willen besteden aan het bereiden van de maaltijd; 38% van de alleenstaanden wilt maximaal 20 minuten besteden bij gezinnen ligt dit percentage tussen de 13% (gezin met oudere kinderen) en 20% (gezin met jonge kinderen).</a:t>
            </a:r>
          </a:p>
          <a:p>
            <a:pPr marL="0" indent="0" algn="just">
              <a:buNone/>
            </a:pPr>
            <a:r>
              <a:rPr lang="nl-NL" sz="1200" dirty="0" smtClean="0"/>
              <a:t>Gezinnen </a:t>
            </a:r>
            <a:r>
              <a:rPr lang="nl-NL" sz="1200" dirty="0"/>
              <a:t>bereiden hun supermarkt bezoek vaker voor dan alleenstaanden; waar 38% van de alleenstaanden besluit wat ze gaan eten voordat ze naar de supermarkt gaan, besluit tussen de 46% en 52% van de gezinnen dit </a:t>
            </a:r>
            <a:r>
              <a:rPr lang="nl-NL" sz="1200" dirty="0" smtClean="0"/>
              <a:t>vooraf. Gezinnen </a:t>
            </a:r>
            <a:r>
              <a:rPr lang="nl-NL" sz="1200" dirty="0"/>
              <a:t>met jongere kinderen geven vaker aan dat ze meer tijd zouden willen hebben om te koken. (51</a:t>
            </a:r>
            <a:r>
              <a:rPr lang="nl-NL" sz="1200" dirty="0" smtClean="0"/>
              <a:t>% vs. 37%). </a:t>
            </a:r>
          </a:p>
          <a:p>
            <a:pPr marL="0" indent="0">
              <a:buNone/>
            </a:pPr>
            <a:r>
              <a:rPr lang="nl-NL" sz="1400" b="1" dirty="0" smtClean="0">
                <a:solidFill>
                  <a:schemeClr val="tx2"/>
                </a:solidFill>
              </a:rPr>
              <a:t>Regio</a:t>
            </a:r>
            <a:endParaRPr lang="nl-NL" sz="1400" b="1" dirty="0">
              <a:solidFill>
                <a:schemeClr val="tx2"/>
              </a:solidFill>
            </a:endParaRPr>
          </a:p>
          <a:p>
            <a:pPr marL="0" indent="0" algn="just">
              <a:buNone/>
            </a:pPr>
            <a:r>
              <a:rPr lang="nl-NL" sz="1200" dirty="0" smtClean="0"/>
              <a:t>Inwoners </a:t>
            </a:r>
            <a:r>
              <a:rPr lang="nl-NL" sz="1200" dirty="0"/>
              <a:t>van de drie grote steden raadplegen blogs </a:t>
            </a:r>
            <a:r>
              <a:rPr lang="nl-NL" sz="1200" dirty="0" smtClean="0"/>
              <a:t>vaker (14%) dan de rest van Nederland (7%) voordat </a:t>
            </a:r>
            <a:r>
              <a:rPr lang="nl-NL" sz="1200" dirty="0"/>
              <a:t>zij een maaltijd </a:t>
            </a:r>
            <a:r>
              <a:rPr lang="nl-NL" sz="1200" dirty="0" smtClean="0"/>
              <a:t>klaarmaken. In </a:t>
            </a:r>
            <a:r>
              <a:rPr lang="nl-NL" sz="1200" dirty="0"/>
              <a:t>het noorden vindt men het vaker belangrijk dat kinderen meehelpen met koken (70%) dan in de rest van </a:t>
            </a:r>
            <a:r>
              <a:rPr lang="nl-NL" sz="1200" dirty="0" smtClean="0"/>
              <a:t>Nederland (59%). </a:t>
            </a:r>
            <a:endParaRPr lang="nl-NL" sz="1200" dirty="0"/>
          </a:p>
          <a:p>
            <a:pPr marL="0" indent="0">
              <a:buNone/>
            </a:pPr>
            <a:endParaRPr lang="nl-NL" sz="1400" dirty="0"/>
          </a:p>
          <a:p>
            <a:pPr marL="0" indent="0">
              <a:buNone/>
            </a:pPr>
            <a:endParaRPr lang="nl-NL" sz="1400" dirty="0"/>
          </a:p>
          <a:p>
            <a:pPr marL="0" indent="0">
              <a:buNone/>
            </a:pPr>
            <a:endParaRPr lang="nl-NL" sz="1400" dirty="0"/>
          </a:p>
          <a:p>
            <a:pPr marL="0" indent="0">
              <a:buNone/>
            </a:pPr>
            <a:endParaRPr lang="nl-NL" sz="1400" dirty="0"/>
          </a:p>
          <a:p>
            <a:pPr marL="0" indent="0">
              <a:buNone/>
            </a:pPr>
            <a:endParaRPr lang="en-US" dirty="0"/>
          </a:p>
        </p:txBody>
      </p:sp>
    </p:spTree>
    <p:extLst>
      <p:ext uri="{BB962C8B-B14F-4D97-AF65-F5344CB8AC3E}">
        <p14:creationId xmlns:p14="http://schemas.microsoft.com/office/powerpoint/2010/main" val="3456715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Onderzoeksresultaten</a:t>
            </a:r>
            <a:endParaRPr lang="de-DE" dirty="0"/>
          </a:p>
        </p:txBody>
      </p:sp>
    </p:spTree>
    <p:extLst>
      <p:ext uri="{BB962C8B-B14F-4D97-AF65-F5344CB8AC3E}">
        <p14:creationId xmlns:p14="http://schemas.microsoft.com/office/powerpoint/2010/main" val="35641605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LANGUAGEID" val="1033"/>
  <p:tag name="VCT_SHOW_CA" val="Fals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YK5b9iRDkW2BfKqf56LA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STYLE" val="VCT_Marker"/>
  <p:tag name="DATE" val="12/08/2014 15:21:41"/>
  <p:tag name="VCT-TEMPLATE" val="GfK Group_16-9_redesign.potx"/>
  <p:tag name="VCTMASTER" val="GfK Group"/>
  <p:tag name="VCTORDER" val="1"/>
</p:tagLst>
</file>

<file path=ppt/tags/tag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2fF8U1tdo0W6JzTdzk8z9A"/>
</p:tagLst>
</file>

<file path=ppt/tags/tag7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fF8U1tdo0W6JzTdzk8z9A"/>
</p:tagLst>
</file>

<file path=ppt/tags/tag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YK5b9iRDkW2BfKqf56LAQ"/>
</p:tagLst>
</file>

<file path=ppt/tags/tag90.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Rapportage excl kaders">
  <a:themeElements>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name="dark yellow 100%">
      <a:srgbClr val="F0AB00"/>
    </a:custClr>
    <a:custClr name="light yellow 100%">
      <a:srgbClr val="F6D50F"/>
    </a:custClr>
    <a:custClr name="warm grey 100%">
      <a:srgbClr val="8E8581"/>
    </a:custClr>
    <a:custClr name="GfK orange">
      <a:srgbClr val="E55A00"/>
    </a:custClr>
    <a:custClr name="dark blue 100%">
      <a:srgbClr val="264283"/>
    </a:custClr>
    <a:custClr name="light blue 100%">
      <a:srgbClr val="007DC3"/>
    </a:custClr>
    <a:custClr name="dark green 100%">
      <a:srgbClr val="A2AD00"/>
    </a:custClr>
    <a:custClr name="light green 100%">
      <a:srgbClr val="C1BB00"/>
    </a:custClr>
    <a:custClr name="dark red 100%">
      <a:srgbClr val="9B1F23"/>
    </a:custClr>
    <a:custClr name="light red 100%">
      <a:srgbClr val="DC291E"/>
    </a:custClr>
    <a:custClr name="dark yellow 80%">
      <a:srgbClr val="FCC000"/>
    </a:custClr>
    <a:custClr name="light yellow 80%">
      <a:srgbClr val="FFDD44"/>
    </a:custClr>
    <a:custClr name="warm grey 80%">
      <a:srgbClr val="A79D98"/>
    </a:custClr>
    <a:custClr>
      <a:srgbClr val="FFFFFF"/>
    </a:custClr>
    <a:custClr name="dark blue 80%">
      <a:srgbClr val="405B9B"/>
    </a:custClr>
    <a:custClr name="light blue 80%">
      <a:srgbClr val="389DD7"/>
    </a:custClr>
    <a:custClr name="dark green 80%">
      <a:srgbClr val="B4BE46"/>
    </a:custClr>
    <a:custClr name="light green 80%">
      <a:srgbClr val="D7CF42"/>
    </a:custClr>
    <a:custClr name="dark red 80%">
      <a:srgbClr val="C34A3A"/>
    </a:custClr>
    <a:custClr name="light red 80%">
      <a:srgbClr val="E94F35"/>
    </a:custClr>
    <a:custClr name="dark yellow 60%">
      <a:srgbClr val="FED07A"/>
    </a:custClr>
    <a:custClr name="light yellow 60%">
      <a:srgbClr val="FFE67F"/>
    </a:custClr>
    <a:custClr name="warm grey 60%">
      <a:srgbClr val="BCB4B0"/>
    </a:custClr>
    <a:custClr>
      <a:srgbClr val="FFFFFF"/>
    </a:custClr>
    <a:custClr name="dark blue 60%">
      <a:srgbClr val="6E7EB3"/>
    </a:custClr>
    <a:custClr name="light blue 60%">
      <a:srgbClr val="7DB4E2"/>
    </a:custClr>
    <a:custClr name="dark green 60%">
      <a:srgbClr val="C6CE79"/>
    </a:custClr>
    <a:custClr name="light green 60%">
      <a:srgbClr val="E2DA7A"/>
    </a:custClr>
    <a:custClr name="dark red 60%">
      <a:srgbClr val="D27863"/>
    </a:custClr>
    <a:custClr name="light red 60%">
      <a:srgbClr val="F08262"/>
    </a:custClr>
    <a:custClr name="dark yellow 40%">
      <a:srgbClr val="FFE0A9"/>
    </a:custClr>
    <a:custClr name="light yellow 40%">
      <a:srgbClr val="FFEEAF"/>
    </a:custClr>
    <a:custClr name="warm grey 40%">
      <a:srgbClr val="D2CBC9"/>
    </a:custClr>
    <a:custClr>
      <a:srgbClr val="FFFFFF"/>
    </a:custClr>
    <a:custClr name="dark blue 40%">
      <a:srgbClr val="9EA5CD"/>
    </a:custClr>
    <a:custClr name="light blue 40%">
      <a:srgbClr val="ADCDED"/>
    </a:custClr>
    <a:custClr name="dark green 40%">
      <a:srgbClr val="D8DEA8"/>
    </a:custClr>
    <a:custClr name="light green 40%">
      <a:srgbClr val="ECE6AA"/>
    </a:custClr>
    <a:custClr name="dark red 40%">
      <a:srgbClr val="E1A693"/>
    </a:custClr>
    <a:custClr name="light red 40%">
      <a:srgbClr val="F6AF95"/>
    </a:custClr>
  </a:custClrLst>
</a:theme>
</file>

<file path=ppt/theme/theme2.xml><?xml version="1.0" encoding="utf-8"?>
<a:theme xmlns:a="http://schemas.openxmlformats.org/drawingml/2006/main" name="Office Theme">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chor="t" anchorCtr="0">
        <a:noAutofit/>
      </a:bodyPr>
      <a:lstStyle>
        <a:defPPr>
          <a:spcBef>
            <a:spcPts val="600"/>
          </a:spcBef>
          <a:defRPr dirty="0" err="1" smtClean="0">
            <a:latin typeface="Arial"/>
          </a:defRPr>
        </a:defPPr>
      </a:lstStyle>
    </a:txDef>
  </a:objectDefaults>
  <a:extraClrSchemeLst/>
</a:theme>
</file>

<file path=ppt/theme/theme3.xml><?xml version="1.0" encoding="utf-8"?>
<a:theme xmlns:a="http://schemas.openxmlformats.org/drawingml/2006/main" name="Office Theme">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chor="t" anchorCtr="0">
        <a:noAutofit/>
      </a:bodyPr>
      <a:lstStyle>
        <a:defPPr>
          <a:spcBef>
            <a:spcPts val="600"/>
          </a:spcBef>
          <a:defRPr dirty="0" err="1" smtClean="0">
            <a:latin typeface="Aria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151DFF91B0A44197B29C020F8C642F" ma:contentTypeVersion="44" ma:contentTypeDescription="Create a new document." ma:contentTypeScope="" ma:versionID="37d6c69e0f0b1eab2d91fd3d2fe12a06">
  <xsd:schema xmlns:xsd="http://www.w3.org/2001/XMLSchema" xmlns:xs="http://www.w3.org/2001/XMLSchema" xmlns:p="http://schemas.microsoft.com/office/2006/metadata/properties" xmlns:ns1="http://schemas.microsoft.com/sharepoint/v3" xmlns:ns2="fdaf2857-34a0-4271-9efd-53feeda81814" xmlns:ns3="eaa6d935-851e-4683-8fb3-4830ef9470e6" targetNamespace="http://schemas.microsoft.com/office/2006/metadata/properties" ma:root="true" ma:fieldsID="306287739f13a793c1a58b147bf45c68" ns1:_="" ns2:_="" ns3:_="">
    <xsd:import namespace="http://schemas.microsoft.com/sharepoint/v3"/>
    <xsd:import namespace="fdaf2857-34a0-4271-9efd-53feeda81814"/>
    <xsd:import namespace="eaa6d935-851e-4683-8fb3-4830ef9470e6"/>
    <xsd:element name="properties">
      <xsd:complexType>
        <xsd:sequence>
          <xsd:element name="documentManagement">
            <xsd:complexType>
              <xsd:all>
                <xsd:element ref="ns2:a9556e1ac9ee423090b285ae20260b00" minOccurs="0"/>
                <xsd:element ref="ns3:TaxCatchAll" minOccurs="0"/>
                <xsd:element ref="ns3:TaxCatchAllLabel" minOccurs="0"/>
                <xsd:element ref="ns2:h059eda5e5c344e5901eabd9b8ae1d5d" minOccurs="0"/>
                <xsd:element ref="ns2:p986eefbff5f4b2788134fa6982c2730" minOccurs="0"/>
                <xsd:element ref="ns2:e999b8edfbce4772b22c3a8c74ff36ce" minOccurs="0"/>
                <xsd:element ref="ns2:jf0640f97dcd40049d3fc8c3d10ff855" minOccurs="0"/>
                <xsd:element ref="ns2:i6d89d2a22ad4b4885b9858a4f35747a" minOccurs="0"/>
                <xsd:element ref="ns2:m0c14ac2d9c042e3be8883c9fd5ef198" minOccurs="0"/>
                <xsd:element ref="ns3:TaxKeywordTaxHTField" minOccurs="0"/>
                <xsd:element ref="ns1:PublishingStartDate" minOccurs="0"/>
                <xsd:element ref="ns1:PublishingExpirationDate"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6" nillable="true" ma:displayName="Scheduling Start Date" ma:description="" ma:hidden="true" ma:internalName="PublishingStartDate">
      <xsd:simpleType>
        <xsd:restriction base="dms:Unknown"/>
      </xsd:simpleType>
    </xsd:element>
    <xsd:element name="PublishingExpirationDate" ma:index="27" nillable="true" ma:displayName="Scheduling End Date" ma:description="" ma:hidden="true" ma:internalName="PublishingExpirationDate">
      <xsd:simpleType>
        <xsd:restriction base="dms:Unknown"/>
      </xsd:simpleType>
    </xsd:element>
    <xsd:element name="AverageRating" ma:index="28" nillable="true" ma:displayName="Rating" ma:decimals="2" ma:description="Average value of all the ratings that have been submitted" ma:internalName="AverageRating" ma:readOnly="true">
      <xsd:simpleType>
        <xsd:restriction base="dms:Number"/>
      </xsd:simpleType>
    </xsd:element>
    <xsd:element name="RatingCount" ma:index="29"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daf2857-34a0-4271-9efd-53feeda81814" elementFormDefault="qualified">
    <xsd:import namespace="http://schemas.microsoft.com/office/2006/documentManagement/types"/>
    <xsd:import namespace="http://schemas.microsoft.com/office/infopath/2007/PartnerControls"/>
    <xsd:element name="a9556e1ac9ee423090b285ae20260b00" ma:index="2" nillable="true" ma:taxonomy="true" ma:internalName="a9556e1ac9ee423090b285ae20260b00" ma:taxonomyFieldName="GfK_x0020_sector" ma:displayName="GfK sector" ma:readOnly="false" ma:default="" ma:fieldId="{a9556e1a-c9ee-4230-90b2-85ae20260b00}" ma:taxonomyMulti="true" ma:sspId="7262ee28-f1c0-414c-ad77-c1ea98916dd9" ma:termSetId="8100b7d8-db72-494e-93d1-2c441bfd6c3c" ma:anchorId="00000000-0000-0000-0000-000000000000" ma:open="false" ma:isKeyword="false">
      <xsd:complexType>
        <xsd:sequence>
          <xsd:element ref="pc:Terms" minOccurs="0" maxOccurs="1"/>
        </xsd:sequence>
      </xsd:complexType>
    </xsd:element>
    <xsd:element name="h059eda5e5c344e5901eabd9b8ae1d5d" ma:index="6" ma:taxonomy="true" ma:internalName="h059eda5e5c344e5901eabd9b8ae1d5d" ma:taxonomyFieldName="Industries" ma:displayName="Industries" ma:readOnly="false" ma:default="" ma:fieldId="{1059eda5-e5c3-44e5-901e-abd9b8ae1d5d}" ma:taxonomyMulti="true" ma:sspId="7262ee28-f1c0-414c-ad77-c1ea98916dd9" ma:termSetId="5a885248-49da-421b-8a8b-00dd6ab23a4c" ma:anchorId="484d5cc4-00ce-4842-9cb2-84f285bc868b" ma:open="false" ma:isKeyword="false">
      <xsd:complexType>
        <xsd:sequence>
          <xsd:element ref="pc:Terms" minOccurs="0" maxOccurs="1"/>
        </xsd:sequence>
      </xsd:complexType>
    </xsd:element>
    <xsd:element name="p986eefbff5f4b2788134fa6982c2730" ma:index="8" ma:taxonomy="true" ma:internalName="p986eefbff5f4b2788134fa6982c2730" ma:taxonomyFieldName="Solutions" ma:displayName="Solutions" ma:readOnly="false" ma:default="" ma:fieldId="{9986eefb-ff5f-4b27-8813-4fa6982c2730}" ma:taxonomyMulti="true" ma:sspId="7262ee28-f1c0-414c-ad77-c1ea98916dd9" ma:termSetId="cbb9bdaf-82c2-446c-b699-94acba818cb2" ma:anchorId="c5ccb8f4-f96c-4fc7-ba62-720130679328" ma:open="false" ma:isKeyword="false">
      <xsd:complexType>
        <xsd:sequence>
          <xsd:element ref="pc:Terms" minOccurs="0" maxOccurs="1"/>
        </xsd:sequence>
      </xsd:complexType>
    </xsd:element>
    <xsd:element name="e999b8edfbce4772b22c3a8c74ff36ce" ma:index="10" nillable="true" ma:taxonomy="true" ma:internalName="e999b8edfbce4772b22c3a8c74ff36ce" ma:taxonomyFieldName="Methodology" ma:displayName="Methodology" ma:readOnly="false" ma:default="" ma:fieldId="{e999b8ed-fbce-4772-b22c-3a8c74ff36ce}" ma:taxonomyMulti="true" ma:sspId="7262ee28-f1c0-414c-ad77-c1ea98916dd9" ma:termSetId="bdaf93d5-d711-4073-8d3b-7629a135f3f3" ma:anchorId="84b66496-d990-4445-b5f1-adf2e2ce60f1" ma:open="false" ma:isKeyword="false">
      <xsd:complexType>
        <xsd:sequence>
          <xsd:element ref="pc:Terms" minOccurs="0" maxOccurs="1"/>
        </xsd:sequence>
      </xsd:complexType>
    </xsd:element>
    <xsd:element name="jf0640f97dcd40049d3fc8c3d10ff855" ma:index="13" nillable="true" ma:taxonomy="true" ma:internalName="jf0640f97dcd40049d3fc8c3d10ff855" ma:taxonomyFieldName="Clients" ma:displayName="Clients" ma:readOnly="false" ma:default="" ma:fieldId="{3f0640f9-7dcd-4004-9d3f-c8c3d10ff855}" ma:taxonomyMulti="true" ma:sspId="7262ee28-f1c0-414c-ad77-c1ea98916dd9" ma:termSetId="7d4bc5b7-a2e0-4278-8bd4-f6b755a7f79f" ma:anchorId="00000000-0000-0000-0000-000000000000" ma:open="false" ma:isKeyword="false">
      <xsd:complexType>
        <xsd:sequence>
          <xsd:element ref="pc:Terms" minOccurs="0" maxOccurs="1"/>
        </xsd:sequence>
      </xsd:complexType>
    </xsd:element>
    <xsd:element name="i6d89d2a22ad4b4885b9858a4f35747a" ma:index="15" ma:taxonomy="true" ma:internalName="i6d89d2a22ad4b4885b9858a4f35747a" ma:taxonomyFieldName="Countries" ma:displayName="Countries" ma:readOnly="false" ma:default="" ma:fieldId="{26d89d2a-22ad-4b48-85b9-858a4f35747a}" ma:taxonomyMulti="true" ma:sspId="7262ee28-f1c0-414c-ad77-c1ea98916dd9" ma:termSetId="17f85a7b-bb8b-458a-ba28-17ef49c29ac6" ma:anchorId="00000000-0000-0000-0000-000000000000" ma:open="false" ma:isKeyword="false">
      <xsd:complexType>
        <xsd:sequence>
          <xsd:element ref="pc:Terms" minOccurs="0" maxOccurs="1"/>
        </xsd:sequence>
      </xsd:complexType>
    </xsd:element>
    <xsd:element name="m0c14ac2d9c042e3be8883c9fd5ef198" ma:index="17" nillable="true" ma:taxonomy="true" ma:internalName="m0c14ac2d9c042e3be8883c9fd5ef198" ma:taxonomyFieldName="Languages" ma:displayName="Languages" ma:readOnly="false" ma:default="" ma:fieldId="{60c14ac2-d9c0-42e3-be88-83c9fd5ef198}" ma:taxonomyMulti="true" ma:sspId="7262ee28-f1c0-414c-ad77-c1ea98916dd9" ma:termSetId="1e1fffb5-459f-480a-aca8-4e5bef29180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a6d935-851e-4683-8fb3-4830ef9470e6" elementFormDefault="qualified">
    <xsd:import namespace="http://schemas.microsoft.com/office/2006/documentManagement/types"/>
    <xsd:import namespace="http://schemas.microsoft.com/office/infopath/2007/PartnerControls"/>
    <xsd:element name="TaxCatchAll" ma:index="3" nillable="true" ma:displayName="Taxonomy Catch All Column" ma:hidden="true" ma:list="{66c50aa7-9ab1-4f06-a013-2ec94beb8993}" ma:internalName="TaxCatchAll" ma:showField="CatchAllData" ma:web="eaa6d935-851e-4683-8fb3-4830ef9470e6">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hidden="true" ma:list="{66c50aa7-9ab1-4f06-a013-2ec94beb8993}" ma:internalName="TaxCatchAllLabel" ma:readOnly="true" ma:showField="CatchAllDataLabel" ma:web="eaa6d935-851e-4683-8fb3-4830ef9470e6">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Keywords" ma:fieldId="{23f27201-bee3-471e-b2e7-b64fd8b7ca38}" ma:taxonomyMulti="true" ma:sspId="7262ee28-f1c0-414c-ad77-c1ea98916dd9"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jf0640f97dcd40049d3fc8c3d10ff855 xmlns="fdaf2857-34a0-4271-9efd-53feeda81814">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457da623-78f9-49de-8564-b1618c49ba59</TermId>
        </TermInfo>
      </Terms>
    </jf0640f97dcd40049d3fc8c3d10ff855>
    <h059eda5e5c344e5901eabd9b8ae1d5d xmlns="fdaf2857-34a0-4271-9efd-53feeda81814">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1b0d69d1-6137-41de-9ae5-e5925610d8cb</TermId>
        </TermInfo>
      </Terms>
    </h059eda5e5c344e5901eabd9b8ae1d5d>
    <PublishingStartDate xmlns="http://schemas.microsoft.com/sharepoint/v3" xsi:nil="true"/>
    <PublishingExpirationDate xmlns="http://schemas.microsoft.com/sharepoint/v3" xsi:nil="true"/>
    <p986eefbff5f4b2788134fa6982c2730 xmlns="fdaf2857-34a0-4271-9efd-53feeda81814">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15480a47-f0f1-4795-a643-bf3b2e95805c</TermId>
        </TermInfo>
      </Terms>
    </p986eefbff5f4b2788134fa6982c2730>
    <e999b8edfbce4772b22c3a8c74ff36ce xmlns="fdaf2857-34a0-4271-9efd-53feeda81814">
      <Terms xmlns="http://schemas.microsoft.com/office/infopath/2007/PartnerControls"/>
    </e999b8edfbce4772b22c3a8c74ff36ce>
    <TaxCatchAll xmlns="eaa6d935-851e-4683-8fb3-4830ef9470e6">
      <Value>68</Value>
      <Value>464</Value>
      <Value>64</Value>
      <Value>57</Value>
      <Value>1781</Value>
      <Value>353</Value>
      <Value>97</Value>
      <Value>73</Value>
      <Value>69</Value>
    </TaxCatchAll>
    <m0c14ac2d9c042e3be8883c9fd5ef198 xmlns="fdaf2857-34a0-4271-9efd-53feeda81814">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914398da-6a81-430b-8d1c-6a7bd1227f71</TermId>
        </TermInfo>
      </Terms>
    </m0c14ac2d9c042e3be8883c9fd5ef198>
    <TaxKeywordTaxHTField xmlns="eaa6d935-851e-4683-8fb3-4830ef9470e6">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14e0894c-c65f-40d3-8c04-dc2c7cb9794d</TermId>
        </TermInfo>
        <TermInfo xmlns="http://schemas.microsoft.com/office/infopath/2007/PartnerControls">
          <TermName xmlns="http://schemas.microsoft.com/office/infopath/2007/PartnerControls">template 16:9</TermName>
          <TermId xmlns="http://schemas.microsoft.com/office/infopath/2007/PartnerControls">feef3289-4d16-4292-b8f5-4aa93f02d2bc</TermId>
        </TermInfo>
        <TermInfo xmlns="http://schemas.microsoft.com/office/infopath/2007/PartnerControls">
          <TermName xmlns="http://schemas.microsoft.com/office/infopath/2007/PartnerControls">PowerPoint</TermName>
          <TermId xmlns="http://schemas.microsoft.com/office/infopath/2007/PartnerControls">50a0b034-169b-4062-b9b1-f0dd9c5b2843</TermId>
        </TermInfo>
      </Terms>
    </TaxKeywordTaxHTField>
    <i6d89d2a22ad4b4885b9858a4f35747a xmlns="fdaf2857-34a0-4271-9efd-53feeda81814">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3eaca359-c4b3-4b51-a927-e9852da92384</TermId>
        </TermInfo>
      </Terms>
    </i6d89d2a22ad4b4885b9858a4f35747a>
    <AverageRating xmlns="http://schemas.microsoft.com/sharepoint/v3" xsi:nil="true"/>
    <a9556e1ac9ee423090b285ae20260b00 xmlns="fdaf2857-34a0-4271-9efd-53feeda81814">
      <Terms xmlns="http://schemas.microsoft.com/office/infopath/2007/PartnerControls">
        <TermInfo xmlns="http://schemas.microsoft.com/office/infopath/2007/PartnerControls">
          <TermName xmlns="http://schemas.microsoft.com/office/infopath/2007/PartnerControls">Cross Sector</TermName>
          <TermId xmlns="http://schemas.microsoft.com/office/infopath/2007/PartnerControls">d51dcd69-a6f7-4fb6-bc11-144a9da6fd82</TermId>
        </TermInfo>
      </Terms>
    </a9556e1ac9ee423090b285ae20260b00>
  </documentManagement>
</p:properties>
</file>

<file path=customXml/itemProps1.xml><?xml version="1.0" encoding="utf-8"?>
<ds:datastoreItem xmlns:ds="http://schemas.openxmlformats.org/officeDocument/2006/customXml" ds:itemID="{04CCC1B3-4CD5-4833-95A6-6904C602CD4E}">
  <ds:schemaRefs>
    <ds:schemaRef ds:uri="http://schemas.microsoft.com/sharepoint/v3/contenttype/forms"/>
  </ds:schemaRefs>
</ds:datastoreItem>
</file>

<file path=customXml/itemProps2.xml><?xml version="1.0" encoding="utf-8"?>
<ds:datastoreItem xmlns:ds="http://schemas.openxmlformats.org/officeDocument/2006/customXml" ds:itemID="{5EA2B00F-2F42-4EB2-981F-8323AA0E6A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daf2857-34a0-4271-9efd-53feeda81814"/>
    <ds:schemaRef ds:uri="eaa6d935-851e-4683-8fb3-4830ef9470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3044BF-A435-4394-AA7A-C500776C88E9}">
  <ds:schemaRefs>
    <ds:schemaRef ds:uri="http://purl.org/dc/elements/1.1/"/>
    <ds:schemaRef ds:uri="http://purl.org/dc/dcmitype/"/>
    <ds:schemaRef ds:uri="http://schemas.microsoft.com/sharepoint/v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eaa6d935-851e-4683-8fb3-4830ef9470e6"/>
    <ds:schemaRef ds:uri="fdaf2857-34a0-4271-9efd-53feeda8181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Rapportage excl kaders</Template>
  <TotalTime>0</TotalTime>
  <Words>6033</Words>
  <Application>Microsoft Office PowerPoint</Application>
  <PresentationFormat>On-screen Show (16:9)</PresentationFormat>
  <Paragraphs>441</Paragraphs>
  <Slides>47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Rapportage excl kaders</vt:lpstr>
      <vt:lpstr>think-cell Slide</vt:lpstr>
      <vt:lpstr>PowerPoint Presentation</vt:lpstr>
      <vt:lpstr>Inhoudsopgave</vt:lpstr>
      <vt:lpstr>Achtergrond, aanleiding en centrale vraagstelling onderzoek </vt:lpstr>
      <vt:lpstr>Samenvatting</vt:lpstr>
      <vt:lpstr>Samenvatting (1 van 2)</vt:lpstr>
      <vt:lpstr>Samenvatting (2 van 2)</vt:lpstr>
      <vt:lpstr>De kokende Nederlander (1 van 2)</vt:lpstr>
      <vt:lpstr>De kokende Nederlander (2 van 2)</vt:lpstr>
      <vt:lpstr>Onderzoeksresultaten</vt:lpstr>
      <vt:lpstr>1. Kookgedrag</vt:lpstr>
      <vt:lpstr>87% van de Nederlanders bereidt minimaal één keer per week zelf een warme maaltijd. </vt:lpstr>
      <vt:lpstr>De voornaamste reden dat iemand niet kookt is dat er voor die persoon gekookt wordt, gevolgd door buiten de deur eten.</vt:lpstr>
      <vt:lpstr>Als er niet zelf gekookt wordt dan zijn de voornaamste redenen gemak en tijdgebrek.</vt:lpstr>
      <vt:lpstr>De helft van de Nederlanders eet minstens maandelijks een kant-en-klaar maaltijd. Kant-en-klaar maaltijden worden vaker vooral doordeweeks gegeten. </vt:lpstr>
      <vt:lpstr>2. Kookvaardigheden</vt:lpstr>
      <vt:lpstr>Bijna de helft van de Nederlanders heeft leren koken door het zelf te doen / te proberen.</vt:lpstr>
      <vt:lpstr>Vrijwel iedereen kan een maaltijd met aardappelen, groente en vlees maken. 31% kan geen gerechten uit de buitenlandse keuken maken.</vt:lpstr>
      <vt:lpstr>Nederlanders geven hun kookkunsten gemiddeld 7.1 en die van de gemiddelde Nederlander een 6.3.</vt:lpstr>
      <vt:lpstr>Toelichting op gegeven cijfer kookkunsten. </vt:lpstr>
      <vt:lpstr>Als men vindt niet goed te kunnen koken dan is dat vooral omdat men eenvoudig kookt / alleen de basis te beheersen. </vt:lpstr>
      <vt:lpstr>Als men heeft aangegeven goed te kunnen koken dan wordt dit met name verklaard door een goede smaak en positieve reacties van anderen. </vt:lpstr>
      <vt:lpstr>Een groot deel van de Nederlanders zegt (vrijwel) nooit eten te laten mislukken. 73% zegt dat dit enkele keren per jaar voor komt en 16% van de Nederlanders laat nooit eten mislukken.</vt:lpstr>
      <vt:lpstr>34% van de Nederlanders weet hoe ze aardappelen moeten koken om de vitamines te behouden.</vt:lpstr>
      <vt:lpstr>29% van de Nederlanders gebruikt geen zout bij het koken van een maaltijd.</vt:lpstr>
      <vt:lpstr>De helft van de Nederlanders heeft 30 minuten nodig om een gezonde/ complete maaltijd op tafel te zetten.</vt:lpstr>
      <vt:lpstr>3. Recepten &amp; inspiratie</vt:lpstr>
      <vt:lpstr>45% van de Nederlanders besluit voordat ze naar de supermarkt gaan al wat ze zullen eten.</vt:lpstr>
      <vt:lpstr>Internet belangrijkste bron voor recepten, maar ook “traditionele” bronnen (kookboeken en supermarktbladen) zijn populair.</vt:lpstr>
      <vt:lpstr>Smaak is veruit het belangrijkst bij de keuze van een recept voor een maaltijd. Weinig suiker/zout/vet is voor bijna de helft belangrijk.</vt:lpstr>
      <vt:lpstr>Bekende koks of bloggers hebben op weinigen invloed bij de keuze voor een recept. Een betrouwbare bron is belangrijker. </vt:lpstr>
      <vt:lpstr>Ruim een kwart van de Nederlanders volgt een recept letterlijk op. 64% varieert naar eigen smaak. </vt:lpstr>
      <vt:lpstr>45% van de Nederlanders probeert minimaal maandelijks iets nieuws uit bij de maaltijd.</vt:lpstr>
      <vt:lpstr>40% van de Nederlanders vindt het (zeer) gemakkelijk om een maaltijd voor een vegetariër op tafel te zetten.18% geeft aan dit (zeer) moeilijk te vinden. </vt:lpstr>
      <vt:lpstr>Attitude rond koken</vt:lpstr>
      <vt:lpstr>Nederlander is bereid in het weekend langer in de keuken te staan dan op doordeweekse dagen.</vt:lpstr>
      <vt:lpstr>Nederlander vindt smaak zeer belangrijk bij keuze voor maaltijd, ook gevarieerd en gezond eten wordt zeer belangrijk gevonden.</vt:lpstr>
      <vt:lpstr>85% van de Nederlanders vindt het belangrijk om gezond te kunnen koken. 86% vindt het belangrijk dat de jeugd leert hoe ze gezond moeten koken. </vt:lpstr>
      <vt:lpstr>73% van de Nederlanders vindt het belangrijk om goed te kunnen koken. Tweederde (66%) vindt koken leuk. </vt:lpstr>
      <vt:lpstr>Onderzoeksverantwoording</vt:lpstr>
      <vt:lpstr>Onderzoeksverantwoording</vt:lpstr>
      <vt:lpstr>GfK en kwaliteit</vt:lpstr>
      <vt:lpstr>Bijlage analyse op rapportcijfer kookkunsten en attitude / vaardigheden</vt:lpstr>
      <vt:lpstr>Uitsplitsing cijfer beoordeling eigen kookkunsten &amp; inschatting kookkunsten gemiddelde Nederlander. </vt:lpstr>
      <vt:lpstr>Verschillen tussen Nederlanders die zichzelf een 6 of lager geven en die zichzelf een 7 of hoger geven voor het koken. </vt:lpstr>
      <vt:lpstr>Beheersen van kookvaardigheden naar gegeven cijfer eigen kookkunsten.  </vt:lpstr>
      <vt:lpstr>Contact</vt:lpstr>
      <vt:lpstr>Vragen of opmerkingen?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[Subtitle of presentation]</dc:subject>
  <dc:creator/>
  <cp:keywords>PowerPoint; template; template 16:9</cp:keywords>
  <cp:lastModifiedBy/>
  <cp:revision>1</cp:revision>
  <dcterms:created xsi:type="dcterms:W3CDTF">2016-02-09T10:32:34Z</dcterms:created>
  <dcterms:modified xsi:type="dcterms:W3CDTF">2016-03-01T14:40:23Z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s">
    <vt:lpwstr>97;#Not applicable|457da623-78f9-49de-8564-b1618c49ba59</vt:lpwstr>
  </property>
  <property fmtid="{D5CDD505-2E9C-101B-9397-08002B2CF9AE}" pid="3" name="Countries">
    <vt:lpwstr>69;#Global|3eaca359-c4b3-4b51-a927-e9852da92384</vt:lpwstr>
  </property>
  <property fmtid="{D5CDD505-2E9C-101B-9397-08002B2CF9AE}" pid="4" name="TaxKeyword">
    <vt:lpwstr>464;#template|14e0894c-c65f-40d3-8c04-dc2c7cb9794d;#353;#template 16:9|feef3289-4d16-4292-b8f5-4aa93f02d2bc;#1781;#PowerPoint|50a0b034-169b-4062-b9b1-f0dd9c5b2843</vt:lpwstr>
  </property>
  <property fmtid="{D5CDD505-2E9C-101B-9397-08002B2CF9AE}" pid="5" name="Solutions">
    <vt:lpwstr>64;#Not applicable|15480a47-f0f1-4795-a643-bf3b2e95805c</vt:lpwstr>
  </property>
  <property fmtid="{D5CDD505-2E9C-101B-9397-08002B2CF9AE}" pid="6" name="ContentTypeId">
    <vt:lpwstr>0x010100D9151DFF91B0A44197B29C020F8C642F</vt:lpwstr>
  </property>
  <property fmtid="{D5CDD505-2E9C-101B-9397-08002B2CF9AE}" pid="7" name="GfK sector">
    <vt:lpwstr>68;#Cross Sector|d51dcd69-a6f7-4fb6-bc11-144a9da6fd82</vt:lpwstr>
  </property>
  <property fmtid="{D5CDD505-2E9C-101B-9397-08002B2CF9AE}" pid="8" name="Support Services">
    <vt:lpwstr>25;#Corporate Design Guidelines|1cd61861-7629-4907-97f6-83d66b33e039</vt:lpwstr>
  </property>
  <property fmtid="{D5CDD505-2E9C-101B-9397-08002B2CF9AE}" pid="9" name="Languages">
    <vt:lpwstr>73;#English|914398da-6a81-430b-8d1c-6a7bd1227f71</vt:lpwstr>
  </property>
  <property fmtid="{D5CDD505-2E9C-101B-9397-08002B2CF9AE}" pid="10" name="Industries">
    <vt:lpwstr>57;#Not applicable|1b0d69d1-6137-41de-9ae5-e5925610d8cb</vt:lpwstr>
  </property>
  <property fmtid="{D5CDD505-2E9C-101B-9397-08002B2CF9AE}" pid="11" name="Methodology">
    <vt:lpwstr/>
  </property>
</Properties>
</file>