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62" r:id="rId2"/>
    <p:sldId id="274" r:id="rId3"/>
    <p:sldId id="275" r:id="rId4"/>
    <p:sldId id="346" r:id="rId5"/>
    <p:sldId id="347" r:id="rId6"/>
    <p:sldId id="279" r:id="rId7"/>
    <p:sldId id="276" r:id="rId8"/>
    <p:sldId id="365" r:id="rId9"/>
    <p:sldId id="366" r:id="rId10"/>
    <p:sldId id="432" r:id="rId11"/>
    <p:sldId id="367" r:id="rId12"/>
    <p:sldId id="369" r:id="rId13"/>
    <p:sldId id="370" r:id="rId14"/>
    <p:sldId id="371" r:id="rId15"/>
    <p:sldId id="372" r:id="rId16"/>
    <p:sldId id="373" r:id="rId17"/>
    <p:sldId id="434" r:id="rId18"/>
    <p:sldId id="374" r:id="rId19"/>
    <p:sldId id="375" r:id="rId20"/>
    <p:sldId id="435" r:id="rId21"/>
    <p:sldId id="376" r:id="rId22"/>
    <p:sldId id="436" r:id="rId23"/>
    <p:sldId id="377" r:id="rId24"/>
    <p:sldId id="378" r:id="rId25"/>
    <p:sldId id="379" r:id="rId26"/>
    <p:sldId id="380" r:id="rId27"/>
    <p:sldId id="381" r:id="rId28"/>
    <p:sldId id="407" r:id="rId29"/>
    <p:sldId id="383" r:id="rId30"/>
    <p:sldId id="384" r:id="rId31"/>
    <p:sldId id="437" r:id="rId32"/>
    <p:sldId id="385" r:id="rId33"/>
    <p:sldId id="386" r:id="rId34"/>
    <p:sldId id="387" r:id="rId35"/>
    <p:sldId id="388" r:id="rId36"/>
    <p:sldId id="389" r:id="rId37"/>
    <p:sldId id="390" r:id="rId38"/>
    <p:sldId id="391" r:id="rId39"/>
    <p:sldId id="392" r:id="rId40"/>
    <p:sldId id="439" r:id="rId41"/>
    <p:sldId id="393" r:id="rId42"/>
    <p:sldId id="394" r:id="rId43"/>
    <p:sldId id="395" r:id="rId44"/>
    <p:sldId id="396" r:id="rId45"/>
    <p:sldId id="397" r:id="rId46"/>
    <p:sldId id="318" r:id="rId47"/>
    <p:sldId id="413" r:id="rId48"/>
    <p:sldId id="416" r:id="rId49"/>
    <p:sldId id="418" r:id="rId50"/>
    <p:sldId id="419" r:id="rId51"/>
    <p:sldId id="420" r:id="rId52"/>
    <p:sldId id="319" r:id="rId53"/>
    <p:sldId id="426" r:id="rId54"/>
    <p:sldId id="427" r:id="rId55"/>
    <p:sldId id="428" r:id="rId56"/>
    <p:sldId id="429" r:id="rId57"/>
    <p:sldId id="430" r:id="rId58"/>
    <p:sldId id="321" r:id="rId59"/>
    <p:sldId id="408" r:id="rId60"/>
    <p:sldId id="409" r:id="rId61"/>
    <p:sldId id="410" r:id="rId62"/>
    <p:sldId id="412" r:id="rId63"/>
    <p:sldId id="411" r:id="rId64"/>
    <p:sldId id="441" r:id="rId6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00"/>
    <a:srgbClr val="FFD6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1" autoAdjust="0"/>
    <p:restoredTop sz="94675" autoAdjust="0"/>
  </p:normalViewPr>
  <p:slideViewPr>
    <p:cSldViewPr showGuides="1">
      <p:cViewPr>
        <p:scale>
          <a:sx n="100" d="100"/>
          <a:sy n="100" d="100"/>
        </p:scale>
        <p:origin x="-1566" y="-270"/>
      </p:cViewPr>
      <p:guideLst>
        <p:guide orient="horz" pos="708"/>
        <p:guide orient="horz" pos="4065"/>
        <p:guide orient="horz" pos="4156"/>
        <p:guide orient="horz" pos="572"/>
        <p:guide orient="horz" pos="1298"/>
        <p:guide orient="horz" pos="1389"/>
        <p:guide orient="horz" pos="1979"/>
        <p:guide orient="horz" pos="2069"/>
        <p:guide orient="horz" pos="2659"/>
        <p:guide orient="horz" pos="2750"/>
        <p:guide orient="horz" pos="3339"/>
        <p:guide orient="horz" pos="3430"/>
        <p:guide orient="horz" pos="4020"/>
        <p:guide pos="204"/>
        <p:guide pos="5556"/>
        <p:guide pos="2835"/>
        <p:guide pos="2925"/>
        <p:guide pos="3742"/>
        <p:guide pos="3833"/>
        <p:guide pos="4649"/>
        <p:guide pos="4740"/>
        <p:guide pos="2018"/>
        <p:guide pos="1927"/>
        <p:guide pos="1111"/>
        <p:guide pos="1020"/>
      </p:guideLst>
    </p:cSldViewPr>
  </p:slideViewPr>
  <p:outlineViewPr>
    <p:cViewPr>
      <p:scale>
        <a:sx n="33" d="100"/>
        <a:sy n="33" d="100"/>
      </p:scale>
      <p:origin x="0" y="14334"/>
    </p:cViewPr>
  </p:outlineViewPr>
  <p:notesTextViewPr>
    <p:cViewPr>
      <p:scale>
        <a:sx n="1" d="1"/>
        <a:sy n="1" d="1"/>
      </p:scale>
      <p:origin x="0" y="0"/>
    </p:cViewPr>
  </p:notesTextViewPr>
  <p:sorterViewPr>
    <p:cViewPr>
      <p:scale>
        <a:sx n="40" d="100"/>
        <a:sy n="40" d="100"/>
      </p:scale>
      <p:origin x="0" y="0"/>
    </p:cViewPr>
  </p:sorterViewPr>
  <p:notesViewPr>
    <p:cSldViewPr showGuides="1">
      <p:cViewPr>
        <p:scale>
          <a:sx n="75" d="100"/>
          <a:sy n="75" d="100"/>
        </p:scale>
        <p:origin x="-4026" y="-570"/>
      </p:cViewPr>
      <p:guideLst>
        <p:guide orient="horz" pos="5938"/>
        <p:guide orient="horz" pos="517"/>
        <p:guide pos="276"/>
        <p:guide pos="39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575388" y="9427979"/>
            <a:ext cx="655716" cy="288000"/>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pPr/>
              <a:t>‹#›</a:t>
            </a:fld>
            <a:endParaRPr lang="en-US" sz="800" dirty="0">
              <a:solidFill>
                <a:schemeClr val="bg2"/>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5810387" y="204563"/>
            <a:ext cx="423828" cy="43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7651" y="9427939"/>
            <a:ext cx="4875033"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392113" y="8207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37649" y="4728799"/>
            <a:ext cx="5793790" cy="4455882"/>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13" name="Slide Number Placeholder 4"/>
          <p:cNvSpPr>
            <a:spLocks noGrp="1"/>
          </p:cNvSpPr>
          <p:nvPr>
            <p:ph type="sldNum" sz="quarter" idx="5"/>
          </p:nvPr>
        </p:nvSpPr>
        <p:spPr bwMode="gray">
          <a:xfrm>
            <a:off x="5575388" y="9427979"/>
            <a:ext cx="656051" cy="288000"/>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pPr/>
              <a:t>‹#›</a:t>
            </a:fld>
            <a:endParaRPr lang="en-US" sz="800" dirty="0">
              <a:solidFill>
                <a:schemeClr val="bg2"/>
              </a:solidFill>
            </a:endParaRPr>
          </a:p>
        </p:txBody>
      </p:sp>
      <p:sp>
        <p:nvSpPr>
          <p:cNvPr id="6" name="TextBox 5"/>
          <p:cNvSpPr txBox="1"/>
          <p:nvPr/>
        </p:nvSpPr>
        <p:spPr>
          <a:xfrm>
            <a:off x="437651" y="9427939"/>
            <a:ext cx="4875033"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itchFamily="34" charset="0"/>
      <a:buNone/>
      <a:defRPr sz="1000" kern="1200">
        <a:solidFill>
          <a:schemeClr val="tx2"/>
        </a:solidFill>
        <a:latin typeface="+mn-lt"/>
        <a:ea typeface="+mn-ea"/>
        <a:cs typeface="+mn-cs"/>
      </a:defRPr>
    </a:lvl1pPr>
    <a:lvl2pPr marL="0" indent="0" algn="l" defTabSz="914400" rtl="0" eaLnBrk="1" latinLnBrk="0" hangingPunct="1">
      <a:spcAft>
        <a:spcPts val="300"/>
      </a:spcAft>
      <a:buFont typeface="Arial" pitchFamily="34" charset="0"/>
      <a:buNone/>
      <a:defRPr sz="1000" kern="1200">
        <a:solidFill>
          <a:schemeClr val="tx1"/>
        </a:solidFill>
        <a:latin typeface="+mn-lt"/>
        <a:ea typeface="+mn-ea"/>
        <a:cs typeface="+mn-cs"/>
      </a:defRPr>
    </a:lvl2pPr>
    <a:lvl3pPr marL="904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3pPr>
    <a:lvl4pPr marL="1793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4pPr>
    <a:lvl5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5pPr>
    <a:lvl6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2</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48</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49</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50</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51</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52</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58</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60</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4</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5</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6</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7</a:t>
            </a:fld>
            <a:endParaRPr lang="en-US" sz="800" dirty="0">
              <a:solidFill>
                <a:schemeClr val="bg2"/>
              </a:solidFill>
            </a:endParaRPr>
          </a:p>
        </p:txBody>
      </p:sp>
    </p:spTree>
    <p:extLst>
      <p:ext uri="{BB962C8B-B14F-4D97-AF65-F5344CB8AC3E}">
        <p14:creationId xmlns:p14="http://schemas.microsoft.com/office/powerpoint/2010/main" val="303633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26</a:t>
            </a:fld>
            <a:endParaRPr lang="en-US" sz="800" dirty="0">
              <a:solidFill>
                <a:schemeClr val="bg2"/>
              </a:solidFill>
            </a:endParaRPr>
          </a:p>
        </p:txBody>
      </p:sp>
    </p:spTree>
    <p:extLst>
      <p:ext uri="{BB962C8B-B14F-4D97-AF65-F5344CB8AC3E}">
        <p14:creationId xmlns:p14="http://schemas.microsoft.com/office/powerpoint/2010/main" val="303633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46</a:t>
            </a:fld>
            <a:endParaRPr lang="en-US" sz="800" dirty="0">
              <a:solidFill>
                <a:schemeClr val="bg2"/>
              </a:solidFill>
            </a:endParaRPr>
          </a:p>
        </p:txBody>
      </p:sp>
    </p:spTree>
    <p:extLst>
      <p:ext uri="{BB962C8B-B14F-4D97-AF65-F5344CB8AC3E}">
        <p14:creationId xmlns:p14="http://schemas.microsoft.com/office/powerpoint/2010/main" val="278151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47</a:t>
            </a:fld>
            <a:endParaRPr lang="en-US" sz="800" dirty="0">
              <a:solidFill>
                <a:schemeClr val="bg2"/>
              </a:solidFill>
            </a:endParaRPr>
          </a:p>
        </p:txBody>
      </p:sp>
    </p:spTree>
    <p:extLst>
      <p:ext uri="{BB962C8B-B14F-4D97-AF65-F5344CB8AC3E}">
        <p14:creationId xmlns:p14="http://schemas.microsoft.com/office/powerpoint/2010/main" val="86742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smtClean="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tx2"/>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169919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1751704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grpSp>
        <p:nvGrpSpPr>
          <p:cNvPr id="6" name="Gruppieren 5"/>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2701229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val="3381170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smtClean="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3546540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123950"/>
            <a:ext cx="8496944" cy="2665413"/>
          </a:xfrm>
        </p:spPr>
        <p:txBody>
          <a:bodyPr anchor="b"/>
          <a:lstStyle>
            <a:lvl1pPr>
              <a:defRPr sz="3800" cap="all" baseline="0">
                <a:solidFill>
                  <a:schemeClr val="bg1"/>
                </a:solidFill>
                <a:latin typeface="Arial" pitchFamily="34" charset="0"/>
              </a:defRPr>
            </a:lvl1pPr>
          </a:lstStyle>
          <a:p>
            <a:r>
              <a:rPr lang="en-US" noProof="0" dirty="0" smtClean="0"/>
              <a:t>Click to add text</a:t>
            </a:r>
          </a:p>
        </p:txBody>
      </p:sp>
      <p:sp>
        <p:nvSpPr>
          <p:cNvPr id="6" name="Text Placeholder 5"/>
          <p:cNvSpPr>
            <a:spLocks noGrp="1"/>
          </p:cNvSpPr>
          <p:nvPr>
            <p:ph type="body" sz="quarter" idx="10" hasCustomPrompt="1"/>
          </p:nvPr>
        </p:nvSpPr>
        <p:spPr bwMode="gray">
          <a:xfrm>
            <a:off x="323528" y="6237312"/>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grpSp>
        <p:nvGrpSpPr>
          <p:cNvPr id="5" name="Gruppieren 4"/>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6" name="Text Placeholder 5"/>
          <p:cNvSpPr>
            <a:spLocks noGrp="1"/>
          </p:cNvSpPr>
          <p:nvPr>
            <p:ph type="body" sz="quarter" idx="11" hasCustomPrompt="1"/>
          </p:nvPr>
        </p:nvSpPr>
        <p:spPr bwMode="gray">
          <a:xfrm>
            <a:off x="323528" y="6021288"/>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Tree>
    <p:extLst>
      <p:ext uri="{BB962C8B-B14F-4D97-AF65-F5344CB8AC3E}">
        <p14:creationId xmlns:p14="http://schemas.microsoft.com/office/powerpoint/2010/main" val="36887979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smtClean="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smtClean="0"/>
              <a:t>Click to edit Master subtitle style</a:t>
            </a:r>
          </a:p>
          <a:p>
            <a:endParaRPr lang="en-US" dirty="0" smtClean="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Tree>
    <p:extLst>
      <p:ext uri="{BB962C8B-B14F-4D97-AF65-F5344CB8AC3E}">
        <p14:creationId xmlns:p14="http://schemas.microsoft.com/office/powerpoint/2010/main" val="4092582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tx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smtClean="0"/>
              <a:t>Click to add text</a:t>
            </a:r>
          </a:p>
          <a:p>
            <a:pPr lvl="1"/>
            <a:r>
              <a:rPr lang="en-US" dirty="0" smtClean="0"/>
              <a:t>Second level</a:t>
            </a:r>
          </a:p>
          <a:p>
            <a:pPr lvl="2"/>
            <a:endParaRPr lang="en-US" dirty="0" smtClean="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smtClean="0"/>
              <a:pPr algn="r"/>
              <a:t>‹#›</a:t>
            </a:fld>
            <a:endParaRPr lang="en-US" dirty="0"/>
          </a:p>
        </p:txBody>
      </p:sp>
    </p:spTree>
    <p:extLst>
      <p:ext uri="{BB962C8B-B14F-4D97-AF65-F5344CB8AC3E}">
        <p14:creationId xmlns:p14="http://schemas.microsoft.com/office/powerpoint/2010/main" val="3267252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1909605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val="3121137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cxnSp>
        <p:nvCxnSpPr>
          <p:cNvPr id="7" name="Straight Connector 6"/>
          <p:cNvCxnSpPr/>
          <p:nvPr userDrawn="1"/>
        </p:nvCxnSpPr>
        <p:spPr>
          <a:xfrm>
            <a:off x="395536" y="5073352"/>
            <a:ext cx="8424936"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732240" y="5073352"/>
            <a:ext cx="0" cy="1379984"/>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4"/>
          <p:cNvSpPr>
            <a:spLocks noGrp="1"/>
          </p:cNvSpPr>
          <p:nvPr>
            <p:ph sz="quarter" idx="13" hasCustomPrompt="1"/>
          </p:nvPr>
        </p:nvSpPr>
        <p:spPr>
          <a:xfrm>
            <a:off x="323528" y="5157192"/>
            <a:ext cx="6264696" cy="1080120"/>
          </a:xfrm>
        </p:spPr>
        <p:txBody>
          <a:bodyPr/>
          <a:lstStyle>
            <a:lvl1pPr marL="180975" indent="-180975">
              <a:buFont typeface="Wingdings" pitchFamily="2" charset="2"/>
              <a:buChar char="ü"/>
              <a:defRPr sz="1000">
                <a:solidFill>
                  <a:schemeClr val="tx1"/>
                </a:solidFill>
              </a:defRPr>
            </a:lvl1pPr>
            <a:lvl2pPr marL="180975" indent="-180975">
              <a:buFont typeface="Wingdings" pitchFamily="2" charset="2"/>
              <a:buChar char="ü"/>
              <a:defRPr sz="1000"/>
            </a:lvl2pPr>
            <a:lvl3pPr marL="361950" indent="-180975">
              <a:buFont typeface="Wingdings" pitchFamily="2" charset="2"/>
              <a:buChar char="ü"/>
              <a:defRPr sz="1000"/>
            </a:lvl3pPr>
            <a:lvl4pPr marL="542925" indent="-180975">
              <a:buFont typeface="Wingdings" pitchFamily="2" charset="2"/>
              <a:buChar char="ü"/>
              <a:defRPr sz="1000"/>
            </a:lvl4pPr>
            <a:lvl5pPr marL="542925" indent="-180975">
              <a:buFont typeface="Wingdings" pitchFamily="2" charset="2"/>
              <a:buChar char="ü"/>
              <a:defRPr sz="1000"/>
            </a:lvl5pPr>
            <a:lvl6pPr>
              <a:buFont typeface="Wingdings" pitchFamily="2" charset="2"/>
              <a:buChar char="ü"/>
              <a:defRPr sz="1000"/>
            </a:lvl6pPr>
            <a:lvl7pPr>
              <a:buFont typeface="Wingdings" pitchFamily="2" charset="2"/>
              <a:buChar char="ü"/>
              <a:defRPr sz="1000"/>
            </a:lvl7pPr>
            <a:lvl8pPr>
              <a:buFont typeface="Wingdings" pitchFamily="2" charset="2"/>
              <a:buChar char="ü"/>
              <a:defRPr sz="1000"/>
            </a:lvl8pPr>
            <a:lvl9pPr>
              <a:buFont typeface="Wingdings" pitchFamily="2" charset="2"/>
              <a:buChar char="ü"/>
              <a:defRPr sz="1000"/>
            </a:lvl9pPr>
          </a:lstStyle>
          <a:p>
            <a:pPr lvl="0"/>
            <a:r>
              <a:rPr lang="en-US" dirty="0" smtClean="0"/>
              <a:t>Click to add text</a:t>
            </a:r>
          </a:p>
          <a:p>
            <a:pPr lvl="2"/>
            <a:r>
              <a:rPr lang="en-US" dirty="0" smtClean="0"/>
              <a:t>Second level</a:t>
            </a:r>
          </a:p>
          <a:p>
            <a:pPr lvl="2"/>
            <a:r>
              <a:rPr lang="en-US" dirty="0" smtClean="0"/>
              <a:t>Third level</a:t>
            </a:r>
          </a:p>
          <a:p>
            <a:pPr lvl="2"/>
            <a:r>
              <a:rPr lang="en-US" dirty="0" smtClean="0"/>
              <a:t>Fourth level</a:t>
            </a:r>
          </a:p>
          <a:p>
            <a:pPr lvl="2"/>
            <a:r>
              <a:rPr lang="en-US" dirty="0" smtClean="0"/>
              <a:t>Fifth level</a:t>
            </a:r>
          </a:p>
          <a:p>
            <a:pPr lvl="2"/>
            <a:r>
              <a:rPr lang="en-US" dirty="0" smtClean="0"/>
              <a:t>Sixth level</a:t>
            </a:r>
          </a:p>
          <a:p>
            <a:pPr lvl="2"/>
            <a:r>
              <a:rPr lang="en-US" dirty="0" smtClean="0"/>
              <a:t>Seventh level</a:t>
            </a:r>
          </a:p>
          <a:p>
            <a:pPr lvl="2"/>
            <a:r>
              <a:rPr lang="en-US" dirty="0" smtClean="0"/>
              <a:t>Eighth level</a:t>
            </a:r>
          </a:p>
          <a:p>
            <a:pPr lvl="2"/>
            <a:r>
              <a:rPr lang="en-US" dirty="0" smtClean="0"/>
              <a:t>Ninth level</a:t>
            </a:r>
          </a:p>
        </p:txBody>
      </p:sp>
    </p:spTree>
    <p:extLst>
      <p:ext uri="{BB962C8B-B14F-4D97-AF65-F5344CB8AC3E}">
        <p14:creationId xmlns:p14="http://schemas.microsoft.com/office/powerpoint/2010/main"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smtClean="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250440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2068451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gray">
          <a:xfrm>
            <a:off x="8170863" y="260560"/>
            <a:ext cx="649287" cy="649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bwMode="gray">
          <a:xfrm>
            <a:off x="323850" y="260648"/>
            <a:ext cx="6335713" cy="647402"/>
          </a:xfrm>
          <a:prstGeom prst="rect">
            <a:avLst/>
          </a:prstGeom>
        </p:spPr>
        <p:txBody>
          <a:bodyPr vert="horz" lIns="0" tIns="0" rIns="0" bIns="0" rtlCol="0" anchor="b" anchorCtr="0">
            <a:noAutofit/>
          </a:bodyPr>
          <a:lstStyle/>
          <a:p>
            <a:r>
              <a:rPr lang="en-US" noProof="0" dirty="0" smtClean="0"/>
              <a:t>Click to add text</a:t>
            </a:r>
            <a:endParaRPr lang="en-US" noProof="0" dirty="0"/>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800" noProof="0" dirty="0" smtClean="0">
                <a:solidFill>
                  <a:schemeClr val="bg2"/>
                </a:solidFill>
                <a:latin typeface="Arial" pitchFamily="34" charset="0"/>
              </a:rPr>
              <a:t>© GfK 2013 | Verleidingen</a:t>
            </a:r>
            <a:r>
              <a:rPr lang="en-US" sz="800" baseline="0" noProof="0" dirty="0" smtClean="0">
                <a:solidFill>
                  <a:schemeClr val="bg2"/>
                </a:solidFill>
                <a:latin typeface="Arial" pitchFamily="34" charset="0"/>
              </a:rPr>
              <a:t> in de omgeving </a:t>
            </a:r>
            <a:r>
              <a:rPr lang="en-US" sz="800" noProof="0" dirty="0" smtClean="0">
                <a:solidFill>
                  <a:schemeClr val="bg2"/>
                </a:solidFill>
                <a:latin typeface="Arial" pitchFamily="34" charset="0"/>
              </a:rPr>
              <a:t>| September </a:t>
            </a:r>
            <a:r>
              <a:rPr lang="en-US" sz="800" baseline="0" noProof="0" dirty="0" smtClean="0">
                <a:solidFill>
                  <a:schemeClr val="bg2"/>
                </a:solidFill>
                <a:latin typeface="Arial" pitchFamily="34" charset="0"/>
              </a:rPr>
              <a:t>2014</a:t>
            </a:r>
            <a:endParaRPr lang="en-US" sz="800" noProof="0" dirty="0" smtClean="0">
              <a:solidFill>
                <a:schemeClr val="bg2"/>
              </a:solidFill>
              <a:latin typeface="Arial" pitchFamily="34" charset="0"/>
            </a:endParaRP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C2ABCC37-C314-4D17-9583-6D754EDEC568}" type="slidenum">
              <a:rPr lang="en-US" sz="800" noProof="0" smtClean="0">
                <a:solidFill>
                  <a:schemeClr val="bg2"/>
                </a:solidFill>
                <a:latin typeface="Arial" pitchFamily="34" charset="0"/>
              </a:rPr>
              <a:pPr lvl="0" algn="r"/>
              <a:t>‹#›</a:t>
            </a:fld>
            <a:endParaRPr lang="en-US" sz="800" noProof="0" smtClean="0">
              <a:solidFill>
                <a:schemeClr val="bg2"/>
              </a:solidFill>
              <a:latin typeface="Arial" pitchFamily="34" charset="0"/>
            </a:endParaRPr>
          </a:p>
        </p:txBody>
      </p:sp>
    </p:spTree>
    <p:extLst>
      <p:ext uri="{BB962C8B-B14F-4D97-AF65-F5344CB8AC3E}">
        <p14:creationId xmlns:p14="http://schemas.microsoft.com/office/powerpoint/2010/main"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6" r:id="rId4"/>
    <p:sldLayoutId id="2147483677" r:id="rId5"/>
    <p:sldLayoutId id="2147483654" r:id="rId6"/>
    <p:sldLayoutId id="2147483650" r:id="rId7"/>
    <p:sldLayoutId id="2147483652" r:id="rId8"/>
    <p:sldLayoutId id="2147483675" r:id="rId9"/>
    <p:sldLayoutId id="2147483664" r:id="rId10"/>
    <p:sldLayoutId id="2147483673" r:id="rId11"/>
    <p:sldLayoutId id="2147483665" r:id="rId12"/>
    <p:sldLayoutId id="2147483668" r:id="rId13"/>
    <p:sldLayoutId id="2147483670" r:id="rId14"/>
    <p:sldLayoutId id="2147483671" r:id="rId15"/>
    <p:sldLayoutId id="2147483678" r:id="rId16"/>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80.emf"/></Relationships>
</file>

<file path=ppt/slides/_rels/slide62.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08" y="3582727"/>
            <a:ext cx="1396269" cy="793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1" name="Picture 17" descr="http://healthiack.com/images/fruit-smoothie-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833" y="2780928"/>
            <a:ext cx="1571179" cy="1571179"/>
          </a:xfrm>
          <a:prstGeom prst="rect">
            <a:avLst/>
          </a:prstGeom>
          <a:noFill/>
          <a:extLst>
            <a:ext uri="{909E8E84-426E-40DD-AFC4-6F175D3DCCD1}">
              <a14:hiddenFill xmlns:a14="http://schemas.microsoft.com/office/drawing/2010/main">
                <a:solidFill>
                  <a:srgbClr val="FFFFFF"/>
                </a:solidFill>
              </a14:hiddenFill>
            </a:ext>
          </a:extLst>
        </p:spPr>
      </p:pic>
      <p:pic>
        <p:nvPicPr>
          <p:cNvPr id="21542"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564904"/>
            <a:ext cx="1464568" cy="107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descr="http://4.bp.blogspot.com/-j-IqWZ-ZyvY/Twk5xFGlv0I/AAAAAAAAACU/TJORlX4qY1Q/s1600/Hambur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447231"/>
            <a:ext cx="1359924" cy="109569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http://www.roysrecepten.nl/contents/media/softijs%20bij%20mc%20donald_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2780928"/>
            <a:ext cx="857396" cy="155957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http://www.hsb-haaften.nl/Websolutions/WSData/WSItemAttachments/Friet_175px_125p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4497" y="4376680"/>
            <a:ext cx="1774148" cy="1270967"/>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http://vishandel-tammenga.nl/wp-content/uploads/2013/08/kibbeling-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3346853"/>
            <a:ext cx="1579104" cy="105273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cdn.nlbakk-parolable.savviihq.com/wp-content/uploads/2013/02/NIEUWS_Nieuwe-vestiging-Subway-Tiel-590x3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5042" y="4479014"/>
            <a:ext cx="1957310" cy="11080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251520" y="1772816"/>
            <a:ext cx="8496943" cy="1584002"/>
          </a:xfrm>
        </p:spPr>
        <p:txBody>
          <a:bodyPr/>
          <a:lstStyle/>
          <a:p>
            <a:r>
              <a:rPr lang="nl-NL" sz="3200" dirty="0" smtClean="0"/>
              <a:t>Verleidingen in de omgeving</a:t>
            </a:r>
            <a:br>
              <a:rPr lang="nl-NL" sz="3200" dirty="0" smtClean="0"/>
            </a:br>
            <a:r>
              <a:rPr lang="nl-NL" sz="3200" dirty="0"/>
              <a:t/>
            </a:r>
            <a:br>
              <a:rPr lang="nl-NL" sz="3200" dirty="0"/>
            </a:br>
            <a:endParaRPr lang="nl-NL" sz="3200" dirty="0"/>
          </a:p>
        </p:txBody>
      </p:sp>
      <p:sp>
        <p:nvSpPr>
          <p:cNvPr id="6" name="Subtitle 5"/>
          <p:cNvSpPr>
            <a:spLocks noGrp="1"/>
          </p:cNvSpPr>
          <p:nvPr>
            <p:ph type="subTitle" idx="1"/>
          </p:nvPr>
        </p:nvSpPr>
        <p:spPr>
          <a:xfrm>
            <a:off x="238523" y="5805809"/>
            <a:ext cx="8496944" cy="863551"/>
          </a:xfrm>
        </p:spPr>
        <p:txBody>
          <a:bodyPr/>
          <a:lstStyle/>
          <a:p>
            <a:r>
              <a:rPr lang="nl-NL" sz="1800" dirty="0" smtClean="0"/>
              <a:t>Marcel Temminghoff en Niek Damen</a:t>
            </a:r>
          </a:p>
          <a:p>
            <a:r>
              <a:rPr lang="nl-NL" sz="1800" dirty="0" smtClean="0"/>
              <a:t>September 2014</a:t>
            </a:r>
            <a:endParaRPr lang="nl-NL" sz="1800" dirty="0"/>
          </a:p>
        </p:txBody>
      </p:sp>
      <p:pic>
        <p:nvPicPr>
          <p:cNvPr id="8" name="Picture 2" descr="http://www.cjgdal.nl/images/themaweek/2012/okt/voedingscentrum/4_4_Voedingscentrum-logo.jpg"/>
          <p:cNvPicPr>
            <a:picLocks noChangeAspect="1" noChangeArrowheads="1"/>
          </p:cNvPicPr>
          <p:nvPr/>
        </p:nvPicPr>
        <p:blipFill>
          <a:blip r:embed="rId10" cstate="print"/>
          <a:srcRect/>
          <a:stretch>
            <a:fillRect/>
          </a:stretch>
        </p:blipFill>
        <p:spPr bwMode="auto">
          <a:xfrm>
            <a:off x="5940152" y="332656"/>
            <a:ext cx="2005994" cy="598036"/>
          </a:xfrm>
          <a:prstGeom prst="rect">
            <a:avLst/>
          </a:prstGeom>
          <a:noFill/>
        </p:spPr>
      </p:pic>
      <p:pic>
        <p:nvPicPr>
          <p:cNvPr id="21519" name="Picture 15" descr="http://bin.snmmd.nl/m/m1fy8snwhg6p.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5063" y="4484763"/>
            <a:ext cx="1673233" cy="1138045"/>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http://www.cokevending.com.au/images/confectionar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090" y="3203325"/>
            <a:ext cx="985167" cy="1032361"/>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http://tartino.weebly.com/uploads/1/5/0/7/15078210/5652501.jpg?1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40352" y="3267428"/>
            <a:ext cx="1211585" cy="1211586"/>
          </a:xfrm>
          <a:prstGeom prst="rect">
            <a:avLst/>
          </a:prstGeom>
          <a:noFill/>
          <a:extLst>
            <a:ext uri="{909E8E84-426E-40DD-AFC4-6F175D3DCCD1}">
              <a14:hiddenFill xmlns:a14="http://schemas.microsoft.com/office/drawing/2010/main">
                <a:solidFill>
                  <a:srgbClr val="FFFFFF"/>
                </a:solidFill>
              </a14:hiddenFill>
            </a:ext>
          </a:extLst>
        </p:spPr>
      </p:pic>
      <p:pic>
        <p:nvPicPr>
          <p:cNvPr id="21531" name="Picture 27" descr="http://www.jumbosupermarkten.nl/Global/producten/Gebak%20Shop/KleinGebak/Hazelnoot%20gebakje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5863" y="4366171"/>
            <a:ext cx="1224136" cy="1224137"/>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65063" y="2803122"/>
            <a:ext cx="1399308" cy="56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39" name="Picture 35" descr="http://www.jackscasino.nl/upload/agenda/0922394001393515827.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02147" y="3550604"/>
            <a:ext cx="1749790" cy="1003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endParaRPr lang="en-GB" sz="1050" dirty="0"/>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Koopt u dit eten (om direct op te eten) doorgaans als tussendoortje of ter vervanging van een maaltijd?</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wel eens eten kopen tijdens het winkelen of onderweg (</a:t>
            </a:r>
            <a:r>
              <a:rPr lang="nl-NL" sz="1000" dirty="0" smtClean="0">
                <a:cs typeface="Arial" pitchFamily="34" charset="0"/>
              </a:rPr>
              <a:t>n=2159, </a:t>
            </a:r>
            <a:r>
              <a:rPr lang="nl-NL" sz="1000" dirty="0">
                <a:cs typeface="Arial" pitchFamily="34" charset="0"/>
              </a:rPr>
              <a:t>in %)</a:t>
            </a:r>
            <a:endParaRPr lang="en-GB" sz="1000" dirty="0" err="1">
              <a:cs typeface="Arial" pitchFamily="34" charset="0"/>
            </a:endParaRPr>
          </a:p>
        </p:txBody>
      </p:sp>
      <p:sp>
        <p:nvSpPr>
          <p:cNvPr id="7" name="Title 4"/>
          <p:cNvSpPr>
            <a:spLocks noGrp="1"/>
          </p:cNvSpPr>
          <p:nvPr>
            <p:ph type="title"/>
          </p:nvPr>
        </p:nvSpPr>
        <p:spPr>
          <a:xfrm>
            <a:off x="323850" y="127298"/>
            <a:ext cx="7704534" cy="647402"/>
          </a:xfrm>
        </p:spPr>
        <p:txBody>
          <a:bodyPr/>
          <a:lstStyle/>
          <a:p>
            <a:r>
              <a:rPr lang="nl-NL" sz="1600" dirty="0"/>
              <a:t>Nederlanders met een BMI van &gt;30 kopen het eten om direct op te eten tijdens het winkelen of onderweg relatief vaker ter vervanging van een maaltijd (41%).</a:t>
            </a:r>
            <a:endParaRPr lang="en-GB" sz="1600" dirty="0"/>
          </a:p>
        </p:txBody>
      </p:sp>
      <p:sp>
        <p:nvSpPr>
          <p:cNvPr id="8" name="TextBox 7"/>
          <p:cNvSpPr txBox="1"/>
          <p:nvPr/>
        </p:nvSpPr>
        <p:spPr>
          <a:xfrm>
            <a:off x="8064970" y="13716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3683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8848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20372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8246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15" name="TextBox 14"/>
          <p:cNvSpPr txBox="1"/>
          <p:nvPr/>
        </p:nvSpPr>
        <p:spPr>
          <a:xfrm>
            <a:off x="8694663" y="18341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50%</a:t>
            </a:r>
            <a:endParaRPr lang="en-GB" sz="1050" b="1" i="1" dirty="0" smtClean="0">
              <a:latin typeface="Arial" pitchFamily="34" charset="0"/>
              <a:cs typeface="Arial" pitchFamily="34" charset="0"/>
            </a:endParaRPr>
          </a:p>
        </p:txBody>
      </p:sp>
      <p:sp>
        <p:nvSpPr>
          <p:cNvPr id="17" name="TextBox 16"/>
          <p:cNvSpPr txBox="1"/>
          <p:nvPr/>
        </p:nvSpPr>
        <p:spPr>
          <a:xfrm>
            <a:off x="8208888" y="2662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20" name="TextBox 19"/>
          <p:cNvSpPr txBox="1"/>
          <p:nvPr/>
        </p:nvSpPr>
        <p:spPr>
          <a:xfrm>
            <a:off x="8694663" y="26723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51%</a:t>
            </a:r>
            <a:endParaRPr lang="en-GB" sz="1050" b="1" i="1" dirty="0" smtClean="0">
              <a:latin typeface="Arial" pitchFamily="34" charset="0"/>
              <a:cs typeface="Arial" pitchFamily="34" charset="0"/>
            </a:endParaRPr>
          </a:p>
        </p:txBody>
      </p:sp>
      <p:sp>
        <p:nvSpPr>
          <p:cNvPr id="23" name="TextBox 22"/>
          <p:cNvSpPr txBox="1"/>
          <p:nvPr/>
        </p:nvSpPr>
        <p:spPr>
          <a:xfrm>
            <a:off x="8208888" y="4396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41%</a:t>
            </a:r>
            <a:endParaRPr lang="en-GB" sz="1050" b="1" i="1" dirty="0" smtClean="0">
              <a:latin typeface="Arial" pitchFamily="34" charset="0"/>
              <a:cs typeface="Arial" pitchFamily="34" charset="0"/>
            </a:endParaRPr>
          </a:p>
        </p:txBody>
      </p:sp>
      <p:sp>
        <p:nvSpPr>
          <p:cNvPr id="24" name="TextBox 23"/>
          <p:cNvSpPr txBox="1"/>
          <p:nvPr/>
        </p:nvSpPr>
        <p:spPr>
          <a:xfrm>
            <a:off x="8694663" y="4405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45%</a:t>
            </a:r>
            <a:endParaRPr lang="en-GB" sz="1050" b="1" i="1" dirty="0" smtClean="0">
              <a:latin typeface="Arial" pitchFamily="34" charset="0"/>
              <a:cs typeface="Arial" pitchFamily="34" charset="0"/>
            </a:endParaRPr>
          </a:p>
        </p:txBody>
      </p:sp>
      <p:sp>
        <p:nvSpPr>
          <p:cNvPr id="18" name="Oval 17"/>
          <p:cNvSpPr/>
          <p:nvPr/>
        </p:nvSpPr>
        <p:spPr bwMode="gray">
          <a:xfrm>
            <a:off x="8132763" y="43748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8208888" y="35200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35%</a:t>
            </a:r>
            <a:endParaRPr lang="en-GB" sz="1050" b="1" i="1" dirty="0" smtClean="0">
              <a:latin typeface="Arial" pitchFamily="34" charset="0"/>
              <a:cs typeface="Arial" pitchFamily="34" charset="0"/>
            </a:endParaRPr>
          </a:p>
        </p:txBody>
      </p:sp>
      <p:sp>
        <p:nvSpPr>
          <p:cNvPr id="22" name="TextBox 21"/>
          <p:cNvSpPr txBox="1"/>
          <p:nvPr/>
        </p:nvSpPr>
        <p:spPr>
          <a:xfrm>
            <a:off x="8694663" y="3529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49%</a:t>
            </a:r>
            <a:endParaRPr lang="en-GB" sz="1050" b="1" i="1" dirty="0" smtClean="0">
              <a:latin typeface="Arial" pitchFamily="34" charset="0"/>
              <a:cs typeface="Arial" pitchFamily="34" charset="0"/>
            </a:endParaRPr>
          </a:p>
        </p:txBody>
      </p:sp>
    </p:spTree>
    <p:extLst>
      <p:ext uri="{BB962C8B-B14F-4D97-AF65-F5344CB8AC3E}">
        <p14:creationId xmlns:p14="http://schemas.microsoft.com/office/powerpoint/2010/main" val="488539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3"/>
          </p:nvPr>
        </p:nvSpPr>
        <p:spPr/>
        <p:txBody>
          <a:bodyPr/>
          <a:lstStyle/>
          <a:p>
            <a:r>
              <a:rPr lang="nl-NL" sz="1050" dirty="0" smtClean="0"/>
              <a:t>Jonge volwassenen kopen relatief vaker bij een broodjeszaak (20%). 50-64 jarigen en 65+ kopen vaker bij een winkel met een verkooppunt in de winkelstraat (resp. 31% en 32%) en viskraam (resp. 8% en 11%).</a:t>
            </a:r>
          </a:p>
          <a:p>
            <a:r>
              <a:rPr lang="nl-NL" sz="1050" dirty="0" smtClean="0"/>
              <a:t>Nederlanders met de intentie om gezond te eten kopen vaker bij een winkel met verkooppunt in de winkelstraat (30%). Nederlanders zonder intentie om gezond te eten kopen vaker bij de snackbar (19%) en fastfood (16%).</a:t>
            </a:r>
          </a:p>
          <a:p>
            <a:r>
              <a:rPr lang="nl-NL" sz="1050" dirty="0" smtClean="0"/>
              <a:t>Huishoudens met kinderen kopen vaker bij een fastfoodrestaurant (14%).</a:t>
            </a:r>
            <a:endParaRPr lang="en-GB" sz="1050" dirty="0"/>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Waar koopt u tijdens het winkelen of onderweg doorgaans het vaakst eten (om direct op te eten)?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eten kopen tijdens het winkelen of onderweg </a:t>
            </a:r>
            <a:r>
              <a:rPr lang="nl-NL" sz="1000" dirty="0">
                <a:cs typeface="Arial" pitchFamily="34" charset="0"/>
              </a:rPr>
              <a:t>(</a:t>
            </a:r>
            <a:r>
              <a:rPr lang="nl-NL" sz="1000" dirty="0" smtClean="0">
                <a:cs typeface="Arial" pitchFamily="34" charset="0"/>
              </a:rPr>
              <a:t>n=2159,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384473"/>
            <a:ext cx="7704534" cy="647402"/>
          </a:xfrm>
        </p:spPr>
        <p:txBody>
          <a:bodyPr/>
          <a:lstStyle/>
          <a:p>
            <a:r>
              <a:rPr lang="nl-NL" sz="1600" dirty="0" smtClean="0"/>
              <a:t>Nederlanders (27%) kopen het vaakst eten om direct op te eten bij winkels met een verkooppunt in de winkelstraat (vrouwen relatief vaker (34%)) of bij een broodjeszaak (15%). Mannen kopen relatief vaker dan vrouwen eten bij een snackbar (17%), fastfoodrestaurant (13%) of tankstation (13%).</a:t>
            </a:r>
            <a:endParaRPr lang="en-GB" sz="1600" dirty="0"/>
          </a:p>
        </p:txBody>
      </p:sp>
      <p:sp>
        <p:nvSpPr>
          <p:cNvPr id="6" name="Oval 5"/>
          <p:cNvSpPr/>
          <p:nvPr/>
        </p:nvSpPr>
        <p:spPr bwMode="gray">
          <a:xfrm>
            <a:off x="5618212" y="158117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8" name="Oval 7"/>
          <p:cNvSpPr/>
          <p:nvPr/>
        </p:nvSpPr>
        <p:spPr bwMode="gray">
          <a:xfrm>
            <a:off x="4327525" y="21762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9" name="Oval 8"/>
          <p:cNvSpPr/>
          <p:nvPr/>
        </p:nvSpPr>
        <p:spPr bwMode="gray">
          <a:xfrm>
            <a:off x="4034927" y="251194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0" name="Oval 9"/>
          <p:cNvSpPr/>
          <p:nvPr/>
        </p:nvSpPr>
        <p:spPr bwMode="gray">
          <a:xfrm>
            <a:off x="3996827" y="283626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45058" name="Picture 2" descr="http://4.bp.blogspot.com/-pzhhOzdUbpw/Twis_TZdD0I/AAAAAAAACvQ/KyLN92S4uA8/s1600/La+Place+V%2526D+Heuvelstra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298543"/>
            <a:ext cx="2517800" cy="18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1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smtClean="0"/>
              <a:t>50-64 jarigen en 65+ kopen relatief vaker vis (resp. 10% en 12%).</a:t>
            </a:r>
          </a:p>
          <a:p>
            <a:r>
              <a:rPr lang="nl-NL" sz="1050" dirty="0" smtClean="0"/>
              <a:t>Lager opgeleiden kopen relatief vaker friet / snacks (24%).</a:t>
            </a:r>
          </a:p>
          <a:p>
            <a:r>
              <a:rPr lang="nl-NL" sz="1050" dirty="0" smtClean="0"/>
              <a:t>Nederlanders met de intentie om gezond te eten, kopen relatief vaker een belegd </a:t>
            </a:r>
            <a:r>
              <a:rPr lang="nl-NL" sz="1050" dirty="0" smtClean="0"/>
              <a:t>broodje </a:t>
            </a:r>
            <a:r>
              <a:rPr lang="nl-NL" sz="1050" dirty="0" smtClean="0"/>
              <a:t>(36%).</a:t>
            </a:r>
            <a:endParaRPr lang="en-GB" sz="105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Wat koopt u doorgaans tijdens het winkelen of onderweg het vaakst aan eten?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eten kopen tijdens het winkelen of onderweg </a:t>
            </a:r>
            <a:r>
              <a:rPr lang="nl-NL" sz="1000" dirty="0">
                <a:cs typeface="Arial" pitchFamily="34" charset="0"/>
              </a:rPr>
              <a:t>(</a:t>
            </a:r>
            <a:r>
              <a:rPr lang="nl-NL" sz="1000" dirty="0" smtClean="0">
                <a:cs typeface="Arial" pitchFamily="34" charset="0"/>
              </a:rPr>
              <a:t>n=2159,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6" name="Title 4"/>
          <p:cNvSpPr>
            <a:spLocks noGrp="1"/>
          </p:cNvSpPr>
          <p:nvPr>
            <p:ph type="title"/>
          </p:nvPr>
        </p:nvSpPr>
        <p:spPr>
          <a:xfrm>
            <a:off x="323850" y="451148"/>
            <a:ext cx="7704534" cy="647402"/>
          </a:xfrm>
        </p:spPr>
        <p:txBody>
          <a:bodyPr/>
          <a:lstStyle/>
          <a:p>
            <a:r>
              <a:rPr lang="nl-NL" sz="1600" dirty="0" smtClean="0"/>
              <a:t>Nederlanders kopen het vaakst een belegd broodje (33%), friet / snack (20%) of een hartige snack (14%) om direct op te eten tijdens het winkelen of onderweg. Vrouwen kopen relatief vaker een belegd broodje (36%) of ijs (10%) en mannen relatief vaker friet / snack (24%). </a:t>
            </a:r>
            <a:endParaRPr lang="en-GB" sz="1600" dirty="0"/>
          </a:p>
        </p:txBody>
      </p:sp>
      <p:sp>
        <p:nvSpPr>
          <p:cNvPr id="7" name="Oval 6"/>
          <p:cNvSpPr/>
          <p:nvPr/>
        </p:nvSpPr>
        <p:spPr bwMode="gray">
          <a:xfrm>
            <a:off x="5599162" y="149430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9" name="Oval 8"/>
          <p:cNvSpPr/>
          <p:nvPr/>
        </p:nvSpPr>
        <p:spPr bwMode="gray">
          <a:xfrm>
            <a:off x="4547617" y="169165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0" name="Oval 9"/>
          <p:cNvSpPr/>
          <p:nvPr/>
        </p:nvSpPr>
        <p:spPr bwMode="gray">
          <a:xfrm>
            <a:off x="3463305" y="21762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11" name="Picture 2" descr="http://www.belegde-broodjes-bestellen.nl/wp-content/uploads/2012/09/broodj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083" y="1511796"/>
            <a:ext cx="1804293" cy="10406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cafetaria-friends.nl/wp-content/uploads/2013/07/Zak-versgemaakte-patat-Cafetaria-Friends-Harderwij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823" y="2236767"/>
            <a:ext cx="942182" cy="17766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jumbosupermarkten.nl/Global/p11-2013/Extragoedkoop/Impuls_P11_wk45__0004_frikadelbroodj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765" y="2502982"/>
            <a:ext cx="1288108" cy="1288109"/>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http://www.roysrecepten.nl/contents/media/softijs%20bij%20mc%20donald_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9162" y="2463751"/>
            <a:ext cx="724125" cy="131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5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Hoger opgeleiden kopen relatief vaker ongezond eten om direct op te eten (45</a:t>
            </a:r>
            <a:r>
              <a:rPr lang="nl-NL" sz="1050" dirty="0" smtClean="0"/>
              <a:t>%). Mogelijk is hier sprake van verschil in kennisniveau of perceptie; vinden hoger opgeleiden iets eerder ongezond? </a:t>
            </a:r>
            <a:endParaRPr lang="nl-NL" sz="1050" dirty="0" smtClean="0"/>
          </a:p>
          <a:p>
            <a:r>
              <a:rPr lang="nl-NL" sz="1050" dirty="0" smtClean="0"/>
              <a:t>Huishoudens zonder kinderen kopen relatief vaker gezond eten op direct op te eten (31%).</a:t>
            </a:r>
            <a:endParaRPr lang="en-GB" sz="105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Welke omschrijving van eten (om direct op te eten) dat u tijdens het winkelen of onderweg koopt, is het meest op u van toepassing?</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eten kopen tijdens het winkelen of onderweg </a:t>
            </a:r>
            <a:r>
              <a:rPr lang="nl-NL" sz="1000" dirty="0">
                <a:cs typeface="Arial" pitchFamily="34" charset="0"/>
              </a:rPr>
              <a:t>(</a:t>
            </a:r>
            <a:r>
              <a:rPr lang="nl-NL" sz="1000" dirty="0" smtClean="0">
                <a:cs typeface="Arial" pitchFamily="34" charset="0"/>
              </a:rPr>
              <a:t>n=2159,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584498"/>
            <a:ext cx="7704534" cy="647402"/>
          </a:xfrm>
        </p:spPr>
        <p:txBody>
          <a:bodyPr/>
          <a:lstStyle/>
          <a:p>
            <a:r>
              <a:rPr lang="nl-NL" sz="1600" dirty="0" smtClean="0"/>
              <a:t>Nederlanders die tijdens het winkelen of onderweg wel eens wat te eten kopen, kopen vaker ongezond dan gezond eten om direct op te eten (40% vs. 27%). 7% koopt altijd ongezond eten en 3% altijd gezond. 50% van alle jonge volwassenen  koopt vaker ongezond dan gezond, dat is relatief vaker dan andere leeftijdsgroepen. 50+ koopt relatief vaker gezond eten (resp. 34% en 38%). </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7133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8657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22277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6531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15" name="TextBox 14"/>
          <p:cNvSpPr txBox="1"/>
          <p:nvPr/>
        </p:nvSpPr>
        <p:spPr>
          <a:xfrm>
            <a:off x="8208888" y="22151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50%</a:t>
            </a:r>
            <a:endParaRPr lang="en-GB" sz="1050" b="1" i="1" dirty="0" smtClean="0">
              <a:latin typeface="Arial" pitchFamily="34" charset="0"/>
              <a:cs typeface="Arial" pitchFamily="34" charset="0"/>
            </a:endParaRPr>
          </a:p>
        </p:txBody>
      </p:sp>
      <p:sp>
        <p:nvSpPr>
          <p:cNvPr id="16" name="TextBox 15"/>
          <p:cNvSpPr txBox="1"/>
          <p:nvPr/>
        </p:nvSpPr>
        <p:spPr>
          <a:xfrm>
            <a:off x="8694663" y="16626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17" name="TextBox 16"/>
          <p:cNvSpPr txBox="1"/>
          <p:nvPr/>
        </p:nvSpPr>
        <p:spPr>
          <a:xfrm>
            <a:off x="8694663" y="22246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16%</a:t>
            </a:r>
            <a:endParaRPr lang="en-GB" sz="1050" b="1" i="1" dirty="0" smtClean="0">
              <a:latin typeface="Arial" pitchFamily="34" charset="0"/>
              <a:cs typeface="Arial" pitchFamily="34" charset="0"/>
            </a:endParaRPr>
          </a:p>
        </p:txBody>
      </p:sp>
      <p:sp>
        <p:nvSpPr>
          <p:cNvPr id="18" name="TextBox 17"/>
          <p:cNvSpPr txBox="1"/>
          <p:nvPr/>
        </p:nvSpPr>
        <p:spPr>
          <a:xfrm>
            <a:off x="8208888" y="27961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46%</a:t>
            </a:r>
            <a:endParaRPr lang="en-GB" sz="1050" b="1" i="1" dirty="0" smtClean="0">
              <a:latin typeface="Arial" pitchFamily="34" charset="0"/>
              <a:cs typeface="Arial" pitchFamily="34" charset="0"/>
            </a:endParaRPr>
          </a:p>
        </p:txBody>
      </p:sp>
      <p:sp>
        <p:nvSpPr>
          <p:cNvPr id="19" name="TextBox 18"/>
          <p:cNvSpPr txBox="1"/>
          <p:nvPr/>
        </p:nvSpPr>
        <p:spPr>
          <a:xfrm>
            <a:off x="8208888" y="33581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43%</a:t>
            </a:r>
            <a:endParaRPr lang="en-GB" sz="1050" b="1" i="1" dirty="0" smtClean="0">
              <a:latin typeface="Arial" pitchFamily="34" charset="0"/>
              <a:cs typeface="Arial" pitchFamily="34" charset="0"/>
            </a:endParaRPr>
          </a:p>
        </p:txBody>
      </p:sp>
      <p:sp>
        <p:nvSpPr>
          <p:cNvPr id="20" name="TextBox 19"/>
          <p:cNvSpPr txBox="1"/>
          <p:nvPr/>
        </p:nvSpPr>
        <p:spPr>
          <a:xfrm>
            <a:off x="8208888" y="3920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35%</a:t>
            </a:r>
            <a:endParaRPr lang="en-GB" sz="1050" b="1" i="1" dirty="0" smtClean="0">
              <a:latin typeface="Arial" pitchFamily="34" charset="0"/>
              <a:cs typeface="Arial" pitchFamily="34" charset="0"/>
            </a:endParaRPr>
          </a:p>
        </p:txBody>
      </p:sp>
      <p:sp>
        <p:nvSpPr>
          <p:cNvPr id="21" name="TextBox 20"/>
          <p:cNvSpPr txBox="1"/>
          <p:nvPr/>
        </p:nvSpPr>
        <p:spPr>
          <a:xfrm>
            <a:off x="8694663" y="28056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22" name="TextBox 21"/>
          <p:cNvSpPr txBox="1"/>
          <p:nvPr/>
        </p:nvSpPr>
        <p:spPr>
          <a:xfrm>
            <a:off x="8694663" y="33676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3" name="TextBox 22"/>
          <p:cNvSpPr txBox="1"/>
          <p:nvPr/>
        </p:nvSpPr>
        <p:spPr>
          <a:xfrm>
            <a:off x="8694663" y="3929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24" name="TextBox 23"/>
          <p:cNvSpPr txBox="1"/>
          <p:nvPr/>
        </p:nvSpPr>
        <p:spPr>
          <a:xfrm>
            <a:off x="8208888" y="45011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25" name="TextBox 24"/>
          <p:cNvSpPr txBox="1"/>
          <p:nvPr/>
        </p:nvSpPr>
        <p:spPr>
          <a:xfrm>
            <a:off x="8694663" y="45106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38%</a:t>
            </a:r>
            <a:endParaRPr lang="en-GB" sz="1050" b="1" i="1" dirty="0" smtClean="0">
              <a:latin typeface="Arial" pitchFamily="34" charset="0"/>
              <a:cs typeface="Arial" pitchFamily="34" charset="0"/>
            </a:endParaRPr>
          </a:p>
        </p:txBody>
      </p:sp>
      <p:sp>
        <p:nvSpPr>
          <p:cNvPr id="26" name="Oval 25"/>
          <p:cNvSpPr/>
          <p:nvPr/>
        </p:nvSpPr>
        <p:spPr bwMode="gray">
          <a:xfrm>
            <a:off x="8130853" y="21858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7" name="Oval 26"/>
          <p:cNvSpPr/>
          <p:nvPr/>
        </p:nvSpPr>
        <p:spPr bwMode="gray">
          <a:xfrm>
            <a:off x="8611317" y="390564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8" name="Oval 27"/>
          <p:cNvSpPr/>
          <p:nvPr/>
        </p:nvSpPr>
        <p:spPr bwMode="gray">
          <a:xfrm>
            <a:off x="8611316" y="447940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TextBox 1"/>
          <p:cNvSpPr txBox="1"/>
          <p:nvPr/>
        </p:nvSpPr>
        <p:spPr>
          <a:xfrm>
            <a:off x="200025" y="5850508"/>
            <a:ext cx="6460207" cy="674836"/>
          </a:xfrm>
          <a:prstGeom prst="rect">
            <a:avLst/>
          </a:prstGeom>
          <a:noFill/>
          <a:ln w="19050">
            <a:solidFill>
              <a:schemeClr val="tx2"/>
            </a:solidFill>
          </a:ln>
        </p:spPr>
        <p:txBody>
          <a:bodyPr wrap="none" lIns="0" tIns="0" rIns="0" bIns="0" rtlCol="0" anchor="ctr">
            <a:noAutofit/>
          </a:bodyPr>
          <a:lstStyle/>
          <a:p>
            <a:pPr>
              <a:spcBef>
                <a:spcPts val="300"/>
              </a:spcBef>
            </a:pPr>
            <a:r>
              <a:rPr lang="nl-NL" sz="1100" i="1" dirty="0" smtClean="0">
                <a:latin typeface="Arial" pitchFamily="34" charset="0"/>
                <a:cs typeface="Arial" pitchFamily="34" charset="0"/>
              </a:rPr>
              <a:t>Definities: </a:t>
            </a:r>
            <a:r>
              <a:rPr lang="nl-NL" sz="1100" i="1" dirty="0">
                <a:latin typeface="Arial" pitchFamily="34" charset="0"/>
                <a:cs typeface="Arial" pitchFamily="34" charset="0"/>
              </a:rPr>
              <a:t>Denkt u bij gezond eten aan bijvoorbeeld fruit en salade </a:t>
            </a:r>
            <a:r>
              <a:rPr lang="nl-NL" sz="1100" i="1" dirty="0" smtClean="0">
                <a:latin typeface="Arial" pitchFamily="34" charset="0"/>
                <a:cs typeface="Arial" pitchFamily="34" charset="0"/>
              </a:rPr>
              <a:t>, en bij ongezond eten aan </a:t>
            </a:r>
          </a:p>
          <a:p>
            <a:pPr>
              <a:spcBef>
                <a:spcPts val="300"/>
              </a:spcBef>
            </a:pPr>
            <a:r>
              <a:rPr lang="nl-NL" sz="1100" i="1" dirty="0" smtClean="0">
                <a:latin typeface="Arial" pitchFamily="34" charset="0"/>
                <a:cs typeface="Arial" pitchFamily="34" charset="0"/>
              </a:rPr>
              <a:t>snoep (incl. chocolade en drop), koek en snacks (friet, saucijzenbroodje, kroket, loempia, </a:t>
            </a:r>
          </a:p>
          <a:p>
            <a:pPr>
              <a:spcBef>
                <a:spcPts val="300"/>
              </a:spcBef>
            </a:pPr>
            <a:r>
              <a:rPr lang="nl-NL" sz="1100" i="1" dirty="0" smtClean="0">
                <a:latin typeface="Arial" pitchFamily="34" charset="0"/>
                <a:cs typeface="Arial" pitchFamily="34" charset="0"/>
              </a:rPr>
              <a:t>chips, rookworst, </a:t>
            </a:r>
            <a:r>
              <a:rPr lang="nl-NL" sz="1100" i="1" dirty="0" err="1" smtClean="0">
                <a:latin typeface="Arial" pitchFamily="34" charset="0"/>
                <a:cs typeface="Arial" pitchFamily="34" charset="0"/>
              </a:rPr>
              <a:t>etc</a:t>
            </a:r>
            <a:r>
              <a:rPr lang="nl-NL" sz="1100" i="1" dirty="0" smtClean="0">
                <a:latin typeface="Arial" pitchFamily="34" charset="0"/>
                <a:cs typeface="Arial" pitchFamily="34" charset="0"/>
              </a:rPr>
              <a:t>)., </a:t>
            </a:r>
          </a:p>
        </p:txBody>
      </p:sp>
    </p:spTree>
    <p:extLst>
      <p:ext uri="{BB962C8B-B14F-4D97-AF65-F5344CB8AC3E}">
        <p14:creationId xmlns:p14="http://schemas.microsoft.com/office/powerpoint/2010/main" val="425193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De aankoop van ongezond eten is voor huishoudens zonder kinderen relatief vaker een spontane aankoop (70%).</a:t>
            </a:r>
          </a:p>
          <a:p>
            <a:r>
              <a:rPr lang="nl-NL" sz="1050" dirty="0" smtClean="0"/>
              <a:t>De aankoop van ongezond eten is voor Nederlanders met de intentie tot gezond te eten relatief vaker een spontane keuze (70%). Voor Nederlanders zonder intentie tot gezond te eten is de aankoop relatief vaker gepland (19%).</a:t>
            </a:r>
            <a:endParaRPr lang="en-GB" sz="105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Als u ongezond eten koopt tijdens het winkelen of onderweg, is dat dan doorgaans een geplande of een spontane aankoop?</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ongezond eten kopen tijdens het winkelen of onderweg </a:t>
            </a:r>
            <a:r>
              <a:rPr lang="nl-NL" sz="1000" dirty="0">
                <a:cs typeface="Arial" pitchFamily="34" charset="0"/>
              </a:rPr>
              <a:t>(</a:t>
            </a:r>
            <a:r>
              <a:rPr lang="nl-NL" sz="1000" dirty="0" smtClean="0">
                <a:cs typeface="Arial" pitchFamily="34" charset="0"/>
              </a:rPr>
              <a:t>n=2085,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413048"/>
            <a:ext cx="7704534" cy="647402"/>
          </a:xfrm>
        </p:spPr>
        <p:txBody>
          <a:bodyPr/>
          <a:lstStyle/>
          <a:p>
            <a:r>
              <a:rPr lang="nl-NL" sz="1600" dirty="0" smtClean="0"/>
              <a:t>De aankoop van ongezond eten tijdens het winkelen of onderweg is voor twee derde van de Nederlanders (67%) vaker een spontane dan geplande aankoop. De impulsieve aankopen van ongezond eten om direct op te eten, komen relatief vaker voor onder vrouwen en senioren (65+) (resp. 70% en 75%).  </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6371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895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610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76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15" name="TextBox 14"/>
          <p:cNvSpPr txBox="1"/>
          <p:nvPr/>
        </p:nvSpPr>
        <p:spPr>
          <a:xfrm>
            <a:off x="8208888" y="1948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14%</a:t>
            </a:r>
            <a:endParaRPr lang="en-GB" sz="1050" b="1" i="1" dirty="0" smtClean="0">
              <a:latin typeface="Arial" pitchFamily="34" charset="0"/>
              <a:cs typeface="Arial" pitchFamily="34" charset="0"/>
            </a:endParaRPr>
          </a:p>
        </p:txBody>
      </p:sp>
      <p:sp>
        <p:nvSpPr>
          <p:cNvPr id="16" name="TextBox 15"/>
          <p:cNvSpPr txBox="1"/>
          <p:nvPr/>
        </p:nvSpPr>
        <p:spPr>
          <a:xfrm>
            <a:off x="8208888" y="23199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12%</a:t>
            </a:r>
            <a:endParaRPr lang="en-GB" sz="1050" b="1" i="1" dirty="0" smtClean="0">
              <a:latin typeface="Arial" pitchFamily="34" charset="0"/>
              <a:cs typeface="Arial" pitchFamily="34" charset="0"/>
            </a:endParaRPr>
          </a:p>
        </p:txBody>
      </p:sp>
      <p:sp>
        <p:nvSpPr>
          <p:cNvPr id="17" name="TextBox 16"/>
          <p:cNvSpPr txBox="1"/>
          <p:nvPr/>
        </p:nvSpPr>
        <p:spPr>
          <a:xfrm>
            <a:off x="8694663" y="1586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67%</a:t>
            </a:r>
            <a:endParaRPr lang="en-GB" sz="1050" b="1" i="1" dirty="0" smtClean="0">
              <a:latin typeface="Arial" pitchFamily="34" charset="0"/>
              <a:cs typeface="Arial" pitchFamily="34" charset="0"/>
            </a:endParaRPr>
          </a:p>
        </p:txBody>
      </p:sp>
      <p:sp>
        <p:nvSpPr>
          <p:cNvPr id="18" name="TextBox 17"/>
          <p:cNvSpPr txBox="1"/>
          <p:nvPr/>
        </p:nvSpPr>
        <p:spPr>
          <a:xfrm>
            <a:off x="8694663" y="1957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63%</a:t>
            </a:r>
            <a:endParaRPr lang="en-GB" sz="1050" b="1" i="1" dirty="0" smtClean="0">
              <a:latin typeface="Arial" pitchFamily="34" charset="0"/>
              <a:cs typeface="Arial" pitchFamily="34" charset="0"/>
            </a:endParaRPr>
          </a:p>
        </p:txBody>
      </p:sp>
      <p:sp>
        <p:nvSpPr>
          <p:cNvPr id="19" name="TextBox 18"/>
          <p:cNvSpPr txBox="1"/>
          <p:nvPr/>
        </p:nvSpPr>
        <p:spPr>
          <a:xfrm>
            <a:off x="8694663" y="2329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70%</a:t>
            </a:r>
            <a:endParaRPr lang="en-GB" sz="1050" b="1" i="1" dirty="0" smtClean="0">
              <a:latin typeface="Arial" pitchFamily="34" charset="0"/>
              <a:cs typeface="Arial" pitchFamily="34" charset="0"/>
            </a:endParaRPr>
          </a:p>
        </p:txBody>
      </p:sp>
      <p:sp>
        <p:nvSpPr>
          <p:cNvPr id="20" name="TextBox 19"/>
          <p:cNvSpPr txBox="1"/>
          <p:nvPr/>
        </p:nvSpPr>
        <p:spPr>
          <a:xfrm>
            <a:off x="8208888" y="3072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21" name="TextBox 20"/>
          <p:cNvSpPr txBox="1"/>
          <p:nvPr/>
        </p:nvSpPr>
        <p:spPr>
          <a:xfrm>
            <a:off x="8208888" y="3472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22" name="TextBox 21"/>
          <p:cNvSpPr txBox="1"/>
          <p:nvPr/>
        </p:nvSpPr>
        <p:spPr>
          <a:xfrm>
            <a:off x="8208888" y="3862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12%</a:t>
            </a:r>
            <a:endParaRPr lang="en-GB" sz="1050" b="1" i="1" dirty="0" smtClean="0">
              <a:latin typeface="Arial" pitchFamily="34" charset="0"/>
              <a:cs typeface="Arial" pitchFamily="34" charset="0"/>
            </a:endParaRPr>
          </a:p>
        </p:txBody>
      </p:sp>
      <p:sp>
        <p:nvSpPr>
          <p:cNvPr id="23" name="TextBox 22"/>
          <p:cNvSpPr txBox="1"/>
          <p:nvPr/>
        </p:nvSpPr>
        <p:spPr>
          <a:xfrm>
            <a:off x="8694663" y="30819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63%</a:t>
            </a:r>
            <a:endParaRPr lang="en-GB" sz="1050" b="1" i="1" dirty="0" smtClean="0">
              <a:latin typeface="Arial" pitchFamily="34" charset="0"/>
              <a:cs typeface="Arial" pitchFamily="34" charset="0"/>
            </a:endParaRPr>
          </a:p>
        </p:txBody>
      </p:sp>
      <p:sp>
        <p:nvSpPr>
          <p:cNvPr id="24" name="TextBox 23"/>
          <p:cNvSpPr txBox="1"/>
          <p:nvPr/>
        </p:nvSpPr>
        <p:spPr>
          <a:xfrm>
            <a:off x="8694663" y="3481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60%</a:t>
            </a:r>
            <a:endParaRPr lang="en-GB" sz="1050" b="1" i="1" dirty="0" smtClean="0">
              <a:latin typeface="Arial" pitchFamily="34" charset="0"/>
              <a:cs typeface="Arial" pitchFamily="34" charset="0"/>
            </a:endParaRPr>
          </a:p>
        </p:txBody>
      </p:sp>
      <p:sp>
        <p:nvSpPr>
          <p:cNvPr id="25" name="TextBox 24"/>
          <p:cNvSpPr txBox="1"/>
          <p:nvPr/>
        </p:nvSpPr>
        <p:spPr>
          <a:xfrm>
            <a:off x="8694663" y="3872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68%</a:t>
            </a:r>
            <a:endParaRPr lang="en-GB" sz="1050" b="1" i="1" dirty="0" smtClean="0">
              <a:latin typeface="Arial" pitchFamily="34" charset="0"/>
              <a:cs typeface="Arial" pitchFamily="34" charset="0"/>
            </a:endParaRPr>
          </a:p>
        </p:txBody>
      </p:sp>
      <p:sp>
        <p:nvSpPr>
          <p:cNvPr id="26" name="TextBox 25"/>
          <p:cNvSpPr txBox="1"/>
          <p:nvPr/>
        </p:nvSpPr>
        <p:spPr>
          <a:xfrm>
            <a:off x="8208888" y="4243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27" name="TextBox 26"/>
          <p:cNvSpPr txBox="1"/>
          <p:nvPr/>
        </p:nvSpPr>
        <p:spPr>
          <a:xfrm>
            <a:off x="8208888" y="4624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28" name="TextBox 27"/>
          <p:cNvSpPr txBox="1"/>
          <p:nvPr/>
        </p:nvSpPr>
        <p:spPr>
          <a:xfrm>
            <a:off x="8694663" y="4253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68%</a:t>
            </a:r>
            <a:endParaRPr lang="en-GB" sz="1050" b="1" i="1" dirty="0" smtClean="0">
              <a:latin typeface="Arial" pitchFamily="34" charset="0"/>
              <a:cs typeface="Arial" pitchFamily="34" charset="0"/>
            </a:endParaRPr>
          </a:p>
        </p:txBody>
      </p:sp>
      <p:sp>
        <p:nvSpPr>
          <p:cNvPr id="29" name="TextBox 28"/>
          <p:cNvSpPr txBox="1"/>
          <p:nvPr/>
        </p:nvSpPr>
        <p:spPr>
          <a:xfrm>
            <a:off x="8694663" y="4634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75%</a:t>
            </a:r>
            <a:endParaRPr lang="en-GB" sz="1050" b="1" i="1" dirty="0" smtClean="0">
              <a:latin typeface="Arial" pitchFamily="34" charset="0"/>
              <a:cs typeface="Arial" pitchFamily="34" charset="0"/>
            </a:endParaRPr>
          </a:p>
        </p:txBody>
      </p:sp>
      <p:sp>
        <p:nvSpPr>
          <p:cNvPr id="30" name="Oval 29"/>
          <p:cNvSpPr/>
          <p:nvPr/>
        </p:nvSpPr>
        <p:spPr bwMode="gray">
          <a:xfrm>
            <a:off x="8599488" y="46129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599488" y="22984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15102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smtClean="0"/>
              <a:t>Jonge volwassenen geven relatief vaker aan zichzelf als beloning spontaan te verwennen met ongezond eten (26%).</a:t>
            </a:r>
          </a:p>
          <a:p>
            <a:r>
              <a:rPr lang="nl-NL" sz="1050" dirty="0" smtClean="0"/>
              <a:t>Nederlanders met een beneden modaal inkomen kopen relatief vaker spontaan ongezond eten om zichzelf te belonen (21%), omdat er geen alternatief voorhanden is (14%) of omdat er een aanbieding is / goede prijs (10%). </a:t>
            </a:r>
          </a:p>
          <a:p>
            <a:r>
              <a:rPr lang="nl-NL" sz="1050" dirty="0" smtClean="0"/>
              <a:t>Alleenstaanden kopen relatief vaker spontaan ongezond eten om de honger te stillen (35%), zichzelf te belonen (21%), uit gewoonte / gemak (15%), voor energie (9%) of omdat het in de aanbieding is / goede prijs (9%).</a:t>
            </a:r>
            <a:endParaRPr lang="en-GB" sz="105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Wat is de reden dat u tijdens het winkelen of onderweg wel eens (of vaker) spontaan ongezond eten koopt?</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spontaan ongezond eten kopen tijdens het winkelen of onderweg </a:t>
            </a:r>
            <a:r>
              <a:rPr lang="nl-NL" sz="1000" dirty="0">
                <a:cs typeface="Arial" pitchFamily="34" charset="0"/>
              </a:rPr>
              <a:t>(</a:t>
            </a:r>
            <a:r>
              <a:rPr lang="nl-NL" sz="1000" dirty="0" smtClean="0">
                <a:cs typeface="Arial" pitchFamily="34" charset="0"/>
              </a:rPr>
              <a:t>n=2031,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641648"/>
            <a:ext cx="7704534" cy="647402"/>
          </a:xfrm>
        </p:spPr>
        <p:txBody>
          <a:bodyPr/>
          <a:lstStyle/>
          <a:p>
            <a:r>
              <a:rPr lang="nl-NL" sz="1600" dirty="0" smtClean="0"/>
              <a:t>“Voor de lekkere trek” is voor een meerderheid van de Nederlanders (54%) de voornaamste reden waarom zij wel eens spontaan ongezond eten kopen. Ook om de honger te stillen (31%) of voor de gezelligheid (21%) worden vaker genoemd. Vrouwen noemen naast gezelligheid (25%) ook vaker “geen alternatief voor handen” (13%).  </a:t>
            </a:r>
            <a:endParaRPr lang="en-GB" sz="1600" dirty="0"/>
          </a:p>
        </p:txBody>
      </p:sp>
      <p:sp>
        <p:nvSpPr>
          <p:cNvPr id="6" name="Oval 5"/>
          <p:cNvSpPr/>
          <p:nvPr/>
        </p:nvSpPr>
        <p:spPr bwMode="gray">
          <a:xfrm>
            <a:off x="4483224" y="209475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8" name="Oval 7"/>
          <p:cNvSpPr/>
          <p:nvPr/>
        </p:nvSpPr>
        <p:spPr bwMode="gray">
          <a:xfrm>
            <a:off x="3842395" y="3224070"/>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39938" name="Picture 2" descr="Gebruik je t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997" y="1916832"/>
            <a:ext cx="2092253" cy="169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28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Heeft u na aankoop van ongezond eten (om direct op te eten) tijdens het winkelen of onderweg wel eens spijt van uw aankoop?</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spontaan ongezond eten kopen tijdens het winkelen of onderweg </a:t>
            </a:r>
            <a:r>
              <a:rPr lang="nl-NL" sz="1000" dirty="0">
                <a:cs typeface="Arial" pitchFamily="34" charset="0"/>
              </a:rPr>
              <a:t>(</a:t>
            </a:r>
            <a:r>
              <a:rPr lang="nl-NL" sz="1000" dirty="0" smtClean="0">
                <a:cs typeface="Arial" pitchFamily="34" charset="0"/>
              </a:rPr>
              <a:t>n=2031,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477342"/>
            <a:ext cx="7704534" cy="647402"/>
          </a:xfrm>
        </p:spPr>
        <p:txBody>
          <a:bodyPr/>
          <a:lstStyle/>
          <a:p>
            <a:r>
              <a:rPr lang="nl-NL" sz="1600" dirty="0" smtClean="0"/>
              <a:t>Een kwart van de Nederlanders (26%) heeft soms tot vaak spijt van een aankoop van ongezond eten. Hiervan heeft 6% vaak tot altijd spijt van de aankoop. Vrouwen hebben relatief vaker spijt van een ongezonde aankoop dan mannen (resp. 31% en 22%). 50+ heeft relatief vaker nooit spijt (resp. 47% en 53%). </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74%</a:t>
            </a:r>
            <a:endParaRPr lang="en-GB" sz="1050" b="1" i="1" dirty="0" smtClean="0">
              <a:latin typeface="Arial" pitchFamily="34" charset="0"/>
              <a:cs typeface="Arial" pitchFamily="34" charset="0"/>
            </a:endParaRPr>
          </a:p>
        </p:txBody>
      </p:sp>
      <p:sp>
        <p:nvSpPr>
          <p:cNvPr id="15" name="TextBox 14"/>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16" name="TextBox 15"/>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69%</a:t>
            </a:r>
            <a:endParaRPr lang="en-GB" sz="1050" b="1" i="1" dirty="0" smtClean="0">
              <a:latin typeface="Arial" pitchFamily="34" charset="0"/>
              <a:cs typeface="Arial" pitchFamily="34" charset="0"/>
            </a:endParaRPr>
          </a:p>
        </p:txBody>
      </p:sp>
      <p:sp>
        <p:nvSpPr>
          <p:cNvPr id="17" name="TextBox 16"/>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18" name="TextBox 17"/>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a:t>
            </a:r>
            <a:endParaRPr lang="en-GB" sz="1050" b="1" i="1" dirty="0" smtClean="0">
              <a:latin typeface="Arial" pitchFamily="34" charset="0"/>
              <a:cs typeface="Arial" pitchFamily="34" charset="0"/>
            </a:endParaRPr>
          </a:p>
        </p:txBody>
      </p:sp>
      <p:sp>
        <p:nvSpPr>
          <p:cNvPr id="19" name="TextBox 18"/>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a:t>
            </a:r>
            <a:endParaRPr lang="en-GB" sz="1050" b="1" i="1" dirty="0" smtClean="0">
              <a:latin typeface="Arial" pitchFamily="34" charset="0"/>
              <a:cs typeface="Arial" pitchFamily="34" charset="0"/>
            </a:endParaRPr>
          </a:p>
        </p:txBody>
      </p:sp>
      <p:sp>
        <p:nvSpPr>
          <p:cNvPr id="20" name="TextBox 19"/>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61%</a:t>
            </a:r>
            <a:endParaRPr lang="en-GB" sz="1050" b="1" i="1" dirty="0" smtClean="0">
              <a:latin typeface="Arial" pitchFamily="34" charset="0"/>
              <a:cs typeface="Arial" pitchFamily="34" charset="0"/>
            </a:endParaRPr>
          </a:p>
        </p:txBody>
      </p:sp>
      <p:sp>
        <p:nvSpPr>
          <p:cNvPr id="21" name="TextBox 20"/>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70%</a:t>
            </a:r>
            <a:endParaRPr lang="en-GB" sz="1050" b="1" i="1" dirty="0" smtClean="0">
              <a:latin typeface="Arial" pitchFamily="34" charset="0"/>
              <a:cs typeface="Arial" pitchFamily="34" charset="0"/>
            </a:endParaRPr>
          </a:p>
        </p:txBody>
      </p:sp>
      <p:sp>
        <p:nvSpPr>
          <p:cNvPr id="22" name="TextBox 21"/>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76%</a:t>
            </a:r>
            <a:endParaRPr lang="en-GB" sz="1050" b="1" i="1" dirty="0" smtClean="0">
              <a:latin typeface="Arial" pitchFamily="34" charset="0"/>
              <a:cs typeface="Arial" pitchFamily="34" charset="0"/>
            </a:endParaRPr>
          </a:p>
        </p:txBody>
      </p:sp>
      <p:sp>
        <p:nvSpPr>
          <p:cNvPr id="23" name="TextBox 22"/>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a:t>
            </a:r>
            <a:endParaRPr lang="en-GB" sz="1050" b="1" i="1" dirty="0" smtClean="0">
              <a:latin typeface="Arial" pitchFamily="34" charset="0"/>
              <a:cs typeface="Arial" pitchFamily="34" charset="0"/>
            </a:endParaRPr>
          </a:p>
        </p:txBody>
      </p:sp>
      <p:sp>
        <p:nvSpPr>
          <p:cNvPr id="24" name="TextBox 23"/>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5" name="TextBox 24"/>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a:t>
            </a:r>
            <a:endParaRPr lang="en-GB" sz="1050" b="1" i="1" dirty="0" smtClean="0">
              <a:latin typeface="Arial" pitchFamily="34" charset="0"/>
              <a:cs typeface="Arial" pitchFamily="34" charset="0"/>
            </a:endParaRPr>
          </a:p>
        </p:txBody>
      </p:sp>
      <p:sp>
        <p:nvSpPr>
          <p:cNvPr id="26" name="TextBox 25"/>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81%</a:t>
            </a:r>
            <a:endParaRPr lang="en-GB" sz="1050" b="1" i="1" dirty="0" smtClean="0">
              <a:latin typeface="Arial" pitchFamily="34" charset="0"/>
              <a:cs typeface="Arial" pitchFamily="34" charset="0"/>
            </a:endParaRPr>
          </a:p>
        </p:txBody>
      </p:sp>
      <p:sp>
        <p:nvSpPr>
          <p:cNvPr id="27" name="TextBox 26"/>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82%</a:t>
            </a:r>
            <a:endParaRPr lang="en-GB" sz="1050" b="1" i="1" dirty="0" smtClean="0">
              <a:latin typeface="Arial" pitchFamily="34" charset="0"/>
              <a:cs typeface="Arial" pitchFamily="34" charset="0"/>
            </a:endParaRPr>
          </a:p>
        </p:txBody>
      </p:sp>
      <p:sp>
        <p:nvSpPr>
          <p:cNvPr id="28" name="TextBox 27"/>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a:t>
            </a:r>
            <a:endParaRPr lang="en-GB" sz="1050" b="1" i="1" dirty="0" smtClean="0">
              <a:latin typeface="Arial" pitchFamily="34" charset="0"/>
              <a:cs typeface="Arial" pitchFamily="34" charset="0"/>
            </a:endParaRPr>
          </a:p>
        </p:txBody>
      </p:sp>
      <p:sp>
        <p:nvSpPr>
          <p:cNvPr id="29" name="TextBox 28"/>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a:t>
            </a:r>
            <a:endParaRPr lang="en-GB" sz="1050" b="1" i="1" dirty="0" smtClean="0">
              <a:latin typeface="Arial" pitchFamily="34" charset="0"/>
              <a:cs typeface="Arial" pitchFamily="34" charset="0"/>
            </a:endParaRPr>
          </a:p>
        </p:txBody>
      </p:sp>
      <p:sp>
        <p:nvSpPr>
          <p:cNvPr id="30" name="Oval 29"/>
          <p:cNvSpPr/>
          <p:nvPr/>
        </p:nvSpPr>
        <p:spPr bwMode="gray">
          <a:xfrm>
            <a:off x="8127814" y="186582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584235" y="220827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127813" y="39557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121745" y="43098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Content Placeholder 1"/>
          <p:cNvSpPr>
            <a:spLocks noGrp="1"/>
          </p:cNvSpPr>
          <p:nvPr>
            <p:ph sz="quarter" idx="13"/>
          </p:nvPr>
        </p:nvSpPr>
        <p:spPr/>
        <p:txBody>
          <a:bodyPr/>
          <a:lstStyle/>
          <a:p>
            <a:endParaRPr lang="en-GB"/>
          </a:p>
        </p:txBody>
      </p:sp>
    </p:spTree>
    <p:extLst>
      <p:ext uri="{BB962C8B-B14F-4D97-AF65-F5344CB8AC3E}">
        <p14:creationId xmlns:p14="http://schemas.microsoft.com/office/powerpoint/2010/main" val="1896019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Heeft u na aankoop van ongezond eten (om direct op te eten) tijdens het winkelen of onderweg wel eens spijt van uw aankoop?</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spontaan ongezond eten kopen tijdens het winkelen of onderweg </a:t>
            </a:r>
            <a:r>
              <a:rPr lang="nl-NL" sz="1000" dirty="0">
                <a:cs typeface="Arial" pitchFamily="34" charset="0"/>
              </a:rPr>
              <a:t>(</a:t>
            </a:r>
            <a:r>
              <a:rPr lang="nl-NL" sz="1000" dirty="0" smtClean="0">
                <a:cs typeface="Arial" pitchFamily="34" charset="0"/>
              </a:rPr>
              <a:t>n=2031,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279698"/>
            <a:ext cx="7704534" cy="647402"/>
          </a:xfrm>
        </p:spPr>
        <p:txBody>
          <a:bodyPr/>
          <a:lstStyle/>
          <a:p>
            <a:r>
              <a:rPr lang="nl-NL" sz="1600" dirty="0"/>
              <a:t>Hoger </a:t>
            </a:r>
            <a:r>
              <a:rPr lang="nl-NL" sz="1600" dirty="0" smtClean="0"/>
              <a:t>opgeleiden hebben </a:t>
            </a:r>
            <a:r>
              <a:rPr lang="nl-NL" sz="1600" dirty="0"/>
              <a:t>na aankoop van ongezond eten relatief vaker spijt (9%).</a:t>
            </a:r>
            <a:br>
              <a:rPr lang="nl-NL" sz="1600" dirty="0"/>
            </a:br>
            <a:r>
              <a:rPr lang="nl-NL" sz="1600" dirty="0" smtClean="0"/>
              <a:t>Ook Nederlanders </a:t>
            </a:r>
            <a:r>
              <a:rPr lang="nl-NL" sz="1600" dirty="0"/>
              <a:t>met een BMI van 25-30 hebben </a:t>
            </a:r>
            <a:r>
              <a:rPr lang="nl-NL" sz="1600" dirty="0" smtClean="0"/>
              <a:t>relatief vaker </a:t>
            </a:r>
            <a:r>
              <a:rPr lang="nl-NL" sz="1600" dirty="0"/>
              <a:t>spijt na een aankoop van ongezond eten (9%).</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6276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80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705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67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74%</a:t>
            </a:r>
            <a:endParaRPr lang="en-GB" sz="1050" b="1" i="1" dirty="0" smtClean="0">
              <a:latin typeface="Arial" pitchFamily="34" charset="0"/>
              <a:cs typeface="Arial" pitchFamily="34" charset="0"/>
            </a:endParaRPr>
          </a:p>
        </p:txBody>
      </p:sp>
      <p:sp>
        <p:nvSpPr>
          <p:cNvPr id="15" name="TextBox 14"/>
          <p:cNvSpPr txBox="1"/>
          <p:nvPr/>
        </p:nvSpPr>
        <p:spPr>
          <a:xfrm>
            <a:off x="8208888" y="1957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71%</a:t>
            </a:r>
            <a:endParaRPr lang="en-GB" sz="1050" b="1" i="1" dirty="0" smtClean="0">
              <a:latin typeface="Arial" pitchFamily="34" charset="0"/>
              <a:cs typeface="Arial" pitchFamily="34" charset="0"/>
            </a:endParaRPr>
          </a:p>
        </p:txBody>
      </p:sp>
      <p:sp>
        <p:nvSpPr>
          <p:cNvPr id="16" name="TextBox 15"/>
          <p:cNvSpPr txBox="1"/>
          <p:nvPr/>
        </p:nvSpPr>
        <p:spPr>
          <a:xfrm>
            <a:off x="8208888" y="2348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73%</a:t>
            </a:r>
            <a:endParaRPr lang="en-GB" sz="1050" b="1" i="1" dirty="0" smtClean="0">
              <a:latin typeface="Arial" pitchFamily="34" charset="0"/>
              <a:cs typeface="Arial" pitchFamily="34" charset="0"/>
            </a:endParaRPr>
          </a:p>
        </p:txBody>
      </p:sp>
      <p:sp>
        <p:nvSpPr>
          <p:cNvPr id="17" name="TextBox 16"/>
          <p:cNvSpPr txBox="1"/>
          <p:nvPr/>
        </p:nvSpPr>
        <p:spPr>
          <a:xfrm>
            <a:off x="8694663" y="1576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18" name="TextBox 17"/>
          <p:cNvSpPr txBox="1"/>
          <p:nvPr/>
        </p:nvSpPr>
        <p:spPr>
          <a:xfrm>
            <a:off x="8694663" y="19674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9" name="TextBox 18"/>
          <p:cNvSpPr txBox="1"/>
          <p:nvPr/>
        </p:nvSpPr>
        <p:spPr>
          <a:xfrm>
            <a:off x="8694663" y="23580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0" name="TextBox 19"/>
          <p:cNvSpPr txBox="1"/>
          <p:nvPr/>
        </p:nvSpPr>
        <p:spPr>
          <a:xfrm>
            <a:off x="8208888" y="2739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77%</a:t>
            </a:r>
            <a:endParaRPr lang="en-GB" sz="1050" b="1" i="1" dirty="0" smtClean="0">
              <a:latin typeface="Arial" pitchFamily="34" charset="0"/>
              <a:cs typeface="Arial" pitchFamily="34" charset="0"/>
            </a:endParaRPr>
          </a:p>
        </p:txBody>
      </p:sp>
      <p:sp>
        <p:nvSpPr>
          <p:cNvPr id="22" name="TextBox 21"/>
          <p:cNvSpPr txBox="1"/>
          <p:nvPr/>
        </p:nvSpPr>
        <p:spPr>
          <a:xfrm>
            <a:off x="8208888" y="3539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76%</a:t>
            </a:r>
            <a:endParaRPr lang="en-GB" sz="1050" b="1" i="1" dirty="0" smtClean="0">
              <a:latin typeface="Arial" pitchFamily="34" charset="0"/>
              <a:cs typeface="Arial" pitchFamily="34" charset="0"/>
            </a:endParaRPr>
          </a:p>
        </p:txBody>
      </p:sp>
      <p:sp>
        <p:nvSpPr>
          <p:cNvPr id="23" name="TextBox 22"/>
          <p:cNvSpPr txBox="1"/>
          <p:nvPr/>
        </p:nvSpPr>
        <p:spPr>
          <a:xfrm>
            <a:off x="8694663" y="27485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5" name="TextBox 24"/>
          <p:cNvSpPr txBox="1"/>
          <p:nvPr/>
        </p:nvSpPr>
        <p:spPr>
          <a:xfrm>
            <a:off x="8694663" y="35486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6" name="TextBox 25"/>
          <p:cNvSpPr txBox="1"/>
          <p:nvPr/>
        </p:nvSpPr>
        <p:spPr>
          <a:xfrm>
            <a:off x="8208888" y="3920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72%</a:t>
            </a:r>
            <a:endParaRPr lang="en-GB" sz="1050" b="1" i="1" dirty="0" smtClean="0">
              <a:latin typeface="Arial" pitchFamily="34" charset="0"/>
              <a:cs typeface="Arial" pitchFamily="34" charset="0"/>
            </a:endParaRPr>
          </a:p>
        </p:txBody>
      </p:sp>
      <p:sp>
        <p:nvSpPr>
          <p:cNvPr id="27" name="TextBox 26"/>
          <p:cNvSpPr txBox="1"/>
          <p:nvPr/>
        </p:nvSpPr>
        <p:spPr>
          <a:xfrm>
            <a:off x="8208888" y="4291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69%</a:t>
            </a:r>
            <a:endParaRPr lang="en-GB" sz="1050" b="1" i="1" dirty="0" smtClean="0">
              <a:latin typeface="Arial" pitchFamily="34" charset="0"/>
              <a:cs typeface="Arial" pitchFamily="34" charset="0"/>
            </a:endParaRPr>
          </a:p>
        </p:txBody>
      </p:sp>
      <p:sp>
        <p:nvSpPr>
          <p:cNvPr id="28" name="TextBox 27"/>
          <p:cNvSpPr txBox="1"/>
          <p:nvPr/>
        </p:nvSpPr>
        <p:spPr>
          <a:xfrm>
            <a:off x="8694663" y="39296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9" name="TextBox 28"/>
          <p:cNvSpPr txBox="1"/>
          <p:nvPr/>
        </p:nvSpPr>
        <p:spPr>
          <a:xfrm>
            <a:off x="8694663" y="4301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a:t>
            </a:r>
            <a:endParaRPr lang="en-GB" sz="1050" b="1" i="1" dirty="0" smtClean="0">
              <a:latin typeface="Arial" pitchFamily="34" charset="0"/>
              <a:cs typeface="Arial" pitchFamily="34" charset="0"/>
            </a:endParaRPr>
          </a:p>
        </p:txBody>
      </p:sp>
      <p:sp>
        <p:nvSpPr>
          <p:cNvPr id="31" name="Oval 30"/>
          <p:cNvSpPr/>
          <p:nvPr/>
        </p:nvSpPr>
        <p:spPr bwMode="gray">
          <a:xfrm>
            <a:off x="8584235" y="193249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575428" y="390394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3"/>
          </p:nvPr>
        </p:nvSpPr>
        <p:spPr/>
        <p:txBody>
          <a:bodyPr/>
          <a:lstStyle/>
          <a:p>
            <a:r>
              <a:rPr lang="nl-NL" dirty="0" smtClean="0"/>
              <a:t>Naarmate de BMI toeneemt, is er een lichte stijging van het percentage dat wel eens spijt heeft van een aankoop van ongezond eten  </a:t>
            </a:r>
            <a:endParaRPr lang="nl-NL" dirty="0"/>
          </a:p>
        </p:txBody>
      </p:sp>
    </p:spTree>
    <p:extLst>
      <p:ext uri="{BB962C8B-B14F-4D97-AF65-F5344CB8AC3E}">
        <p14:creationId xmlns:p14="http://schemas.microsoft.com/office/powerpoint/2010/main" val="253176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23528" y="5157192"/>
            <a:ext cx="6264696" cy="1192808"/>
          </a:xfrm>
        </p:spPr>
        <p:txBody>
          <a:bodyPr/>
          <a:lstStyle/>
          <a:p>
            <a:r>
              <a:rPr lang="nl-NL" sz="1050" dirty="0" smtClean="0"/>
              <a:t>Jonge volwassenen hebben relatief vaker spijt van hun aankoop omdat ze het geld eigenlijk er niet voor hebben (17%). Ook voor alleenstaanden komt deze reden relatief vaker voor (16%). </a:t>
            </a:r>
          </a:p>
          <a:p>
            <a:r>
              <a:rPr lang="nl-NL" sz="1050" dirty="0" smtClean="0"/>
              <a:t>Nederlanders met een BMI 25-30 hebben relatief vaker spijt omdat het eten ongezond is/ teveel calorieën bevat (64%). Dit geldt ook voor Nederlanders met een intentie gezond te eten (62%). </a:t>
            </a:r>
          </a:p>
          <a:p>
            <a:r>
              <a:rPr lang="nl-NL" sz="1050" dirty="0" smtClean="0"/>
              <a:t>Nederlanders met een beneden modaal inkomen geven relatief vaker aan spijt te hebben van hun aankoop van ongezond eten omdat ze er eigenlijk geen geld voor hebben (20%). </a:t>
            </a:r>
            <a:endParaRPr lang="en-GB" sz="105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04249" y="5207000"/>
            <a:ext cx="2085752"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Wat is de belangrijkste reden dat u achteraf wel eens spijt heeft van een dergelijke aankoop van ongezond eten?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spijt hebben van spontaan ongezond eten kopen tijdens het winkelen of onderweg </a:t>
            </a:r>
            <a:r>
              <a:rPr lang="nl-NL" sz="1000" dirty="0">
                <a:cs typeface="Arial" pitchFamily="34" charset="0"/>
              </a:rPr>
              <a:t>(</a:t>
            </a:r>
            <a:r>
              <a:rPr lang="nl-NL" sz="1000" dirty="0" smtClean="0">
                <a:cs typeface="Arial" pitchFamily="34" charset="0"/>
              </a:rPr>
              <a:t>n=1194,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260648"/>
            <a:ext cx="7704534" cy="647402"/>
          </a:xfrm>
        </p:spPr>
        <p:txBody>
          <a:bodyPr/>
          <a:lstStyle/>
          <a:p>
            <a:r>
              <a:rPr lang="nl-NL" sz="1600" dirty="0" smtClean="0"/>
              <a:t>De voornaamste reden dat Nederlanders wel eens spijt hebben van ongezond eten is het hoge aantal calorieën (met name voor vrouwen (64%)). Mannen hebben vaker spijt van de keuze van het eten (13%). </a:t>
            </a:r>
            <a:endParaRPr lang="en-GB" sz="1600" dirty="0"/>
          </a:p>
        </p:txBody>
      </p:sp>
      <p:sp>
        <p:nvSpPr>
          <p:cNvPr id="6" name="Oval 5"/>
          <p:cNvSpPr/>
          <p:nvPr/>
        </p:nvSpPr>
        <p:spPr bwMode="gray">
          <a:xfrm>
            <a:off x="6463258" y="174277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8" name="Oval 7"/>
          <p:cNvSpPr/>
          <p:nvPr/>
        </p:nvSpPr>
        <p:spPr bwMode="gray">
          <a:xfrm>
            <a:off x="3169940" y="328498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37890" name="Picture 2" descr="http://ikwileensixpack.files.wordpress.com/2011/11/ikwileensixpack-k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738" y="2276872"/>
            <a:ext cx="210148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76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Hoger opgeleiden vinden het relatief vaker makkelijk om ongezond eten te weerstaan (62%). Dit geldt ook voor huishoudens zonder kinderen (61%) en Nederlanders met de intentie gezond te eten (61%).</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makkelijk of moeilijk om tijdens het winkelen of onderweg ongezond eten te weerstaan en dus niet te kopen?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622598"/>
            <a:ext cx="7704534" cy="647402"/>
          </a:xfrm>
        </p:spPr>
        <p:txBody>
          <a:bodyPr/>
          <a:lstStyle/>
          <a:p>
            <a:r>
              <a:rPr lang="nl-NL" sz="1600" dirty="0" smtClean="0"/>
              <a:t>Een meerderheid van de Nederlanders (57%) vindt het makkelijk om tijdens het winkelen of onderweg het aanbod aan ongezond eten te weerstaan, 9% geeft aan hier wel moeite mee te hebben. Jonge volwassenen hebben relatief vaker moeite om de ongezonde verleiding aan eten te weerstaan (18%) tegenover </a:t>
            </a:r>
            <a:r>
              <a:rPr lang="nl-NL" sz="1600" dirty="0" smtClean="0"/>
              <a:t>50+ers </a:t>
            </a:r>
            <a:r>
              <a:rPr lang="nl-NL" sz="1600" dirty="0" smtClean="0"/>
              <a:t>(6 á7%).</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6943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8467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2161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6341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5" name="TextBox 14"/>
          <p:cNvSpPr txBox="1"/>
          <p:nvPr/>
        </p:nvSpPr>
        <p:spPr>
          <a:xfrm>
            <a:off x="8208888" y="2148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17" name="TextBox 16"/>
          <p:cNvSpPr txBox="1"/>
          <p:nvPr/>
        </p:nvSpPr>
        <p:spPr>
          <a:xfrm>
            <a:off x="8694663" y="1643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57%</a:t>
            </a:r>
            <a:endParaRPr lang="en-GB" sz="1050" b="1" i="1" dirty="0" smtClean="0">
              <a:latin typeface="Arial" pitchFamily="34" charset="0"/>
              <a:cs typeface="Arial" pitchFamily="34" charset="0"/>
            </a:endParaRPr>
          </a:p>
        </p:txBody>
      </p:sp>
      <p:sp>
        <p:nvSpPr>
          <p:cNvPr id="18" name="TextBox 17"/>
          <p:cNvSpPr txBox="1"/>
          <p:nvPr/>
        </p:nvSpPr>
        <p:spPr>
          <a:xfrm>
            <a:off x="8694663" y="2157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43%</a:t>
            </a:r>
            <a:endParaRPr lang="en-GB" sz="1050" b="1" i="1" dirty="0" smtClean="0">
              <a:latin typeface="Arial" pitchFamily="34" charset="0"/>
              <a:cs typeface="Arial" pitchFamily="34" charset="0"/>
            </a:endParaRPr>
          </a:p>
        </p:txBody>
      </p:sp>
      <p:sp>
        <p:nvSpPr>
          <p:cNvPr id="20" name="TextBox 19"/>
          <p:cNvSpPr txBox="1"/>
          <p:nvPr/>
        </p:nvSpPr>
        <p:spPr>
          <a:xfrm>
            <a:off x="8208888" y="2691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21" name="TextBox 20"/>
          <p:cNvSpPr txBox="1"/>
          <p:nvPr/>
        </p:nvSpPr>
        <p:spPr>
          <a:xfrm>
            <a:off x="8208888" y="32057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8</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2" name="TextBox 21"/>
          <p:cNvSpPr txBox="1"/>
          <p:nvPr/>
        </p:nvSpPr>
        <p:spPr>
          <a:xfrm>
            <a:off x="8208888" y="37200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7</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3" name="TextBox 22"/>
          <p:cNvSpPr txBox="1"/>
          <p:nvPr/>
        </p:nvSpPr>
        <p:spPr>
          <a:xfrm>
            <a:off x="8694663" y="27009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53%</a:t>
            </a:r>
            <a:endParaRPr lang="en-GB" sz="1050" b="1" i="1" dirty="0" smtClean="0">
              <a:latin typeface="Arial" pitchFamily="34" charset="0"/>
              <a:cs typeface="Arial" pitchFamily="34" charset="0"/>
            </a:endParaRPr>
          </a:p>
        </p:txBody>
      </p:sp>
      <p:sp>
        <p:nvSpPr>
          <p:cNvPr id="24" name="TextBox 23"/>
          <p:cNvSpPr txBox="1"/>
          <p:nvPr/>
        </p:nvSpPr>
        <p:spPr>
          <a:xfrm>
            <a:off x="8694663" y="32152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25" name="TextBox 24"/>
          <p:cNvSpPr txBox="1"/>
          <p:nvPr/>
        </p:nvSpPr>
        <p:spPr>
          <a:xfrm>
            <a:off x="8694663" y="37296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64%</a:t>
            </a:r>
            <a:endParaRPr lang="en-GB" sz="1050" b="1" i="1" dirty="0" smtClean="0">
              <a:latin typeface="Arial" pitchFamily="34" charset="0"/>
              <a:cs typeface="Arial" pitchFamily="34" charset="0"/>
            </a:endParaRPr>
          </a:p>
        </p:txBody>
      </p:sp>
      <p:sp>
        <p:nvSpPr>
          <p:cNvPr id="27" name="TextBox 26"/>
          <p:cNvSpPr txBox="1"/>
          <p:nvPr/>
        </p:nvSpPr>
        <p:spPr>
          <a:xfrm>
            <a:off x="8208888" y="4253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9" name="TextBox 28"/>
          <p:cNvSpPr txBox="1"/>
          <p:nvPr/>
        </p:nvSpPr>
        <p:spPr>
          <a:xfrm>
            <a:off x="8694663" y="4263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65%</a:t>
            </a:r>
            <a:endParaRPr lang="en-GB" sz="1050" b="1" i="1" dirty="0" smtClean="0">
              <a:latin typeface="Arial" pitchFamily="34" charset="0"/>
              <a:cs typeface="Arial" pitchFamily="34" charset="0"/>
            </a:endParaRPr>
          </a:p>
        </p:txBody>
      </p:sp>
      <p:sp>
        <p:nvSpPr>
          <p:cNvPr id="26" name="Oval 25"/>
          <p:cNvSpPr/>
          <p:nvPr/>
        </p:nvSpPr>
        <p:spPr bwMode="gray">
          <a:xfrm>
            <a:off x="8130086" y="212940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8" name="Oval 27"/>
          <p:cNvSpPr/>
          <p:nvPr/>
        </p:nvSpPr>
        <p:spPr bwMode="gray">
          <a:xfrm>
            <a:off x="8587726" y="370314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0" name="Oval 29"/>
          <p:cNvSpPr/>
          <p:nvPr/>
        </p:nvSpPr>
        <p:spPr bwMode="gray">
          <a:xfrm>
            <a:off x="8605218" y="42224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0040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844824"/>
            <a:ext cx="8496944" cy="4968552"/>
          </a:xfrm>
        </p:spPr>
        <p:txBody>
          <a:bodyPr/>
          <a:lstStyle/>
          <a:p>
            <a:pPr>
              <a:lnSpc>
                <a:spcPct val="150000"/>
              </a:lnSpc>
            </a:pPr>
            <a:r>
              <a:rPr lang="nl-NL" dirty="0" smtClean="0"/>
              <a:t>Achtergrond en doelstelling</a:t>
            </a:r>
          </a:p>
          <a:p>
            <a:pPr>
              <a:lnSpc>
                <a:spcPct val="150000"/>
              </a:lnSpc>
            </a:pPr>
            <a:r>
              <a:rPr lang="nl-NL" dirty="0" smtClean="0"/>
              <a:t>Onderzoeksresultaten</a:t>
            </a:r>
          </a:p>
          <a:p>
            <a:pPr>
              <a:lnSpc>
                <a:spcPct val="150000"/>
              </a:lnSpc>
            </a:pPr>
            <a:r>
              <a:rPr lang="nl-NL" dirty="0" smtClean="0"/>
              <a:t>Samenvatting</a:t>
            </a:r>
          </a:p>
          <a:p>
            <a:pPr>
              <a:lnSpc>
                <a:spcPct val="150000"/>
              </a:lnSpc>
            </a:pPr>
            <a:r>
              <a:rPr lang="nl-NL" dirty="0" smtClean="0"/>
              <a:t>Onderzoeksverantwoording</a:t>
            </a:r>
          </a:p>
          <a:p>
            <a:pPr>
              <a:lnSpc>
                <a:spcPct val="150000"/>
              </a:lnSpc>
            </a:pPr>
            <a:r>
              <a:rPr lang="nl-NL" dirty="0" smtClean="0"/>
              <a:t>Contact</a:t>
            </a:r>
          </a:p>
          <a:p>
            <a:pPr>
              <a:lnSpc>
                <a:spcPct val="150000"/>
              </a:lnSpc>
            </a:pPr>
            <a:r>
              <a:rPr lang="nl-NL" dirty="0" smtClean="0"/>
              <a:t>Bijlagen</a:t>
            </a:r>
          </a:p>
          <a:p>
            <a:pPr>
              <a:buNone/>
            </a:pPr>
            <a:endParaRPr lang="nl-NL" dirty="0"/>
          </a:p>
        </p:txBody>
      </p:sp>
      <p:sp>
        <p:nvSpPr>
          <p:cNvPr id="3" name="Title 2"/>
          <p:cNvSpPr>
            <a:spLocks noGrp="1"/>
          </p:cNvSpPr>
          <p:nvPr>
            <p:ph type="title"/>
          </p:nvPr>
        </p:nvSpPr>
        <p:spPr bwMode="gray"/>
        <p:txBody>
          <a:bodyPr anchor="ctr"/>
          <a:lstStyle/>
          <a:p>
            <a:r>
              <a:rPr lang="nl-NL" dirty="0" smtClean="0"/>
              <a:t>Inhoudsopgave</a:t>
            </a:r>
            <a:endParaRPr lang="nl-NL" dirty="0"/>
          </a:p>
        </p:txBody>
      </p:sp>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2</a:t>
            </a:fld>
            <a:endParaRPr lang="nl-NL" dirty="0"/>
          </a:p>
        </p:txBody>
      </p:sp>
      <p:pic>
        <p:nvPicPr>
          <p:cNvPr id="24578" name="Picture 2" descr="http://www.centrumnijmegen.nl/images/winkels-winkelen-nijme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1988840"/>
            <a:ext cx="4832607" cy="322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5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makkelijk of moeilijk om tijdens het winkelen of onderweg ongezond eten te weerstaan en dus niet te kopen?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622598"/>
            <a:ext cx="7704534" cy="647402"/>
          </a:xfrm>
        </p:spPr>
        <p:txBody>
          <a:bodyPr/>
          <a:lstStyle/>
          <a:p>
            <a:r>
              <a:rPr lang="nl-NL" sz="1600" dirty="0"/>
              <a:t>Nederlanders met een boven modaal inkomen hebben relatief vaker geen moeite om het aanbod van ongezond eten af te slaan (60%). Nederlanders met een beneden modaal inkomen daarentegen vinden dit relatief vaker moeilijk (12%). </a:t>
            </a:r>
            <a:br>
              <a:rPr lang="nl-NL" sz="1600" dirty="0"/>
            </a:br>
            <a:r>
              <a:rPr lang="nl-NL" sz="1600" dirty="0"/>
              <a:t>Ook Nederlanders met een BMI &gt;30 vinden het relatief vaker moeilijk om ongezond eten tijdens het winkelen of onderweg te weerstaan (16</a:t>
            </a:r>
            <a:r>
              <a:rPr lang="nl-NL" sz="1600" dirty="0" smtClean="0"/>
              <a:t>%).</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8064970" y="16276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3" name="TextBox 32"/>
          <p:cNvSpPr txBox="1"/>
          <p:nvPr/>
        </p:nvSpPr>
        <p:spPr>
          <a:xfrm>
            <a:off x="8217370" y="1780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4" name="TextBox 33"/>
          <p:cNvSpPr txBox="1"/>
          <p:nvPr/>
        </p:nvSpPr>
        <p:spPr>
          <a:xfrm>
            <a:off x="8369770" y="19705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5" name="TextBox 34"/>
          <p:cNvSpPr txBox="1"/>
          <p:nvPr/>
        </p:nvSpPr>
        <p:spPr>
          <a:xfrm>
            <a:off x="8208888" y="15674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36" name="TextBox 35"/>
          <p:cNvSpPr txBox="1"/>
          <p:nvPr/>
        </p:nvSpPr>
        <p:spPr>
          <a:xfrm>
            <a:off x="8208888" y="1957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8</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37" name="TextBox 36"/>
          <p:cNvSpPr txBox="1"/>
          <p:nvPr/>
        </p:nvSpPr>
        <p:spPr>
          <a:xfrm>
            <a:off x="8208888" y="2348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10%</a:t>
            </a:r>
            <a:endParaRPr lang="en-GB" sz="1050" b="1" i="1" dirty="0" smtClean="0">
              <a:latin typeface="Arial" pitchFamily="34" charset="0"/>
              <a:cs typeface="Arial" pitchFamily="34" charset="0"/>
            </a:endParaRPr>
          </a:p>
        </p:txBody>
      </p:sp>
      <p:sp>
        <p:nvSpPr>
          <p:cNvPr id="38" name="TextBox 37"/>
          <p:cNvSpPr txBox="1"/>
          <p:nvPr/>
        </p:nvSpPr>
        <p:spPr>
          <a:xfrm>
            <a:off x="8694663" y="1576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57%</a:t>
            </a:r>
            <a:endParaRPr lang="en-GB" sz="1050" b="1" i="1" dirty="0" smtClean="0">
              <a:latin typeface="Arial" pitchFamily="34" charset="0"/>
              <a:cs typeface="Arial" pitchFamily="34" charset="0"/>
            </a:endParaRPr>
          </a:p>
        </p:txBody>
      </p:sp>
      <p:sp>
        <p:nvSpPr>
          <p:cNvPr id="39" name="TextBox 38"/>
          <p:cNvSpPr txBox="1"/>
          <p:nvPr/>
        </p:nvSpPr>
        <p:spPr>
          <a:xfrm>
            <a:off x="8694663" y="1967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60%</a:t>
            </a:r>
            <a:endParaRPr lang="en-GB" sz="1050" b="1" i="1" dirty="0" smtClean="0">
              <a:latin typeface="Arial" pitchFamily="34" charset="0"/>
              <a:cs typeface="Arial" pitchFamily="34" charset="0"/>
            </a:endParaRPr>
          </a:p>
        </p:txBody>
      </p:sp>
      <p:sp>
        <p:nvSpPr>
          <p:cNvPr id="40" name="TextBox 39"/>
          <p:cNvSpPr txBox="1"/>
          <p:nvPr/>
        </p:nvSpPr>
        <p:spPr>
          <a:xfrm>
            <a:off x="8694663" y="2358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54%</a:t>
            </a:r>
            <a:endParaRPr lang="en-GB" sz="1050" b="1" i="1" dirty="0" smtClean="0">
              <a:latin typeface="Arial" pitchFamily="34" charset="0"/>
              <a:cs typeface="Arial" pitchFamily="34" charset="0"/>
            </a:endParaRPr>
          </a:p>
        </p:txBody>
      </p:sp>
      <p:sp>
        <p:nvSpPr>
          <p:cNvPr id="41" name="TextBox 40"/>
          <p:cNvSpPr txBox="1"/>
          <p:nvPr/>
        </p:nvSpPr>
        <p:spPr>
          <a:xfrm>
            <a:off x="8208888" y="2739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12%</a:t>
            </a:r>
            <a:endParaRPr lang="en-GB" sz="1050" b="1" i="1" dirty="0" smtClean="0">
              <a:latin typeface="Arial" pitchFamily="34" charset="0"/>
              <a:cs typeface="Arial" pitchFamily="34" charset="0"/>
            </a:endParaRPr>
          </a:p>
        </p:txBody>
      </p:sp>
      <p:sp>
        <p:nvSpPr>
          <p:cNvPr id="42" name="TextBox 41"/>
          <p:cNvSpPr txBox="1"/>
          <p:nvPr/>
        </p:nvSpPr>
        <p:spPr>
          <a:xfrm>
            <a:off x="8208888" y="35391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8</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3" name="TextBox 42"/>
          <p:cNvSpPr txBox="1"/>
          <p:nvPr/>
        </p:nvSpPr>
        <p:spPr>
          <a:xfrm>
            <a:off x="8694663" y="27485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54%</a:t>
            </a:r>
            <a:endParaRPr lang="en-GB" sz="1050" b="1" i="1" dirty="0" smtClean="0">
              <a:latin typeface="Arial" pitchFamily="34" charset="0"/>
              <a:cs typeface="Arial" pitchFamily="34" charset="0"/>
            </a:endParaRPr>
          </a:p>
        </p:txBody>
      </p:sp>
      <p:sp>
        <p:nvSpPr>
          <p:cNvPr id="44" name="TextBox 43"/>
          <p:cNvSpPr txBox="1"/>
          <p:nvPr/>
        </p:nvSpPr>
        <p:spPr>
          <a:xfrm>
            <a:off x="8694663" y="3548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62%</a:t>
            </a:r>
            <a:endParaRPr lang="en-GB" sz="1050" b="1" i="1" dirty="0" smtClean="0">
              <a:latin typeface="Arial" pitchFamily="34" charset="0"/>
              <a:cs typeface="Arial" pitchFamily="34" charset="0"/>
            </a:endParaRPr>
          </a:p>
        </p:txBody>
      </p:sp>
      <p:sp>
        <p:nvSpPr>
          <p:cNvPr id="45" name="TextBox 44"/>
          <p:cNvSpPr txBox="1"/>
          <p:nvPr/>
        </p:nvSpPr>
        <p:spPr>
          <a:xfrm>
            <a:off x="8208888" y="3920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46" name="TextBox 45"/>
          <p:cNvSpPr txBox="1"/>
          <p:nvPr/>
        </p:nvSpPr>
        <p:spPr>
          <a:xfrm>
            <a:off x="8208888" y="4291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16%</a:t>
            </a:r>
            <a:endParaRPr lang="en-GB" sz="1050" b="1" i="1" dirty="0" smtClean="0">
              <a:latin typeface="Arial" pitchFamily="34" charset="0"/>
              <a:cs typeface="Arial" pitchFamily="34" charset="0"/>
            </a:endParaRPr>
          </a:p>
        </p:txBody>
      </p:sp>
      <p:sp>
        <p:nvSpPr>
          <p:cNvPr id="47" name="TextBox 46"/>
          <p:cNvSpPr txBox="1"/>
          <p:nvPr/>
        </p:nvSpPr>
        <p:spPr>
          <a:xfrm>
            <a:off x="8694663" y="3929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53%</a:t>
            </a:r>
            <a:endParaRPr lang="en-GB" sz="1050" b="1" i="1" dirty="0" smtClean="0">
              <a:latin typeface="Arial" pitchFamily="34" charset="0"/>
              <a:cs typeface="Arial" pitchFamily="34" charset="0"/>
            </a:endParaRPr>
          </a:p>
        </p:txBody>
      </p:sp>
      <p:sp>
        <p:nvSpPr>
          <p:cNvPr id="48" name="TextBox 47"/>
          <p:cNvSpPr txBox="1"/>
          <p:nvPr/>
        </p:nvSpPr>
        <p:spPr>
          <a:xfrm>
            <a:off x="8694663" y="4301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44%</a:t>
            </a:r>
            <a:endParaRPr lang="en-GB" sz="1050" b="1" i="1" dirty="0" smtClean="0">
              <a:latin typeface="Arial" pitchFamily="34" charset="0"/>
              <a:cs typeface="Arial" pitchFamily="34" charset="0"/>
            </a:endParaRPr>
          </a:p>
        </p:txBody>
      </p:sp>
      <p:sp>
        <p:nvSpPr>
          <p:cNvPr id="49" name="Oval 48"/>
          <p:cNvSpPr/>
          <p:nvPr/>
        </p:nvSpPr>
        <p:spPr bwMode="gray">
          <a:xfrm>
            <a:off x="8584235" y="193249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0" name="Oval 49"/>
          <p:cNvSpPr/>
          <p:nvPr/>
        </p:nvSpPr>
        <p:spPr bwMode="gray">
          <a:xfrm>
            <a:off x="8153371" y="26984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6" name="Content Placeholder 5"/>
          <p:cNvSpPr>
            <a:spLocks noGrp="1"/>
          </p:cNvSpPr>
          <p:nvPr>
            <p:ph sz="quarter" idx="13"/>
          </p:nvPr>
        </p:nvSpPr>
        <p:spPr/>
        <p:txBody>
          <a:bodyPr/>
          <a:lstStyle/>
          <a:p>
            <a:endParaRPr lang="en-GB"/>
          </a:p>
        </p:txBody>
      </p:sp>
      <p:sp>
        <p:nvSpPr>
          <p:cNvPr id="51" name="Oval 50"/>
          <p:cNvSpPr/>
          <p:nvPr/>
        </p:nvSpPr>
        <p:spPr bwMode="gray">
          <a:xfrm>
            <a:off x="8590606" y="352294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2" name="Oval 51"/>
          <p:cNvSpPr/>
          <p:nvPr/>
        </p:nvSpPr>
        <p:spPr bwMode="gray">
          <a:xfrm>
            <a:off x="8118695" y="42605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93688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aanbod van eten (om direct op te eten) tijdens het winkelen of onderweg gezond of ongezond?</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651173"/>
            <a:ext cx="7704534" cy="647402"/>
          </a:xfrm>
        </p:spPr>
        <p:txBody>
          <a:bodyPr/>
          <a:lstStyle/>
          <a:p>
            <a:r>
              <a:rPr lang="nl-NL" sz="1600" dirty="0" smtClean="0"/>
              <a:t>Circa de helft van de Nederlanders (47%) vindt het aanbod van eten tijdens het winkelen of onderweg voornamelijk ongezond. 5% vindt het aanbod voornamelijk gezond. Vrouwen, jonge volwassenen en 30-39 jarigen vinden het aanbod relatief vaker voornamelijk ongezond (resp. 53%, 54% en 55%). Mannen en senioren daarentegen vinden het aanbod relatief vaker voornamelijk gezond (resp. 6% en 8%).     </a:t>
            </a:r>
            <a:endParaRPr lang="en-GB" sz="1600" dirty="0"/>
          </a:p>
        </p:txBody>
      </p:sp>
      <p:sp>
        <p:nvSpPr>
          <p:cNvPr id="30" name="Oval 29"/>
          <p:cNvSpPr/>
          <p:nvPr/>
        </p:nvSpPr>
        <p:spPr bwMode="gray">
          <a:xfrm>
            <a:off x="2646834" y="221968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2677641" y="29112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2726444" y="325095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7530602" y="430873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4" name="Oval 33"/>
          <p:cNvSpPr/>
          <p:nvPr/>
        </p:nvSpPr>
        <p:spPr bwMode="gray">
          <a:xfrm>
            <a:off x="7580534" y="186007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Content Placeholder 1"/>
          <p:cNvSpPr>
            <a:spLocks noGrp="1"/>
          </p:cNvSpPr>
          <p:nvPr>
            <p:ph sz="quarter" idx="13"/>
          </p:nvPr>
        </p:nvSpPr>
        <p:spPr/>
        <p:txBody>
          <a:bodyPr/>
          <a:lstStyle/>
          <a:p>
            <a:endParaRPr lang="en-GB"/>
          </a:p>
        </p:txBody>
      </p:sp>
    </p:spTree>
    <p:extLst>
      <p:ext uri="{BB962C8B-B14F-4D97-AF65-F5344CB8AC3E}">
        <p14:creationId xmlns:p14="http://schemas.microsoft.com/office/powerpoint/2010/main" val="3547010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aanbod van eten (om direct op te eten) tijdens het winkelen of onderweg gezond of ongezond?</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651173"/>
            <a:ext cx="7704534" cy="647402"/>
          </a:xfrm>
        </p:spPr>
        <p:txBody>
          <a:bodyPr/>
          <a:lstStyle/>
          <a:p>
            <a:r>
              <a:rPr lang="nl-NL" sz="1600" dirty="0"/>
              <a:t>Ook hoger opgeleiden vinden het aanbod </a:t>
            </a:r>
            <a:r>
              <a:rPr lang="nl-NL" sz="1600" dirty="0" smtClean="0"/>
              <a:t>vaker overwegend </a:t>
            </a:r>
            <a:r>
              <a:rPr lang="nl-NL" sz="1600" dirty="0"/>
              <a:t>ongezond (56%), laag opgeleiden vinden het aanbod echter relatief vaker gezond (8%). </a:t>
            </a:r>
            <a:r>
              <a:rPr lang="nl-NL" sz="1600" dirty="0" smtClean="0"/>
              <a:t>Nederlanders </a:t>
            </a:r>
            <a:r>
              <a:rPr lang="nl-NL" sz="1600" dirty="0"/>
              <a:t>met de intentie gezond te eten vinden relatief vaker het aanbod van eten tijdens het winkelen of onderweg voornamelijk ongezond (52%). </a:t>
            </a:r>
            <a:endParaRPr lang="en-GB" sz="1600" dirty="0"/>
          </a:p>
        </p:txBody>
      </p:sp>
      <p:sp>
        <p:nvSpPr>
          <p:cNvPr id="30" name="Oval 29"/>
          <p:cNvSpPr/>
          <p:nvPr/>
        </p:nvSpPr>
        <p:spPr bwMode="gray">
          <a:xfrm>
            <a:off x="3563888" y="192633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5724128" y="270322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3419872" y="347798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5715073" y="388009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4" name="Oval 33"/>
          <p:cNvSpPr/>
          <p:nvPr/>
        </p:nvSpPr>
        <p:spPr bwMode="gray">
          <a:xfrm>
            <a:off x="7564659" y="270322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Content Placeholder 1"/>
          <p:cNvSpPr>
            <a:spLocks noGrp="1"/>
          </p:cNvSpPr>
          <p:nvPr>
            <p:ph sz="quarter" idx="13"/>
          </p:nvPr>
        </p:nvSpPr>
        <p:spPr/>
        <p:txBody>
          <a:bodyPr/>
          <a:lstStyle/>
          <a:p>
            <a:r>
              <a:rPr lang="nl-NL" dirty="0" smtClean="0"/>
              <a:t>Hoger opgeleiden beoordelen het aanbod vaker als ongezond dan lager opgeleiden. Mogelijk is dit een verschil in kennis of is de perceptie van wat gezond of ongezond is verschillend.</a:t>
            </a:r>
            <a:endParaRPr lang="nl-NL" dirty="0"/>
          </a:p>
        </p:txBody>
      </p:sp>
    </p:spTree>
    <p:extLst>
      <p:ext uri="{BB962C8B-B14F-4D97-AF65-F5344CB8AC3E}">
        <p14:creationId xmlns:p14="http://schemas.microsoft.com/office/powerpoint/2010/main" val="3295771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16%</a:t>
            </a:r>
            <a:endParaRPr lang="en-GB" sz="1050" b="1" i="1" dirty="0" smtClean="0">
              <a:latin typeface="Arial" pitchFamily="34" charset="0"/>
              <a:cs typeface="Arial" pitchFamily="34" charset="0"/>
            </a:endParaRPr>
          </a:p>
        </p:txBody>
      </p:sp>
      <p:sp>
        <p:nvSpPr>
          <p:cNvPr id="15" name="TextBox 14"/>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16" name="TextBox 15"/>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17" name="TextBox 16"/>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38%</a:t>
            </a:r>
            <a:endParaRPr lang="en-GB" sz="1050" b="1" i="1" dirty="0" smtClean="0">
              <a:latin typeface="Arial" pitchFamily="34" charset="0"/>
              <a:cs typeface="Arial" pitchFamily="34" charset="0"/>
            </a:endParaRPr>
          </a:p>
        </p:txBody>
      </p:sp>
      <p:sp>
        <p:nvSpPr>
          <p:cNvPr id="18" name="TextBox 17"/>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41%</a:t>
            </a:r>
            <a:endParaRPr lang="en-GB" sz="1050" b="1" i="1" dirty="0" smtClean="0">
              <a:latin typeface="Arial" pitchFamily="34" charset="0"/>
              <a:cs typeface="Arial" pitchFamily="34" charset="0"/>
            </a:endParaRPr>
          </a:p>
        </p:txBody>
      </p:sp>
      <p:sp>
        <p:nvSpPr>
          <p:cNvPr id="19" name="TextBox 18"/>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20" name="TextBox 19"/>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21" name="TextBox 20"/>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22" name="TextBox 21"/>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12%</a:t>
            </a:r>
            <a:endParaRPr lang="en-GB" sz="1050" b="1" i="1" dirty="0" smtClean="0">
              <a:latin typeface="Arial" pitchFamily="34" charset="0"/>
              <a:cs typeface="Arial" pitchFamily="34" charset="0"/>
            </a:endParaRPr>
          </a:p>
        </p:txBody>
      </p:sp>
      <p:sp>
        <p:nvSpPr>
          <p:cNvPr id="23" name="TextBox 22"/>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42%</a:t>
            </a:r>
            <a:endParaRPr lang="en-GB" sz="1050" b="1" i="1" dirty="0" smtClean="0">
              <a:latin typeface="Arial" pitchFamily="34" charset="0"/>
              <a:cs typeface="Arial" pitchFamily="34" charset="0"/>
            </a:endParaRPr>
          </a:p>
        </p:txBody>
      </p:sp>
      <p:sp>
        <p:nvSpPr>
          <p:cNvPr id="24" name="TextBox 23"/>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41%</a:t>
            </a:r>
            <a:endParaRPr lang="en-GB" sz="1050" b="1" i="1" dirty="0" smtClean="0">
              <a:latin typeface="Arial" pitchFamily="34" charset="0"/>
              <a:cs typeface="Arial" pitchFamily="34" charset="0"/>
            </a:endParaRPr>
          </a:p>
        </p:txBody>
      </p:sp>
      <p:sp>
        <p:nvSpPr>
          <p:cNvPr id="25" name="TextBox 24"/>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26" name="TextBox 25"/>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27" name="TextBox 26"/>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28" name="TextBox 27"/>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36%</a:t>
            </a:r>
            <a:endParaRPr lang="en-GB" sz="1050" b="1" i="1" dirty="0" smtClean="0">
              <a:latin typeface="Arial" pitchFamily="34" charset="0"/>
              <a:cs typeface="Arial" pitchFamily="34" charset="0"/>
            </a:endParaRPr>
          </a:p>
        </p:txBody>
      </p:sp>
      <p:sp>
        <p:nvSpPr>
          <p:cNvPr id="29" name="TextBox 28"/>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Hoger opgeleiden vinden het aanbod van ongezond eten op plaatsen tijdens het winkelen of onderweg relatief vaker niet normaal (20%). Dit geldt ook voor ouderen en Nederlanders uit de Randstad (20%).</a:t>
            </a:r>
            <a:endParaRPr lang="en-GB" sz="105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normaal dat er op plaatsen tijdens het winkelen of onderweg ongezond eten wordt aangeboden?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413048"/>
            <a:ext cx="7704534" cy="647402"/>
          </a:xfrm>
        </p:spPr>
        <p:txBody>
          <a:bodyPr/>
          <a:lstStyle/>
          <a:p>
            <a:r>
              <a:rPr lang="nl-NL" sz="1600" dirty="0" smtClean="0"/>
              <a:t>38% van de Nederlanders vindt het aanbod van ongezond eten op plaatsen tijdens het winkelen of onderweg normaal, 16% vindt dit aanbod niet normaal. Mannen vinden het ongezonde aanbod relatief vaker normaal dan vrouwen (resp. 41% en 34%). Senioren vinden het ongezonde aanbod het minst vaak normaal (30%).  </a:t>
            </a:r>
            <a:endParaRPr lang="en-GB" sz="1600" dirty="0"/>
          </a:p>
        </p:txBody>
      </p:sp>
      <p:sp>
        <p:nvSpPr>
          <p:cNvPr id="30" name="Oval 29"/>
          <p:cNvSpPr/>
          <p:nvPr/>
        </p:nvSpPr>
        <p:spPr bwMode="gray">
          <a:xfrm>
            <a:off x="8620594" y="187493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140920"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51092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Hoger opgeleiden vinden het aanbod van ongezond eten om direct op te eten tijdens het winkelen of onderweg relatief vaker niet wenselijk (38%). Dit geldt ook voor huishoudens zonder kinderen (34%) en Nederlanders met de intentie tot gezond te eten (35%).</a:t>
            </a:r>
            <a:endParaRPr lang="en-GB" sz="1050"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wenselijk dat er op plaatsen tijdens het winkelen of onderweg ongezond eten wordt aangeboden?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393998"/>
            <a:ext cx="7704534" cy="647402"/>
          </a:xfrm>
        </p:spPr>
        <p:txBody>
          <a:bodyPr/>
          <a:lstStyle/>
          <a:p>
            <a:r>
              <a:rPr lang="nl-NL" sz="1600" dirty="0" smtClean="0"/>
              <a:t>23% van de Nederlanders vindt het aanbod van ongezond eten op plaatsen tijdens het winkelen of onderweg redelijk tot zeer wenselijk. 31% vindt dit niet wenselijk m.n. vrouwen en senioren (resp. 35% en 47%). Mannen en 40-49 jarigen vinden het aanbod relatief vaker redelijk tot zeer wenselijk (25% en 29%). </a:t>
            </a:r>
            <a:endParaRPr lang="en-GB" sz="1600" dirty="0"/>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15" name="TextBox 14"/>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28%</a:t>
            </a:r>
            <a:endParaRPr lang="en-GB" sz="1050" b="1" i="1" dirty="0" smtClean="0">
              <a:latin typeface="Arial" pitchFamily="34" charset="0"/>
              <a:cs typeface="Arial" pitchFamily="34" charset="0"/>
            </a:endParaRPr>
          </a:p>
        </p:txBody>
      </p:sp>
      <p:sp>
        <p:nvSpPr>
          <p:cNvPr id="16" name="TextBox 15"/>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35%</a:t>
            </a:r>
            <a:endParaRPr lang="en-GB" sz="1050" b="1" i="1" dirty="0" smtClean="0">
              <a:latin typeface="Arial" pitchFamily="34" charset="0"/>
              <a:cs typeface="Arial" pitchFamily="34" charset="0"/>
            </a:endParaRPr>
          </a:p>
        </p:txBody>
      </p:sp>
      <p:sp>
        <p:nvSpPr>
          <p:cNvPr id="17" name="TextBox 16"/>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18" name="TextBox 17"/>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19" name="TextBox 18"/>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20" name="TextBox 19"/>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21" name="TextBox 20"/>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22" name="TextBox 21"/>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3" name="TextBox 22"/>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24" name="TextBox 23"/>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25" name="TextBox 24"/>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26" name="TextBox 25"/>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27" name="TextBox 26"/>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47%</a:t>
            </a:r>
            <a:endParaRPr lang="en-GB" sz="1050" b="1" i="1" dirty="0" smtClean="0">
              <a:latin typeface="Arial" pitchFamily="34" charset="0"/>
              <a:cs typeface="Arial" pitchFamily="34" charset="0"/>
            </a:endParaRPr>
          </a:p>
        </p:txBody>
      </p:sp>
      <p:sp>
        <p:nvSpPr>
          <p:cNvPr id="28" name="TextBox 27"/>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21%</a:t>
            </a:r>
            <a:endParaRPr lang="en-GB" sz="1050" b="1" i="1" dirty="0" smtClean="0">
              <a:latin typeface="Arial" pitchFamily="34" charset="0"/>
              <a:cs typeface="Arial" pitchFamily="34" charset="0"/>
            </a:endParaRPr>
          </a:p>
        </p:txBody>
      </p:sp>
      <p:sp>
        <p:nvSpPr>
          <p:cNvPr id="29" name="TextBox 28"/>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30" name="Oval 29"/>
          <p:cNvSpPr/>
          <p:nvPr/>
        </p:nvSpPr>
        <p:spPr bwMode="gray">
          <a:xfrm>
            <a:off x="8620594" y="187493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125294" y="220831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630119" y="361801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137745"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97298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a:t>
            </a:r>
            <a:endParaRPr lang="en-GB" sz="1050" b="1" i="1" dirty="0" smtClean="0">
              <a:latin typeface="Arial" pitchFamily="34" charset="0"/>
              <a:cs typeface="Arial" pitchFamily="34" charset="0"/>
            </a:endParaRPr>
          </a:p>
        </p:txBody>
      </p:sp>
      <p:sp>
        <p:nvSpPr>
          <p:cNvPr id="15" name="TextBox 14"/>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a:t>
            </a:r>
            <a:endParaRPr lang="en-GB" sz="1050" b="1" i="1" dirty="0" smtClean="0">
              <a:latin typeface="Arial" pitchFamily="34" charset="0"/>
              <a:cs typeface="Arial" pitchFamily="34" charset="0"/>
            </a:endParaRPr>
          </a:p>
        </p:txBody>
      </p:sp>
      <p:sp>
        <p:nvSpPr>
          <p:cNvPr id="16" name="TextBox 15"/>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17" name="TextBox 16"/>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59%</a:t>
            </a:r>
            <a:endParaRPr lang="en-GB" sz="1050" b="1" i="1" dirty="0" smtClean="0">
              <a:latin typeface="Arial" pitchFamily="34" charset="0"/>
              <a:cs typeface="Arial" pitchFamily="34" charset="0"/>
            </a:endParaRPr>
          </a:p>
        </p:txBody>
      </p:sp>
      <p:sp>
        <p:nvSpPr>
          <p:cNvPr id="18" name="TextBox 17"/>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53%</a:t>
            </a:r>
            <a:endParaRPr lang="en-GB" sz="1050" b="1" i="1" dirty="0" smtClean="0">
              <a:latin typeface="Arial" pitchFamily="34" charset="0"/>
              <a:cs typeface="Arial" pitchFamily="34" charset="0"/>
            </a:endParaRPr>
          </a:p>
        </p:txBody>
      </p:sp>
      <p:sp>
        <p:nvSpPr>
          <p:cNvPr id="19" name="TextBox 18"/>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65%</a:t>
            </a:r>
            <a:endParaRPr lang="en-GB" sz="1050" b="1" i="1" dirty="0" smtClean="0">
              <a:latin typeface="Arial" pitchFamily="34" charset="0"/>
              <a:cs typeface="Arial" pitchFamily="34" charset="0"/>
            </a:endParaRPr>
          </a:p>
        </p:txBody>
      </p:sp>
      <p:sp>
        <p:nvSpPr>
          <p:cNvPr id="20" name="TextBox 19"/>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1" name="TextBox 20"/>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a:t>
            </a:r>
            <a:endParaRPr lang="en-GB" sz="1050" b="1" i="1" dirty="0" smtClean="0">
              <a:latin typeface="Arial" pitchFamily="34" charset="0"/>
              <a:cs typeface="Arial" pitchFamily="34" charset="0"/>
            </a:endParaRPr>
          </a:p>
        </p:txBody>
      </p:sp>
      <p:sp>
        <p:nvSpPr>
          <p:cNvPr id="22" name="TextBox 21"/>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3" name="TextBox 22"/>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61%</a:t>
            </a:r>
            <a:endParaRPr lang="en-GB" sz="1050" b="1" i="1" dirty="0" smtClean="0">
              <a:latin typeface="Arial" pitchFamily="34" charset="0"/>
              <a:cs typeface="Arial" pitchFamily="34" charset="0"/>
            </a:endParaRPr>
          </a:p>
        </p:txBody>
      </p:sp>
      <p:sp>
        <p:nvSpPr>
          <p:cNvPr id="24" name="TextBox 23"/>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58%</a:t>
            </a:r>
            <a:endParaRPr lang="en-GB" sz="1050" b="1" i="1" dirty="0" smtClean="0">
              <a:latin typeface="Arial" pitchFamily="34" charset="0"/>
              <a:cs typeface="Arial" pitchFamily="34" charset="0"/>
            </a:endParaRPr>
          </a:p>
        </p:txBody>
      </p:sp>
      <p:sp>
        <p:nvSpPr>
          <p:cNvPr id="25" name="TextBox 24"/>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62%</a:t>
            </a:r>
            <a:endParaRPr lang="en-GB" sz="1050" b="1" i="1" dirty="0" smtClean="0">
              <a:latin typeface="Arial" pitchFamily="34" charset="0"/>
              <a:cs typeface="Arial" pitchFamily="34" charset="0"/>
            </a:endParaRPr>
          </a:p>
        </p:txBody>
      </p:sp>
      <p:sp>
        <p:nvSpPr>
          <p:cNvPr id="26" name="TextBox 25"/>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7" name="TextBox 26"/>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10%</a:t>
            </a:r>
            <a:endParaRPr lang="en-GB" sz="1050" b="1" i="1" dirty="0" smtClean="0">
              <a:latin typeface="Arial" pitchFamily="34" charset="0"/>
              <a:cs typeface="Arial" pitchFamily="34" charset="0"/>
            </a:endParaRPr>
          </a:p>
        </p:txBody>
      </p:sp>
      <p:sp>
        <p:nvSpPr>
          <p:cNvPr id="28" name="TextBox 27"/>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57%</a:t>
            </a:r>
            <a:endParaRPr lang="en-GB" sz="1050" b="1" i="1" dirty="0" smtClean="0">
              <a:latin typeface="Arial" pitchFamily="34" charset="0"/>
              <a:cs typeface="Arial" pitchFamily="34" charset="0"/>
            </a:endParaRPr>
          </a:p>
        </p:txBody>
      </p:sp>
      <p:sp>
        <p:nvSpPr>
          <p:cNvPr id="29" name="TextBox 28"/>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59%</a:t>
            </a:r>
            <a:endParaRPr lang="en-GB"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Hoger opgeleiden vinden het relatief vaker redelijk tot zeer wenselijk dat er op plaatsen tijdens het winkelen of onderweg (vaker) gezond eten wordt aangeboden (65%). </a:t>
            </a:r>
          </a:p>
          <a:p>
            <a:r>
              <a:rPr lang="nl-NL" sz="1050" dirty="0" smtClean="0"/>
              <a:t>Ook Nederlanders met een intentie tot gezond te eten vinden dit relatief vaker redelijk tot zeer wenselijk (67%). Nederlanders daarentegen zonder intentie tot gezond te eten vinden een gezonder aanbod relatief vaker niet wenselijk (17%).  </a:t>
            </a:r>
            <a:endParaRPr lang="en-GB" sz="105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wenselijk dat er op plaatsen tijdens het winkelen of onderweg (vaker) gezond eten wordt aangeboden?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a:t>
            </a:r>
            <a:r>
              <a:rPr lang="nl-NL" sz="1000" dirty="0" smtClean="0">
                <a:cs typeface="Arial" pitchFamily="34" charset="0"/>
              </a:rPr>
              <a:t>n=2646,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548680"/>
            <a:ext cx="7704534" cy="647402"/>
          </a:xfrm>
        </p:spPr>
        <p:txBody>
          <a:bodyPr/>
          <a:lstStyle/>
          <a:p>
            <a:r>
              <a:rPr lang="nl-NL" sz="1600" dirty="0" smtClean="0"/>
              <a:t>59% van de Nederlanders vindt het redelijk tot zeer wenselijk dat er op plaatsen waar tijdens het winkelen of onderweg eten wordt aangeboden vaker gezonde alternatieven verkrijgbaar zijn. Vrouwen vinden dit relatief vaker </a:t>
            </a:r>
            <a:r>
              <a:rPr lang="nl-NL" sz="1600" u="sng" dirty="0" smtClean="0"/>
              <a:t>zeer</a:t>
            </a:r>
            <a:r>
              <a:rPr lang="nl-NL" sz="1600" dirty="0" smtClean="0"/>
              <a:t> wenselijk (28%). Senioren vinden (meer) aanbod van gezond eten relatief vaker niet wenselijk (10%).</a:t>
            </a:r>
            <a:endParaRPr lang="en-GB" sz="1600" dirty="0"/>
          </a:p>
        </p:txBody>
      </p:sp>
      <p:sp>
        <p:nvSpPr>
          <p:cNvPr id="30" name="Oval 29"/>
          <p:cNvSpPr/>
          <p:nvPr/>
        </p:nvSpPr>
        <p:spPr bwMode="gray">
          <a:xfrm>
            <a:off x="8611069" y="220831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134819" y="430381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89174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2.2 Verleiding bij de kassa</a:t>
            </a:r>
            <a:endParaRPr lang="nl-NL"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605" y="404663"/>
            <a:ext cx="2226842" cy="198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descr="http://www.mededinging.co/wp-content/uploads/2013/08/M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664"/>
            <a:ext cx="2974085" cy="1982723"/>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www.levensmiddelenkrant.com/uploads/foto/zoetwarenoutofhomesho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496493"/>
            <a:ext cx="2643631" cy="1982723"/>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www.xead.nl/resize/500-500/upload/ec31bbd1f63d8abb0aa2896adaf466d4a3J1aWR2YXQtc25vZXBhY3RpZS5qcG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2191" y="4496492"/>
            <a:ext cx="2309969" cy="19827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mgtcontent.ahold.com.kpnis.nl/cmgtcontent/media/000979000/000/000979018_002_2egrati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586671">
            <a:off x="2217982" y="5543757"/>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devereeniging.nl/upload/Image/acti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83201">
            <a:off x="6191575" y="-314105"/>
            <a:ext cx="2553675" cy="35310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radyus.nl/wp-content/uploads/2012/08/nieuwster_oranje_cmy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82967">
            <a:off x="197878" y="4269619"/>
            <a:ext cx="18764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71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smtClean="0"/>
              <a:t>Buiten de drogisterij en elektronica winkel komen 30-39 jarigen bij alle andere winkels relatief vaker snoep en chocolade tegen bij of in de buurt van de kassa. Deze leeftijdsgroep bezoekt dit type winkels </a:t>
            </a:r>
            <a:r>
              <a:rPr lang="nl-NL" sz="1050" dirty="0" smtClean="0"/>
              <a:t>mogelijk ook vaker?</a:t>
            </a:r>
            <a:endParaRPr lang="nl-NL" sz="1050" dirty="0" smtClean="0"/>
          </a:p>
          <a:p>
            <a:r>
              <a:rPr lang="nl-NL" sz="1050" dirty="0" smtClean="0"/>
              <a:t>Ook huishoudens met kinderen </a:t>
            </a:r>
            <a:r>
              <a:rPr lang="nl-NL" sz="1050" dirty="0"/>
              <a:t>komen in alle </a:t>
            </a:r>
            <a:r>
              <a:rPr lang="nl-NL" sz="1050" dirty="0" smtClean="0"/>
              <a:t>winkels, met uitzondering van de boekenwinkel, relatief vaker snoep en chocolade tegen bij of in de buurt van de kassa.</a:t>
            </a:r>
            <a:r>
              <a:rPr lang="nl-NL" sz="1050" b="1" dirty="0"/>
              <a:t> </a:t>
            </a:r>
            <a:r>
              <a:rPr lang="nl-NL" sz="1050" dirty="0" smtClean="0"/>
              <a:t>Ook deze groep </a:t>
            </a:r>
            <a:r>
              <a:rPr lang="nl-NL" sz="1050" dirty="0"/>
              <a:t>bezoekt dit type winkels </a:t>
            </a:r>
            <a:r>
              <a:rPr lang="nl-NL" sz="1050" dirty="0" smtClean="0"/>
              <a:t>wellicht vaker.</a:t>
            </a:r>
            <a:endParaRPr lang="en-GB" sz="105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Bij welke van de volgende winkels* komt u doorgaans wel eens snoep of chocolade tegen bij (of in de buurt van) de kassa?</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a:t>
            </a:r>
            <a:r>
              <a:rPr lang="nl-NL" sz="1000" dirty="0">
                <a:cs typeface="Arial" pitchFamily="34" charset="0"/>
              </a:rPr>
              <a:t>(n=2646, in %)</a:t>
            </a:r>
            <a:endParaRPr lang="en-GB" sz="1000" dirty="0" err="1" smtClean="0">
              <a:latin typeface="Arial"/>
              <a:cs typeface="Arial" pitchFamily="34" charset="0"/>
            </a:endParaRPr>
          </a:p>
        </p:txBody>
      </p:sp>
      <p:sp>
        <p:nvSpPr>
          <p:cNvPr id="5" name="Title 4"/>
          <p:cNvSpPr>
            <a:spLocks noGrp="1"/>
          </p:cNvSpPr>
          <p:nvPr>
            <p:ph type="title"/>
          </p:nvPr>
        </p:nvSpPr>
        <p:spPr>
          <a:xfrm>
            <a:off x="323850" y="413048"/>
            <a:ext cx="7776542" cy="647402"/>
          </a:xfrm>
        </p:spPr>
        <p:txBody>
          <a:bodyPr/>
          <a:lstStyle/>
          <a:p>
            <a:r>
              <a:rPr lang="nl-NL" sz="1600" dirty="0" smtClean="0"/>
              <a:t>Nederlanders komen voornamelijk bij tankstations (64%) en drogisterijen (61%) snoep of chocolade tegen bij of in de buurt van de kassa. Vrouwen komen deze producten relatief vaker tegen bij de kassa van verschillende winkels dan mannen. Vrouwen bezoeken dit type winkels </a:t>
            </a:r>
            <a:r>
              <a:rPr lang="nl-NL" sz="1600" dirty="0" smtClean="0"/>
              <a:t>doorgaans </a:t>
            </a:r>
            <a:r>
              <a:rPr lang="nl-NL" sz="1600" dirty="0" smtClean="0"/>
              <a:t>ook vaker dan mannen.   </a:t>
            </a:r>
            <a:endParaRPr lang="en-GB" sz="1600" dirty="0"/>
          </a:p>
        </p:txBody>
      </p:sp>
      <p:sp>
        <p:nvSpPr>
          <p:cNvPr id="8" name="Oval 7"/>
          <p:cNvSpPr/>
          <p:nvPr/>
        </p:nvSpPr>
        <p:spPr bwMode="gray">
          <a:xfrm>
            <a:off x="6738688" y="191311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9" name="Oval 8"/>
          <p:cNvSpPr/>
          <p:nvPr/>
        </p:nvSpPr>
        <p:spPr bwMode="gray">
          <a:xfrm>
            <a:off x="5445621" y="224641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0" name="Oval 9"/>
          <p:cNvSpPr/>
          <p:nvPr/>
        </p:nvSpPr>
        <p:spPr bwMode="gray">
          <a:xfrm>
            <a:off x="4907657" y="291541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1" name="Oval 10"/>
          <p:cNvSpPr/>
          <p:nvPr/>
        </p:nvSpPr>
        <p:spPr bwMode="gray">
          <a:xfrm>
            <a:off x="4359275" y="325640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2" name="Oval 11"/>
          <p:cNvSpPr/>
          <p:nvPr/>
        </p:nvSpPr>
        <p:spPr bwMode="gray">
          <a:xfrm>
            <a:off x="4538911" y="359206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3" name="TextBox 12"/>
          <p:cNvSpPr txBox="1"/>
          <p:nvPr/>
        </p:nvSpPr>
        <p:spPr>
          <a:xfrm>
            <a:off x="336161" y="6283450"/>
            <a:ext cx="6180055" cy="144016"/>
          </a:xfrm>
          <a:prstGeom prst="rect">
            <a:avLst/>
          </a:prstGeom>
          <a:noFill/>
        </p:spPr>
        <p:txBody>
          <a:bodyPr wrap="square" lIns="0" tIns="0" rIns="0" bIns="0" rtlCol="0">
            <a:noAutofit/>
          </a:bodyPr>
          <a:lstStyle/>
          <a:p>
            <a:pPr>
              <a:spcBef>
                <a:spcPts val="300"/>
              </a:spcBef>
            </a:pPr>
            <a:r>
              <a:rPr lang="nl-NL" sz="1050" i="1" dirty="0" smtClean="0">
                <a:latin typeface="Arial" pitchFamily="34" charset="0"/>
                <a:cs typeface="Arial" pitchFamily="34" charset="0"/>
              </a:rPr>
              <a:t>* Aan de respondenten zijn alleen winkels voorgelegd die primair non-food producten verkopen. De supermarkt is zodoende niet opgenomen.  </a:t>
            </a:r>
            <a:endParaRPr lang="en-GB" sz="1050" i="1" dirty="0" err="1" smtClean="0">
              <a:latin typeface="Arial" pitchFamily="34" charset="0"/>
              <a:cs typeface="Arial" pitchFamily="34" charset="0"/>
            </a:endParaRPr>
          </a:p>
        </p:txBody>
      </p:sp>
    </p:spTree>
    <p:extLst>
      <p:ext uri="{BB962C8B-B14F-4D97-AF65-F5344CB8AC3E}">
        <p14:creationId xmlns:p14="http://schemas.microsoft.com/office/powerpoint/2010/main" val="2188018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32" name="TextBox 31"/>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33" name="TextBox 32"/>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34" name="TextBox 33"/>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35" name="TextBox 34"/>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6" name="TextBox 35"/>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7" name="TextBox 36"/>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8" name="TextBox 37"/>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85%</a:t>
            </a:r>
            <a:endParaRPr lang="en-GB" sz="1050" b="1" i="1" dirty="0" smtClean="0">
              <a:latin typeface="Arial" pitchFamily="34" charset="0"/>
              <a:cs typeface="Arial" pitchFamily="34" charset="0"/>
            </a:endParaRPr>
          </a:p>
        </p:txBody>
      </p:sp>
      <p:sp>
        <p:nvSpPr>
          <p:cNvPr id="39" name="TextBox 38"/>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82%</a:t>
            </a:r>
            <a:endParaRPr lang="en-GB" sz="1050" b="1" i="1" dirty="0" smtClean="0">
              <a:latin typeface="Arial" pitchFamily="34" charset="0"/>
              <a:cs typeface="Arial" pitchFamily="34" charset="0"/>
            </a:endParaRPr>
          </a:p>
        </p:txBody>
      </p:sp>
      <p:sp>
        <p:nvSpPr>
          <p:cNvPr id="40" name="TextBox 39"/>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87%</a:t>
            </a:r>
            <a:endParaRPr lang="en-GB" sz="1050" b="1" i="1" dirty="0" smtClean="0">
              <a:latin typeface="Arial" pitchFamily="34" charset="0"/>
              <a:cs typeface="Arial" pitchFamily="34" charset="0"/>
            </a:endParaRPr>
          </a:p>
        </p:txBody>
      </p:sp>
      <p:sp>
        <p:nvSpPr>
          <p:cNvPr id="41" name="TextBox 40"/>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2" name="TextBox 41"/>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a:t>
            </a:r>
            <a:endParaRPr lang="en-GB" sz="1050" b="1" i="1" dirty="0" smtClean="0">
              <a:latin typeface="Arial" pitchFamily="34" charset="0"/>
              <a:cs typeface="Arial" pitchFamily="34" charset="0"/>
            </a:endParaRPr>
          </a:p>
        </p:txBody>
      </p:sp>
      <p:sp>
        <p:nvSpPr>
          <p:cNvPr id="43" name="TextBox 42"/>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2</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4" name="TextBox 43"/>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45" name="TextBox 44"/>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84%</a:t>
            </a:r>
            <a:endParaRPr lang="en-GB" sz="1050" b="1" i="1" dirty="0" smtClean="0">
              <a:latin typeface="Arial" pitchFamily="34" charset="0"/>
              <a:cs typeface="Arial" pitchFamily="34" charset="0"/>
            </a:endParaRPr>
          </a:p>
        </p:txBody>
      </p:sp>
      <p:sp>
        <p:nvSpPr>
          <p:cNvPr id="46" name="TextBox 45"/>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84%</a:t>
            </a:r>
            <a:endParaRPr lang="en-GB" sz="1050" b="1" i="1" dirty="0" smtClean="0">
              <a:latin typeface="Arial" pitchFamily="34" charset="0"/>
              <a:cs typeface="Arial" pitchFamily="34" charset="0"/>
            </a:endParaRPr>
          </a:p>
        </p:txBody>
      </p:sp>
      <p:sp>
        <p:nvSpPr>
          <p:cNvPr id="47" name="TextBox 46"/>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48" name="TextBox 47"/>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9" name="TextBox 48"/>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50" name="TextBox 49"/>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88%</a:t>
            </a:r>
            <a:endParaRPr lang="en-GB" sz="1050" b="1" i="1" dirty="0" smtClean="0">
              <a:latin typeface="Arial" pitchFamily="34" charset="0"/>
              <a:cs typeface="Arial" pitchFamily="34" charset="0"/>
            </a:endParaRPr>
          </a:p>
        </p:txBody>
      </p:sp>
      <p:sp>
        <p:nvSpPr>
          <p:cNvPr id="51" name="TextBox 50"/>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91%</a:t>
            </a:r>
            <a:endParaRPr lang="en-GB" sz="1050" b="1" i="1" dirty="0" smtClean="0">
              <a:latin typeface="Arial" pitchFamily="34" charset="0"/>
              <a:cs typeface="Arial" pitchFamily="34" charset="0"/>
            </a:endParaRPr>
          </a:p>
        </p:txBody>
      </p:sp>
      <p:sp>
        <p:nvSpPr>
          <p:cNvPr id="52" name="TextBox 51"/>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53" name="TextBox 52"/>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1</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54" name="Oval 53"/>
          <p:cNvSpPr/>
          <p:nvPr/>
        </p:nvSpPr>
        <p:spPr bwMode="gray">
          <a:xfrm>
            <a:off x="8588844" y="1862373"/>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5" name="Oval 54"/>
          <p:cNvSpPr/>
          <p:nvPr/>
        </p:nvSpPr>
        <p:spPr bwMode="gray">
          <a:xfrm>
            <a:off x="8573702" y="294436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Van de keren dat u snoep of chocolade koopt, hoe vaak komt het voor dat u snoep of chocolade koopt dat bij (of in de buurt van) de kassa ligt?</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a:t>
            </a:r>
            <a:r>
              <a:rPr lang="nl-NL" sz="1000" dirty="0" smtClean="0">
                <a:cs typeface="Arial" pitchFamily="34" charset="0"/>
              </a:rPr>
              <a:t>respondenten die wel eens snoep of chocolade kopen </a:t>
            </a:r>
            <a:r>
              <a:rPr lang="nl-NL" sz="1000" dirty="0">
                <a:cs typeface="Arial" pitchFamily="34" charset="0"/>
              </a:rPr>
              <a:t>(</a:t>
            </a:r>
            <a:r>
              <a:rPr lang="nl-NL" sz="1000" dirty="0" smtClean="0">
                <a:cs typeface="Arial" pitchFamily="34" charset="0"/>
              </a:rPr>
              <a:t>n=2390, </a:t>
            </a:r>
            <a:r>
              <a:rPr lang="nl-NL" sz="1000" dirty="0">
                <a:cs typeface="Arial" pitchFamily="34" charset="0"/>
              </a:rPr>
              <a:t>in %)</a:t>
            </a:r>
            <a:endParaRPr lang="en-GB" sz="1000" dirty="0" err="1">
              <a:cs typeface="Arial" pitchFamily="34" charset="0"/>
            </a:endParaRPr>
          </a:p>
        </p:txBody>
      </p:sp>
      <p:sp>
        <p:nvSpPr>
          <p:cNvPr id="5" name="Title 4"/>
          <p:cNvSpPr>
            <a:spLocks noGrp="1"/>
          </p:cNvSpPr>
          <p:nvPr>
            <p:ph type="title"/>
          </p:nvPr>
        </p:nvSpPr>
        <p:spPr>
          <a:xfrm>
            <a:off x="323850" y="622598"/>
            <a:ext cx="7776542" cy="647402"/>
          </a:xfrm>
        </p:spPr>
        <p:txBody>
          <a:bodyPr/>
          <a:lstStyle/>
          <a:p>
            <a:r>
              <a:rPr lang="nl-NL" sz="1600" dirty="0" smtClean="0"/>
              <a:t>15% van de Nederlanders die snoep of chocolade kopen*, koopt soms tot vaak snoep of chocolade dat bij of in de buurt van de kassa ligt, 3% doet dit vaak tot altijd. Mannen kopen relatief vaker dan vrouwen zeer frequent deze producten bij de kassa, 5% vs. 2%. Ook jonge volwassen kopen relatief vaker snoep of chocolade bij de kassa (6%). Senioren doen dit het minst vaak. </a:t>
            </a:r>
            <a:endParaRPr lang="en-GB" sz="1600" dirty="0"/>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Oval 55"/>
          <p:cNvSpPr/>
          <p:nvPr/>
        </p:nvSpPr>
        <p:spPr bwMode="gray">
          <a:xfrm>
            <a:off x="8138229" y="22031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7" name="Oval 56"/>
          <p:cNvSpPr/>
          <p:nvPr/>
        </p:nvSpPr>
        <p:spPr bwMode="gray">
          <a:xfrm>
            <a:off x="8135523"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6" name="Content Placeholder 5"/>
          <p:cNvSpPr>
            <a:spLocks noGrp="1"/>
          </p:cNvSpPr>
          <p:nvPr>
            <p:ph sz="quarter" idx="13"/>
          </p:nvPr>
        </p:nvSpPr>
        <p:spPr/>
        <p:txBody>
          <a:bodyPr/>
          <a:lstStyle/>
          <a:p>
            <a:r>
              <a:rPr lang="nl-NL" sz="1050" dirty="0"/>
              <a:t>Huishoudens met kinderen kopen relatief vaker snoep of chocolade bij of in de buurt van de kassa </a:t>
            </a:r>
            <a:r>
              <a:rPr lang="nl-NL" sz="1050" dirty="0" smtClean="0"/>
              <a:t>(18%). </a:t>
            </a:r>
            <a:endParaRPr lang="en-GB" sz="1050" dirty="0"/>
          </a:p>
          <a:p>
            <a:r>
              <a:rPr lang="nl-NL" sz="1050" dirty="0" smtClean="0"/>
              <a:t>Nederlanders met een BMI van &lt;25 geven relatief vaker aan nooit snoep of chocolade te kopen wat in de buurt van de kassa ligt (46%). Ook Nederlanders met de intentie tot gezond te eten geven relatief vaker aan nooit snoep of chocolade bij of in de buurt van de kassa te kopen (45%).  </a:t>
            </a:r>
          </a:p>
        </p:txBody>
      </p:sp>
      <p:sp>
        <p:nvSpPr>
          <p:cNvPr id="2" name="TextBox 1"/>
          <p:cNvSpPr txBox="1"/>
          <p:nvPr/>
        </p:nvSpPr>
        <p:spPr>
          <a:xfrm>
            <a:off x="336161" y="6350000"/>
            <a:ext cx="4667887" cy="144016"/>
          </a:xfrm>
          <a:prstGeom prst="rect">
            <a:avLst/>
          </a:prstGeom>
          <a:noFill/>
        </p:spPr>
        <p:txBody>
          <a:bodyPr wrap="square" lIns="0" tIns="0" rIns="0" bIns="0" rtlCol="0">
            <a:noAutofit/>
          </a:bodyPr>
          <a:lstStyle/>
          <a:p>
            <a:pPr>
              <a:spcBef>
                <a:spcPts val="300"/>
              </a:spcBef>
            </a:pPr>
            <a:r>
              <a:rPr lang="nl-NL" sz="1050" i="1" dirty="0" smtClean="0">
                <a:latin typeface="Arial" pitchFamily="34" charset="0"/>
                <a:cs typeface="Arial" pitchFamily="34" charset="0"/>
              </a:rPr>
              <a:t>* 10% van de Nederlanders geeft aan nooit snoep of chocolade te kopen.</a:t>
            </a:r>
            <a:endParaRPr lang="en-GB" sz="1050" i="1" dirty="0" err="1" smtClean="0">
              <a:latin typeface="Arial" pitchFamily="34" charset="0"/>
              <a:cs typeface="Arial" pitchFamily="34" charset="0"/>
            </a:endParaRPr>
          </a:p>
        </p:txBody>
      </p:sp>
    </p:spTree>
    <p:extLst>
      <p:ext uri="{BB962C8B-B14F-4D97-AF65-F5344CB8AC3E}">
        <p14:creationId xmlns:p14="http://schemas.microsoft.com/office/powerpoint/2010/main" val="3136234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67%</a:t>
            </a:r>
            <a:endParaRPr lang="en-GB" sz="1050" b="1" i="1" dirty="0" smtClean="0">
              <a:latin typeface="Arial" pitchFamily="34" charset="0"/>
              <a:cs typeface="Arial" pitchFamily="34" charset="0"/>
            </a:endParaRPr>
          </a:p>
        </p:txBody>
      </p:sp>
      <p:sp>
        <p:nvSpPr>
          <p:cNvPr id="15" name="TextBox 14"/>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66%</a:t>
            </a:r>
            <a:endParaRPr lang="en-GB" sz="1050" b="1" i="1" dirty="0" smtClean="0">
              <a:latin typeface="Arial" pitchFamily="34" charset="0"/>
              <a:cs typeface="Arial" pitchFamily="34" charset="0"/>
            </a:endParaRPr>
          </a:p>
        </p:txBody>
      </p:sp>
      <p:sp>
        <p:nvSpPr>
          <p:cNvPr id="16" name="TextBox 15"/>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69%</a:t>
            </a:r>
            <a:endParaRPr lang="en-GB" sz="1050" b="1" i="1" dirty="0" smtClean="0">
              <a:latin typeface="Arial" pitchFamily="34" charset="0"/>
              <a:cs typeface="Arial" pitchFamily="34" charset="0"/>
            </a:endParaRPr>
          </a:p>
        </p:txBody>
      </p:sp>
      <p:sp>
        <p:nvSpPr>
          <p:cNvPr id="17" name="TextBox 16"/>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10%</a:t>
            </a:r>
            <a:endParaRPr lang="en-GB" sz="1050" b="1" i="1" dirty="0" smtClean="0">
              <a:latin typeface="Arial" pitchFamily="34" charset="0"/>
              <a:cs typeface="Arial" pitchFamily="34" charset="0"/>
            </a:endParaRPr>
          </a:p>
        </p:txBody>
      </p:sp>
      <p:sp>
        <p:nvSpPr>
          <p:cNvPr id="18" name="TextBox 17"/>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19" name="TextBox 18"/>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a:t>
            </a:r>
            <a:endParaRPr lang="en-GB" sz="1050" b="1" i="1" dirty="0" smtClean="0">
              <a:latin typeface="Arial" pitchFamily="34" charset="0"/>
              <a:cs typeface="Arial" pitchFamily="34" charset="0"/>
            </a:endParaRPr>
          </a:p>
        </p:txBody>
      </p:sp>
      <p:sp>
        <p:nvSpPr>
          <p:cNvPr id="20" name="TextBox 19"/>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21" name="TextBox 20"/>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55%</a:t>
            </a:r>
            <a:endParaRPr lang="en-GB" sz="1050" b="1" i="1" dirty="0" smtClean="0">
              <a:latin typeface="Arial" pitchFamily="34" charset="0"/>
              <a:cs typeface="Arial" pitchFamily="34" charset="0"/>
            </a:endParaRPr>
          </a:p>
        </p:txBody>
      </p:sp>
      <p:sp>
        <p:nvSpPr>
          <p:cNvPr id="22" name="TextBox 21"/>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4%</a:t>
            </a:r>
            <a:endParaRPr lang="en-GB" sz="1050" b="1" i="1" dirty="0" smtClean="0">
              <a:latin typeface="Arial" pitchFamily="34" charset="0"/>
              <a:cs typeface="Arial" pitchFamily="34" charset="0"/>
            </a:endParaRPr>
          </a:p>
        </p:txBody>
      </p:sp>
      <p:sp>
        <p:nvSpPr>
          <p:cNvPr id="23" name="TextBox 22"/>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14%</a:t>
            </a:r>
            <a:endParaRPr lang="en-GB" sz="1050" b="1" i="1" dirty="0" smtClean="0">
              <a:latin typeface="Arial" pitchFamily="34" charset="0"/>
              <a:cs typeface="Arial" pitchFamily="34" charset="0"/>
            </a:endParaRPr>
          </a:p>
        </p:txBody>
      </p:sp>
      <p:sp>
        <p:nvSpPr>
          <p:cNvPr id="24" name="TextBox 23"/>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25" name="TextBox 24"/>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26" name="TextBox 25"/>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73%</a:t>
            </a:r>
            <a:endParaRPr lang="en-GB" sz="1050" b="1" i="1" dirty="0" smtClean="0">
              <a:latin typeface="Arial" pitchFamily="34" charset="0"/>
              <a:cs typeface="Arial" pitchFamily="34" charset="0"/>
            </a:endParaRPr>
          </a:p>
        </p:txBody>
      </p:sp>
      <p:sp>
        <p:nvSpPr>
          <p:cNvPr id="27" name="TextBox 26"/>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85%</a:t>
            </a:r>
            <a:endParaRPr lang="en-GB" sz="1050" b="1" i="1" dirty="0" smtClean="0">
              <a:latin typeface="Arial" pitchFamily="34" charset="0"/>
              <a:cs typeface="Arial" pitchFamily="34" charset="0"/>
            </a:endParaRPr>
          </a:p>
        </p:txBody>
      </p:sp>
      <p:sp>
        <p:nvSpPr>
          <p:cNvPr id="28" name="TextBox 27"/>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29" name="TextBox 28"/>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30" name="Oval 29"/>
          <p:cNvSpPr/>
          <p:nvPr/>
        </p:nvSpPr>
        <p:spPr bwMode="gray">
          <a:xfrm>
            <a:off x="8617419" y="187189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611802" y="294436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135523"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Huishoudens zonder kinderen geven relatief minder vaak aan door een kassamedewerker te zijn gewezen op een aanbieding van snoep of chocolade bij of in de buurt van de kassa (54%). Ook lager opgeleiden geven aan hier minder vaak mee geconfronteerd te worden (56%). </a:t>
            </a:r>
            <a:endParaRPr lang="en-GB" sz="105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Hoe vaak wordt u door de kassamedewerker wel eens gewezen op een aanbieding van snoep of chocolade dat bij (of in de buurt van) de kassa ligt?</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5" name="Title 4"/>
          <p:cNvSpPr>
            <a:spLocks noGrp="1"/>
          </p:cNvSpPr>
          <p:nvPr>
            <p:ph type="title"/>
          </p:nvPr>
        </p:nvSpPr>
        <p:spPr>
          <a:xfrm>
            <a:off x="323850" y="651173"/>
            <a:ext cx="7704534" cy="647402"/>
          </a:xfrm>
        </p:spPr>
        <p:txBody>
          <a:bodyPr/>
          <a:lstStyle/>
          <a:p>
            <a:r>
              <a:rPr lang="nl-NL" sz="1600" dirty="0" smtClean="0"/>
              <a:t>1 op de 3 Nederlanders geeft aan soms tot altijd door een kassamedewerker gewezen te worden op een aanbieding van snoep of chocolade, 10% overkomt dit vaak tot altijd. Mannen overkomt dit vaker zeer frequent dan vrouwen, 13% vs. 8%. Ook jonge volwassenen worden vaker aangesproken (14%). Senioren daarentegen relatief minder vaak (6%). </a:t>
            </a:r>
            <a:endParaRPr lang="en-GB" sz="1600" dirty="0"/>
          </a:p>
        </p:txBody>
      </p:sp>
      <p:sp>
        <p:nvSpPr>
          <p:cNvPr id="32" name="Oval 31"/>
          <p:cNvSpPr/>
          <p:nvPr/>
        </p:nvSpPr>
        <p:spPr bwMode="gray">
          <a:xfrm>
            <a:off x="8122090" y="39557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TextBox 1"/>
          <p:cNvSpPr txBox="1"/>
          <p:nvPr/>
        </p:nvSpPr>
        <p:spPr>
          <a:xfrm>
            <a:off x="467544" y="6021288"/>
            <a:ext cx="5976664" cy="576064"/>
          </a:xfrm>
          <a:prstGeom prst="rect">
            <a:avLst/>
          </a:prstGeom>
          <a:noFill/>
          <a:ln w="19050">
            <a:solidFill>
              <a:schemeClr val="tx2"/>
            </a:solidFill>
          </a:ln>
        </p:spPr>
        <p:txBody>
          <a:bodyPr wrap="square" lIns="0" tIns="0" rIns="0" bIns="0" rtlCol="0" anchor="ctr">
            <a:noAutofit/>
          </a:bodyPr>
          <a:lstStyle/>
          <a:p>
            <a:pPr>
              <a:spcBef>
                <a:spcPts val="300"/>
              </a:spcBef>
            </a:pPr>
            <a:r>
              <a:rPr lang="nl-NL" sz="1200" i="1" dirty="0" smtClean="0">
                <a:latin typeface="Arial" pitchFamily="34" charset="0"/>
                <a:cs typeface="Arial" pitchFamily="34" charset="0"/>
              </a:rPr>
              <a:t>De frequentie waarmee bepaalde aankoopkanalen worden bezocht speelt hier mogelijk een </a:t>
            </a:r>
            <a:r>
              <a:rPr lang="nl-NL" sz="1200" i="1" dirty="0" smtClean="0">
                <a:latin typeface="Arial" pitchFamily="34" charset="0"/>
                <a:cs typeface="Arial" pitchFamily="34" charset="0"/>
              </a:rPr>
              <a:t>rol.</a:t>
            </a:r>
            <a:endParaRPr lang="en-GB" sz="1200" i="1" dirty="0" err="1" smtClean="0">
              <a:latin typeface="Arial" pitchFamily="34" charset="0"/>
              <a:cs typeface="Arial" pitchFamily="34" charset="0"/>
            </a:endParaRPr>
          </a:p>
        </p:txBody>
      </p:sp>
    </p:spTree>
    <p:extLst>
      <p:ext uri="{BB962C8B-B14F-4D97-AF65-F5344CB8AC3E}">
        <p14:creationId xmlns:p14="http://schemas.microsoft.com/office/powerpoint/2010/main" val="469610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1. Achtergrond en doelstelling</a:t>
            </a:r>
            <a:endParaRPr lang="nl-NL" dirty="0"/>
          </a:p>
        </p:txBody>
      </p:sp>
    </p:spTree>
    <p:extLst>
      <p:ext uri="{BB962C8B-B14F-4D97-AF65-F5344CB8AC3E}">
        <p14:creationId xmlns:p14="http://schemas.microsoft.com/office/powerpoint/2010/main" val="3693048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87%</a:t>
            </a:r>
            <a:endParaRPr lang="en-GB" sz="1050" b="1" i="1" dirty="0" smtClean="0">
              <a:latin typeface="Arial" pitchFamily="34" charset="0"/>
              <a:cs typeface="Arial" pitchFamily="34" charset="0"/>
            </a:endParaRPr>
          </a:p>
        </p:txBody>
      </p:sp>
      <p:sp>
        <p:nvSpPr>
          <p:cNvPr id="15" name="TextBox 14"/>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81%</a:t>
            </a:r>
            <a:endParaRPr lang="en-GB" sz="1050" b="1" i="1" dirty="0" smtClean="0">
              <a:latin typeface="Arial" pitchFamily="34" charset="0"/>
              <a:cs typeface="Arial" pitchFamily="34" charset="0"/>
            </a:endParaRPr>
          </a:p>
        </p:txBody>
      </p:sp>
      <p:sp>
        <p:nvSpPr>
          <p:cNvPr id="16" name="TextBox 15"/>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92%</a:t>
            </a:r>
            <a:endParaRPr lang="en-GB" sz="1050" b="1" i="1" dirty="0" smtClean="0">
              <a:latin typeface="Arial" pitchFamily="34" charset="0"/>
              <a:cs typeface="Arial" pitchFamily="34" charset="0"/>
            </a:endParaRPr>
          </a:p>
        </p:txBody>
      </p:sp>
      <p:sp>
        <p:nvSpPr>
          <p:cNvPr id="17" name="TextBox 16"/>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8" name="TextBox 17"/>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4</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9" name="TextBox 18"/>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a:t>
            </a:r>
            <a:endParaRPr lang="en-GB" sz="1050" b="1" i="1" dirty="0" smtClean="0">
              <a:latin typeface="Arial" pitchFamily="34" charset="0"/>
              <a:cs typeface="Arial" pitchFamily="34" charset="0"/>
            </a:endParaRPr>
          </a:p>
        </p:txBody>
      </p:sp>
      <p:sp>
        <p:nvSpPr>
          <p:cNvPr id="20" name="TextBox 19"/>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21" name="TextBox 20"/>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86%</a:t>
            </a:r>
            <a:endParaRPr lang="en-GB" sz="1050" b="1" i="1" dirty="0" smtClean="0">
              <a:latin typeface="Arial" pitchFamily="34" charset="0"/>
              <a:cs typeface="Arial" pitchFamily="34" charset="0"/>
            </a:endParaRPr>
          </a:p>
        </p:txBody>
      </p:sp>
      <p:sp>
        <p:nvSpPr>
          <p:cNvPr id="22" name="TextBox 21"/>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87%</a:t>
            </a:r>
            <a:endParaRPr lang="en-GB" sz="1050" b="1" i="1" dirty="0" smtClean="0">
              <a:latin typeface="Arial" pitchFamily="34" charset="0"/>
              <a:cs typeface="Arial" pitchFamily="34" charset="0"/>
            </a:endParaRPr>
          </a:p>
        </p:txBody>
      </p:sp>
      <p:sp>
        <p:nvSpPr>
          <p:cNvPr id="23" name="TextBox 22"/>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4" name="TextBox 23"/>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a:t>
            </a:r>
            <a:endParaRPr lang="en-GB" sz="1050" b="1" i="1" dirty="0" smtClean="0">
              <a:latin typeface="Arial" pitchFamily="34" charset="0"/>
              <a:cs typeface="Arial" pitchFamily="34" charset="0"/>
            </a:endParaRPr>
          </a:p>
        </p:txBody>
      </p:sp>
      <p:sp>
        <p:nvSpPr>
          <p:cNvPr id="25" name="TextBox 24"/>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a:t>
            </a:r>
            <a:endParaRPr lang="en-GB" sz="1050" b="1" i="1" dirty="0" smtClean="0">
              <a:latin typeface="Arial" pitchFamily="34" charset="0"/>
              <a:cs typeface="Arial" pitchFamily="34" charset="0"/>
            </a:endParaRPr>
          </a:p>
        </p:txBody>
      </p:sp>
      <p:sp>
        <p:nvSpPr>
          <p:cNvPr id="26" name="TextBox 25"/>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92%</a:t>
            </a:r>
            <a:endParaRPr lang="en-GB" sz="1050" b="1" i="1" dirty="0" smtClean="0">
              <a:latin typeface="Arial" pitchFamily="34" charset="0"/>
              <a:cs typeface="Arial" pitchFamily="34" charset="0"/>
            </a:endParaRPr>
          </a:p>
        </p:txBody>
      </p:sp>
      <p:sp>
        <p:nvSpPr>
          <p:cNvPr id="27" name="TextBox 26"/>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94%</a:t>
            </a:r>
            <a:endParaRPr lang="en-GB" sz="1050" b="1" i="1" dirty="0" smtClean="0">
              <a:latin typeface="Arial" pitchFamily="34" charset="0"/>
              <a:cs typeface="Arial" pitchFamily="34" charset="0"/>
            </a:endParaRPr>
          </a:p>
        </p:txBody>
      </p:sp>
      <p:sp>
        <p:nvSpPr>
          <p:cNvPr id="28" name="TextBox 27"/>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a:t>
            </a:r>
            <a:endParaRPr lang="en-GB" sz="1050" b="1" i="1" dirty="0" smtClean="0">
              <a:latin typeface="Arial" pitchFamily="34" charset="0"/>
              <a:cs typeface="Arial" pitchFamily="34" charset="0"/>
            </a:endParaRPr>
          </a:p>
        </p:txBody>
      </p:sp>
      <p:sp>
        <p:nvSpPr>
          <p:cNvPr id="29" name="TextBox 28"/>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a:t>
            </a:r>
            <a:endParaRPr lang="en-GB" sz="1050" b="1" i="1" dirty="0" smtClean="0">
              <a:latin typeface="Arial" pitchFamily="34" charset="0"/>
              <a:cs typeface="Arial" pitchFamily="34" charset="0"/>
            </a:endParaRPr>
          </a:p>
        </p:txBody>
      </p:sp>
      <p:sp>
        <p:nvSpPr>
          <p:cNvPr id="30" name="Oval 29"/>
          <p:cNvSpPr/>
          <p:nvPr/>
        </p:nvSpPr>
        <p:spPr bwMode="gray">
          <a:xfrm>
            <a:off x="8588844" y="1862373"/>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573702" y="294436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138229" y="22031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135523"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6256" y="5207000"/>
            <a:ext cx="2198363"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Hoe vaak gaat u doorgaans in op de aanbieding van snoep of chocolade waar de kassamedewerker u op wijst?</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door de kassamedewerker wel eens gewezen worden op een aanbieding van snoep of chocolade </a:t>
            </a:r>
            <a:r>
              <a:rPr lang="nl-NL" sz="1000" dirty="0" smtClean="0">
                <a:cs typeface="Arial" pitchFamily="34" charset="0"/>
              </a:rPr>
              <a:t>(n=1612,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5" name="Title 4"/>
          <p:cNvSpPr>
            <a:spLocks noGrp="1"/>
          </p:cNvSpPr>
          <p:nvPr>
            <p:ph type="title"/>
          </p:nvPr>
        </p:nvSpPr>
        <p:spPr>
          <a:xfrm>
            <a:off x="323850" y="441623"/>
            <a:ext cx="7704534" cy="647402"/>
          </a:xfrm>
        </p:spPr>
        <p:txBody>
          <a:bodyPr/>
          <a:lstStyle/>
          <a:p>
            <a:r>
              <a:rPr lang="nl-NL" sz="1600" dirty="0" smtClean="0"/>
              <a:t>13% van de Nederlanders gaat met enige regelmaat in op de aanbieding waar de kassamedewerker hen op wijst, 3% gaat hier vaak tot altijd op in. Mannen gaan relatief vaker op de aanbieding in dan vrouwen. Ook jonge volwassen doen dit vaker.  50+ </a:t>
            </a:r>
            <a:r>
              <a:rPr lang="nl-NL" sz="1600" dirty="0" err="1" smtClean="0"/>
              <a:t>ers</a:t>
            </a:r>
            <a:r>
              <a:rPr lang="nl-NL" sz="1600" dirty="0" smtClean="0"/>
              <a:t> gaan er relatief minder vaak op in.</a:t>
            </a:r>
            <a:endParaRPr lang="en-GB" sz="1600" dirty="0"/>
          </a:p>
        </p:txBody>
      </p:sp>
      <p:sp>
        <p:nvSpPr>
          <p:cNvPr id="34" name="Oval 33"/>
          <p:cNvSpPr/>
          <p:nvPr/>
        </p:nvSpPr>
        <p:spPr bwMode="gray">
          <a:xfrm>
            <a:off x="8128499" y="396661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Content Placeholder 1"/>
          <p:cNvSpPr>
            <a:spLocks noGrp="1"/>
          </p:cNvSpPr>
          <p:nvPr>
            <p:ph sz="quarter" idx="13"/>
          </p:nvPr>
        </p:nvSpPr>
        <p:spPr/>
        <p:txBody>
          <a:bodyPr/>
          <a:lstStyle/>
          <a:p>
            <a:endParaRPr lang="en-GB"/>
          </a:p>
        </p:txBody>
      </p:sp>
    </p:spTree>
    <p:extLst>
      <p:ext uri="{BB962C8B-B14F-4D97-AF65-F5344CB8AC3E}">
        <p14:creationId xmlns:p14="http://schemas.microsoft.com/office/powerpoint/2010/main" val="4248936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3" name="TextBox 2"/>
          <p:cNvSpPr txBox="1"/>
          <p:nvPr/>
        </p:nvSpPr>
        <p:spPr>
          <a:xfrm>
            <a:off x="6876256" y="5207000"/>
            <a:ext cx="2198363"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Hoe vaak gaat u doorgaans in op de aanbieding van snoep of chocolade waar de kassamedewerker u op wijst?</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door de kassamedewerker wel eens gewezen worden op een aanbieding van snoep of chocolade </a:t>
            </a:r>
            <a:r>
              <a:rPr lang="nl-NL" sz="1000" dirty="0" smtClean="0">
                <a:cs typeface="Arial" pitchFamily="34" charset="0"/>
              </a:rPr>
              <a:t>(n=1612,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5" name="Title 4"/>
          <p:cNvSpPr>
            <a:spLocks noGrp="1"/>
          </p:cNvSpPr>
          <p:nvPr>
            <p:ph type="title"/>
          </p:nvPr>
        </p:nvSpPr>
        <p:spPr>
          <a:xfrm>
            <a:off x="323850" y="441623"/>
            <a:ext cx="7704534" cy="647402"/>
          </a:xfrm>
        </p:spPr>
        <p:txBody>
          <a:bodyPr/>
          <a:lstStyle/>
          <a:p>
            <a:r>
              <a:rPr lang="nl-NL" sz="1600" dirty="0"/>
              <a:t>Lager opgeleiden gaan relatief </a:t>
            </a:r>
            <a:r>
              <a:rPr lang="nl-NL" sz="1600" dirty="0" smtClean="0"/>
              <a:t>iets vaker </a:t>
            </a:r>
            <a:r>
              <a:rPr lang="nl-NL" sz="1600" dirty="0"/>
              <a:t>in op de aanbieding van snoep of chocolade waar de kassamedewerker op wijst </a:t>
            </a:r>
            <a:r>
              <a:rPr lang="nl-NL" sz="1600" dirty="0" smtClean="0"/>
              <a:t>(16% soms tot </a:t>
            </a:r>
            <a:r>
              <a:rPr lang="nl-NL" sz="1600" dirty="0"/>
              <a:t>altijd). </a:t>
            </a:r>
            <a:r>
              <a:rPr lang="nl-NL" sz="1600" dirty="0" smtClean="0"/>
              <a:t>Nederlanders </a:t>
            </a:r>
            <a:r>
              <a:rPr lang="nl-NL" sz="1600" dirty="0"/>
              <a:t>met een BMI &gt;30 </a:t>
            </a:r>
            <a:r>
              <a:rPr lang="nl-NL" sz="1600" dirty="0" smtClean="0"/>
              <a:t>geven minder vaak aan nooit op zo’n aanbieding in te gaan (46% nooit). </a:t>
            </a:r>
            <a:endParaRPr lang="en-GB" sz="1600" dirty="0"/>
          </a:p>
        </p:txBody>
      </p:sp>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8064970" y="16276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7" name="TextBox 36"/>
          <p:cNvSpPr txBox="1"/>
          <p:nvPr/>
        </p:nvSpPr>
        <p:spPr>
          <a:xfrm>
            <a:off x="8217370" y="1780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8" name="TextBox 37"/>
          <p:cNvSpPr txBox="1"/>
          <p:nvPr/>
        </p:nvSpPr>
        <p:spPr>
          <a:xfrm>
            <a:off x="8369770" y="19705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9" name="TextBox 38"/>
          <p:cNvSpPr txBox="1"/>
          <p:nvPr/>
        </p:nvSpPr>
        <p:spPr>
          <a:xfrm>
            <a:off x="8208888" y="1567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87%</a:t>
            </a:r>
            <a:endParaRPr lang="en-GB" sz="1050" b="1" i="1" dirty="0" smtClean="0">
              <a:latin typeface="Arial" pitchFamily="34" charset="0"/>
              <a:cs typeface="Arial" pitchFamily="34" charset="0"/>
            </a:endParaRPr>
          </a:p>
        </p:txBody>
      </p:sp>
      <p:sp>
        <p:nvSpPr>
          <p:cNvPr id="40" name="TextBox 39"/>
          <p:cNvSpPr txBox="1"/>
          <p:nvPr/>
        </p:nvSpPr>
        <p:spPr>
          <a:xfrm>
            <a:off x="8208888" y="1957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89%</a:t>
            </a:r>
            <a:endParaRPr lang="en-GB" sz="1050" b="1" i="1" dirty="0" smtClean="0">
              <a:latin typeface="Arial" pitchFamily="34" charset="0"/>
              <a:cs typeface="Arial" pitchFamily="34" charset="0"/>
            </a:endParaRPr>
          </a:p>
        </p:txBody>
      </p:sp>
      <p:sp>
        <p:nvSpPr>
          <p:cNvPr id="41" name="TextBox 40"/>
          <p:cNvSpPr txBox="1"/>
          <p:nvPr/>
        </p:nvSpPr>
        <p:spPr>
          <a:xfrm>
            <a:off x="8208888" y="2348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88%</a:t>
            </a:r>
            <a:endParaRPr lang="en-GB" sz="1050" b="1" i="1" dirty="0" smtClean="0">
              <a:latin typeface="Arial" pitchFamily="34" charset="0"/>
              <a:cs typeface="Arial" pitchFamily="34" charset="0"/>
            </a:endParaRPr>
          </a:p>
        </p:txBody>
      </p:sp>
      <p:sp>
        <p:nvSpPr>
          <p:cNvPr id="42" name="TextBox 41"/>
          <p:cNvSpPr txBox="1"/>
          <p:nvPr/>
        </p:nvSpPr>
        <p:spPr>
          <a:xfrm>
            <a:off x="8694663" y="1576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3" name="TextBox 42"/>
          <p:cNvSpPr txBox="1"/>
          <p:nvPr/>
        </p:nvSpPr>
        <p:spPr>
          <a:xfrm>
            <a:off x="8694663" y="19674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2</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4" name="TextBox 43"/>
          <p:cNvSpPr txBox="1"/>
          <p:nvPr/>
        </p:nvSpPr>
        <p:spPr>
          <a:xfrm>
            <a:off x="8694663" y="23580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2</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5" name="TextBox 44"/>
          <p:cNvSpPr txBox="1"/>
          <p:nvPr/>
        </p:nvSpPr>
        <p:spPr>
          <a:xfrm>
            <a:off x="8208888" y="27390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8</a:t>
            </a:r>
            <a:r>
              <a:rPr lang="nl-NL" sz="1050" b="1" i="1" dirty="0" smtClean="0">
                <a:latin typeface="Arial" pitchFamily="34" charset="0"/>
                <a:cs typeface="Arial" pitchFamily="34" charset="0"/>
              </a:rPr>
              <a:t>4%</a:t>
            </a:r>
            <a:endParaRPr lang="en-GB" sz="1050" b="1" i="1" dirty="0" smtClean="0">
              <a:latin typeface="Arial" pitchFamily="34" charset="0"/>
              <a:cs typeface="Arial" pitchFamily="34" charset="0"/>
            </a:endParaRPr>
          </a:p>
        </p:txBody>
      </p:sp>
      <p:sp>
        <p:nvSpPr>
          <p:cNvPr id="46" name="TextBox 45"/>
          <p:cNvSpPr txBox="1"/>
          <p:nvPr/>
        </p:nvSpPr>
        <p:spPr>
          <a:xfrm>
            <a:off x="8208888" y="3539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87%</a:t>
            </a:r>
            <a:endParaRPr lang="en-GB" sz="1050" b="1" i="1" dirty="0" smtClean="0">
              <a:latin typeface="Arial" pitchFamily="34" charset="0"/>
              <a:cs typeface="Arial" pitchFamily="34" charset="0"/>
            </a:endParaRPr>
          </a:p>
        </p:txBody>
      </p:sp>
      <p:sp>
        <p:nvSpPr>
          <p:cNvPr id="47" name="TextBox 46"/>
          <p:cNvSpPr txBox="1"/>
          <p:nvPr/>
        </p:nvSpPr>
        <p:spPr>
          <a:xfrm>
            <a:off x="8694663" y="27485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a:t>
            </a:r>
            <a:endParaRPr lang="en-GB" sz="1050" b="1" i="1" dirty="0" smtClean="0">
              <a:latin typeface="Arial" pitchFamily="34" charset="0"/>
              <a:cs typeface="Arial" pitchFamily="34" charset="0"/>
            </a:endParaRPr>
          </a:p>
        </p:txBody>
      </p:sp>
      <p:sp>
        <p:nvSpPr>
          <p:cNvPr id="48" name="TextBox 47"/>
          <p:cNvSpPr txBox="1"/>
          <p:nvPr/>
        </p:nvSpPr>
        <p:spPr>
          <a:xfrm>
            <a:off x="8694663" y="35486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9" name="TextBox 48"/>
          <p:cNvSpPr txBox="1"/>
          <p:nvPr/>
        </p:nvSpPr>
        <p:spPr>
          <a:xfrm>
            <a:off x="8208888" y="3920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86%</a:t>
            </a:r>
            <a:endParaRPr lang="en-GB" sz="1050" b="1" i="1" dirty="0" smtClean="0">
              <a:latin typeface="Arial" pitchFamily="34" charset="0"/>
              <a:cs typeface="Arial" pitchFamily="34" charset="0"/>
            </a:endParaRPr>
          </a:p>
        </p:txBody>
      </p:sp>
      <p:sp>
        <p:nvSpPr>
          <p:cNvPr id="50" name="TextBox 49"/>
          <p:cNvSpPr txBox="1"/>
          <p:nvPr/>
        </p:nvSpPr>
        <p:spPr>
          <a:xfrm>
            <a:off x="8208888" y="4291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87%</a:t>
            </a:r>
            <a:endParaRPr lang="en-GB" sz="1050" b="1" i="1" dirty="0" smtClean="0">
              <a:latin typeface="Arial" pitchFamily="34" charset="0"/>
              <a:cs typeface="Arial" pitchFamily="34" charset="0"/>
            </a:endParaRPr>
          </a:p>
        </p:txBody>
      </p:sp>
      <p:sp>
        <p:nvSpPr>
          <p:cNvPr id="51" name="TextBox 50"/>
          <p:cNvSpPr txBox="1"/>
          <p:nvPr/>
        </p:nvSpPr>
        <p:spPr>
          <a:xfrm>
            <a:off x="8694663" y="39296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2</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52" name="TextBox 51"/>
          <p:cNvSpPr txBox="1"/>
          <p:nvPr/>
        </p:nvSpPr>
        <p:spPr>
          <a:xfrm>
            <a:off x="8694663" y="43011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56" name="Oval 55"/>
          <p:cNvSpPr/>
          <p:nvPr/>
        </p:nvSpPr>
        <p:spPr bwMode="gray">
          <a:xfrm>
            <a:off x="6779865" y="2641314"/>
            <a:ext cx="1332730" cy="36097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7" name="Content Placeholder 56"/>
          <p:cNvSpPr>
            <a:spLocks noGrp="1"/>
          </p:cNvSpPr>
          <p:nvPr>
            <p:ph sz="quarter" idx="13"/>
          </p:nvPr>
        </p:nvSpPr>
        <p:spPr/>
        <p:txBody>
          <a:bodyPr/>
          <a:lstStyle/>
          <a:p>
            <a:endParaRPr lang="en-GB" dirty="0"/>
          </a:p>
        </p:txBody>
      </p:sp>
      <p:sp>
        <p:nvSpPr>
          <p:cNvPr id="29" name="Oval 28"/>
          <p:cNvSpPr/>
          <p:nvPr/>
        </p:nvSpPr>
        <p:spPr bwMode="gray">
          <a:xfrm>
            <a:off x="2339752" y="4220157"/>
            <a:ext cx="648072" cy="36097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41250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smtClean="0"/>
              <a:t>Zuid-Nederland vindt het relatief vaker moeilijk om een aanbieding van snoep of chocolade door een kassamedewerker af te slaan (6%). </a:t>
            </a:r>
          </a:p>
          <a:p>
            <a:r>
              <a:rPr lang="nl-NL" sz="1050" dirty="0" smtClean="0"/>
              <a:t>Ook Nederlanders met een BMI &gt;30 vinden dit relatief vaker moeilijk (8%)</a:t>
            </a:r>
            <a:endParaRPr lang="en-GB" sz="105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7556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6256" y="5207000"/>
            <a:ext cx="2172962"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dan makkelijk of moeilijk om een dergelijke aanbieding af te slaan en dus niet te kopen?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door de kassamedewerker wel eens gewezen worden op een aanbieding van snoep of </a:t>
            </a:r>
            <a:r>
              <a:rPr lang="nl-NL" sz="1000" dirty="0" smtClean="0">
                <a:cs typeface="Arial" pitchFamily="34" charset="0"/>
              </a:rPr>
              <a:t>chocolade </a:t>
            </a:r>
            <a:r>
              <a:rPr lang="nl-NL" sz="1000" dirty="0">
                <a:cs typeface="Arial" pitchFamily="34" charset="0"/>
              </a:rPr>
              <a:t>(</a:t>
            </a:r>
            <a:r>
              <a:rPr lang="nl-NL" sz="1000" dirty="0" smtClean="0">
                <a:cs typeface="Arial" pitchFamily="34" charset="0"/>
              </a:rPr>
              <a:t>n=1612,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5" name="Title 4"/>
          <p:cNvSpPr>
            <a:spLocks noGrp="1"/>
          </p:cNvSpPr>
          <p:nvPr>
            <p:ph type="title"/>
          </p:nvPr>
        </p:nvSpPr>
        <p:spPr>
          <a:xfrm>
            <a:off x="323850" y="432098"/>
            <a:ext cx="7704534" cy="647402"/>
          </a:xfrm>
        </p:spPr>
        <p:txBody>
          <a:bodyPr/>
          <a:lstStyle/>
          <a:p>
            <a:r>
              <a:rPr lang="nl-NL" sz="1600" dirty="0" smtClean="0"/>
              <a:t>81% van de Nederlanders geeft aan geen moeite te hebben om de aanbieding van de kassamedewerker af te slaan, 4% heeft hier echter wel moeite mee. </a:t>
            </a:r>
            <a:br>
              <a:rPr lang="nl-NL" sz="1600" dirty="0" smtClean="0"/>
            </a:br>
            <a:endParaRPr lang="en-GB" sz="1600" dirty="0"/>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6371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895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9610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76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4</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4" name="TextBox 13"/>
          <p:cNvSpPr txBox="1"/>
          <p:nvPr/>
        </p:nvSpPr>
        <p:spPr>
          <a:xfrm>
            <a:off x="8208888" y="1948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a:t>
            </a:r>
            <a:endParaRPr lang="en-GB" sz="1050" b="1" i="1" dirty="0" smtClean="0">
              <a:latin typeface="Arial" pitchFamily="34" charset="0"/>
              <a:cs typeface="Arial" pitchFamily="34" charset="0"/>
            </a:endParaRPr>
          </a:p>
        </p:txBody>
      </p:sp>
      <p:sp>
        <p:nvSpPr>
          <p:cNvPr id="15" name="TextBox 14"/>
          <p:cNvSpPr txBox="1"/>
          <p:nvPr/>
        </p:nvSpPr>
        <p:spPr>
          <a:xfrm>
            <a:off x="8208888" y="23199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4</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6" name="TextBox 15"/>
          <p:cNvSpPr txBox="1"/>
          <p:nvPr/>
        </p:nvSpPr>
        <p:spPr>
          <a:xfrm>
            <a:off x="8694663" y="1586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81%</a:t>
            </a:r>
            <a:endParaRPr lang="en-GB" sz="1050" b="1" i="1" dirty="0" smtClean="0">
              <a:latin typeface="Arial" pitchFamily="34" charset="0"/>
              <a:cs typeface="Arial" pitchFamily="34" charset="0"/>
            </a:endParaRPr>
          </a:p>
        </p:txBody>
      </p:sp>
      <p:sp>
        <p:nvSpPr>
          <p:cNvPr id="17" name="TextBox 16"/>
          <p:cNvSpPr txBox="1"/>
          <p:nvPr/>
        </p:nvSpPr>
        <p:spPr>
          <a:xfrm>
            <a:off x="8694663" y="1957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79%</a:t>
            </a:r>
            <a:endParaRPr lang="en-GB" sz="1050" b="1" i="1" dirty="0" smtClean="0">
              <a:latin typeface="Arial" pitchFamily="34" charset="0"/>
              <a:cs typeface="Arial" pitchFamily="34" charset="0"/>
            </a:endParaRPr>
          </a:p>
        </p:txBody>
      </p:sp>
      <p:sp>
        <p:nvSpPr>
          <p:cNvPr id="18" name="TextBox 17"/>
          <p:cNvSpPr txBox="1"/>
          <p:nvPr/>
        </p:nvSpPr>
        <p:spPr>
          <a:xfrm>
            <a:off x="8694663" y="2329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83%</a:t>
            </a:r>
            <a:endParaRPr lang="en-GB" sz="1050" b="1" i="1" dirty="0" smtClean="0">
              <a:latin typeface="Arial" pitchFamily="34" charset="0"/>
              <a:cs typeface="Arial" pitchFamily="34" charset="0"/>
            </a:endParaRPr>
          </a:p>
        </p:txBody>
      </p:sp>
      <p:sp>
        <p:nvSpPr>
          <p:cNvPr id="19" name="TextBox 18"/>
          <p:cNvSpPr txBox="1"/>
          <p:nvPr/>
        </p:nvSpPr>
        <p:spPr>
          <a:xfrm>
            <a:off x="8208888" y="30723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0" name="TextBox 19"/>
          <p:cNvSpPr txBox="1"/>
          <p:nvPr/>
        </p:nvSpPr>
        <p:spPr>
          <a:xfrm>
            <a:off x="8208888" y="34724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1" name="TextBox 20"/>
          <p:cNvSpPr txBox="1"/>
          <p:nvPr/>
        </p:nvSpPr>
        <p:spPr>
          <a:xfrm>
            <a:off x="8208888" y="3862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2" name="TextBox 21"/>
          <p:cNvSpPr txBox="1"/>
          <p:nvPr/>
        </p:nvSpPr>
        <p:spPr>
          <a:xfrm>
            <a:off x="8694663" y="30819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74%</a:t>
            </a:r>
            <a:endParaRPr lang="en-GB" sz="1050" b="1" i="1" dirty="0" smtClean="0">
              <a:latin typeface="Arial" pitchFamily="34" charset="0"/>
              <a:cs typeface="Arial" pitchFamily="34" charset="0"/>
            </a:endParaRPr>
          </a:p>
        </p:txBody>
      </p:sp>
      <p:sp>
        <p:nvSpPr>
          <p:cNvPr id="23" name="TextBox 22"/>
          <p:cNvSpPr txBox="1"/>
          <p:nvPr/>
        </p:nvSpPr>
        <p:spPr>
          <a:xfrm>
            <a:off x="8694663" y="3481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81%</a:t>
            </a:r>
            <a:endParaRPr lang="en-GB" sz="1050" b="1" i="1" dirty="0" smtClean="0">
              <a:latin typeface="Arial" pitchFamily="34" charset="0"/>
              <a:cs typeface="Arial" pitchFamily="34" charset="0"/>
            </a:endParaRPr>
          </a:p>
        </p:txBody>
      </p:sp>
      <p:sp>
        <p:nvSpPr>
          <p:cNvPr id="24" name="TextBox 23"/>
          <p:cNvSpPr txBox="1"/>
          <p:nvPr/>
        </p:nvSpPr>
        <p:spPr>
          <a:xfrm>
            <a:off x="8694663" y="3872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83%</a:t>
            </a:r>
            <a:endParaRPr lang="en-GB" sz="1050" b="1" i="1" dirty="0" smtClean="0">
              <a:latin typeface="Arial" pitchFamily="34" charset="0"/>
              <a:cs typeface="Arial" pitchFamily="34" charset="0"/>
            </a:endParaRPr>
          </a:p>
        </p:txBody>
      </p:sp>
      <p:sp>
        <p:nvSpPr>
          <p:cNvPr id="25" name="TextBox 24"/>
          <p:cNvSpPr txBox="1"/>
          <p:nvPr/>
        </p:nvSpPr>
        <p:spPr>
          <a:xfrm>
            <a:off x="8208888" y="4243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4</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6" name="TextBox 25"/>
          <p:cNvSpPr txBox="1"/>
          <p:nvPr/>
        </p:nvSpPr>
        <p:spPr>
          <a:xfrm>
            <a:off x="8208888" y="4624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0</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7" name="TextBox 26"/>
          <p:cNvSpPr txBox="1"/>
          <p:nvPr/>
        </p:nvSpPr>
        <p:spPr>
          <a:xfrm>
            <a:off x="8694663" y="4253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85%</a:t>
            </a:r>
            <a:endParaRPr lang="en-GB" sz="1050" b="1" i="1" dirty="0" smtClean="0">
              <a:latin typeface="Arial" pitchFamily="34" charset="0"/>
              <a:cs typeface="Arial" pitchFamily="34" charset="0"/>
            </a:endParaRPr>
          </a:p>
        </p:txBody>
      </p:sp>
      <p:sp>
        <p:nvSpPr>
          <p:cNvPr id="28" name="TextBox 27"/>
          <p:cNvSpPr txBox="1"/>
          <p:nvPr/>
        </p:nvSpPr>
        <p:spPr>
          <a:xfrm>
            <a:off x="8694663" y="46344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8</a:t>
            </a:r>
            <a:r>
              <a:rPr lang="nl-NL" sz="1050" b="1" i="1" dirty="0" smtClean="0">
                <a:latin typeface="Arial" pitchFamily="34" charset="0"/>
                <a:cs typeface="Arial" pitchFamily="34" charset="0"/>
              </a:rPr>
              <a:t>5%</a:t>
            </a:r>
            <a:endParaRPr lang="en-GB" sz="1050" b="1" i="1" dirty="0" smtClean="0">
              <a:latin typeface="Arial" pitchFamily="34" charset="0"/>
              <a:cs typeface="Arial" pitchFamily="34" charset="0"/>
            </a:endParaRPr>
          </a:p>
        </p:txBody>
      </p:sp>
    </p:spTree>
    <p:extLst>
      <p:ext uri="{BB962C8B-B14F-4D97-AF65-F5344CB8AC3E}">
        <p14:creationId xmlns:p14="http://schemas.microsoft.com/office/powerpoint/2010/main" val="1226322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324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038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6943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4721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7%</a:t>
            </a:r>
            <a:endParaRPr lang="en-GB" sz="1050" b="1" i="1" dirty="0" smtClean="0">
              <a:latin typeface="Arial" pitchFamily="34" charset="0"/>
              <a:cs typeface="Arial" pitchFamily="34" charset="0"/>
            </a:endParaRPr>
          </a:p>
        </p:txBody>
      </p:sp>
      <p:sp>
        <p:nvSpPr>
          <p:cNvPr id="15" name="TextBox 14"/>
          <p:cNvSpPr txBox="1"/>
          <p:nvPr/>
        </p:nvSpPr>
        <p:spPr>
          <a:xfrm>
            <a:off x="8208888" y="1681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65%</a:t>
            </a:r>
            <a:endParaRPr lang="en-GB" sz="1050" b="1" i="1" dirty="0" smtClean="0">
              <a:latin typeface="Arial" pitchFamily="34" charset="0"/>
              <a:cs typeface="Arial" pitchFamily="34" charset="0"/>
            </a:endParaRPr>
          </a:p>
        </p:txBody>
      </p:sp>
      <p:sp>
        <p:nvSpPr>
          <p:cNvPr id="16" name="TextBox 15"/>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69%</a:t>
            </a:r>
            <a:endParaRPr lang="en-GB" sz="1050" b="1" i="1" dirty="0" smtClean="0">
              <a:latin typeface="Arial" pitchFamily="34" charset="0"/>
              <a:cs typeface="Arial" pitchFamily="34" charset="0"/>
            </a:endParaRPr>
          </a:p>
        </p:txBody>
      </p:sp>
      <p:sp>
        <p:nvSpPr>
          <p:cNvPr id="17" name="TextBox 16"/>
          <p:cNvSpPr txBox="1"/>
          <p:nvPr/>
        </p:nvSpPr>
        <p:spPr>
          <a:xfrm>
            <a:off x="8694663" y="1481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a:t>
            </a:r>
            <a:endParaRPr lang="en-GB" sz="1050" b="1" i="1" dirty="0" smtClean="0">
              <a:latin typeface="Arial" pitchFamily="34" charset="0"/>
              <a:cs typeface="Arial" pitchFamily="34" charset="0"/>
            </a:endParaRPr>
          </a:p>
        </p:txBody>
      </p:sp>
      <p:sp>
        <p:nvSpPr>
          <p:cNvPr id="18" name="TextBox 17"/>
          <p:cNvSpPr txBox="1"/>
          <p:nvPr/>
        </p:nvSpPr>
        <p:spPr>
          <a:xfrm>
            <a:off x="8694663" y="16912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10%</a:t>
            </a:r>
            <a:endParaRPr lang="en-GB" sz="1050" b="1" i="1" dirty="0" smtClean="0">
              <a:latin typeface="Arial" pitchFamily="34" charset="0"/>
              <a:cs typeface="Arial" pitchFamily="34" charset="0"/>
            </a:endParaRPr>
          </a:p>
        </p:txBody>
      </p:sp>
      <p:sp>
        <p:nvSpPr>
          <p:cNvPr id="19" name="TextBox 18"/>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Aanbiedingen van fruit of snoepgroente (59%) en non-food (66%) vinden lager opgeleiden relatief vaker niet aansprekend. Geen aanbiedingen spreekt deze groep relatief vaker niet aan (39%).</a:t>
            </a:r>
          </a:p>
          <a:p>
            <a:r>
              <a:rPr lang="nl-NL" sz="1050" dirty="0" smtClean="0"/>
              <a:t>Aanbiedingen van fruit of snoepgroente spreekt Nederlanders met een BMI &gt;30 relatief vaker aan (25%).</a:t>
            </a:r>
          </a:p>
          <a:p>
            <a:r>
              <a:rPr lang="nl-NL" sz="1050" dirty="0" smtClean="0"/>
              <a:t>Huishoudens met kinderen spreekt aanbiedingen met snoep of chocolade (12%) en aanbiedingen met fruit en snoepgroente (26%) relatief vaker aan. Huishoudens zonder kinderen daarentegen spreekt aanbiedingen van snoep of chocolade (71%) en fruit of snoepgroente (61%) relatief vaker niet aan. </a:t>
            </a:r>
            <a:endParaRPr lang="en-GB" sz="105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spreken onderstaande aanbiedingen bij (of in de buurt van) de kassa u wel of niet aan?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5" name="Title 4"/>
          <p:cNvSpPr>
            <a:spLocks noGrp="1"/>
          </p:cNvSpPr>
          <p:nvPr>
            <p:ph type="title"/>
          </p:nvPr>
        </p:nvSpPr>
        <p:spPr>
          <a:xfrm>
            <a:off x="323850" y="565448"/>
            <a:ext cx="7704534" cy="647402"/>
          </a:xfrm>
        </p:spPr>
        <p:txBody>
          <a:bodyPr/>
          <a:lstStyle/>
          <a:p>
            <a:r>
              <a:rPr lang="nl-NL" sz="1600" dirty="0"/>
              <a:t>Aanbiedingen van snoep of chocolade </a:t>
            </a:r>
            <a:r>
              <a:rPr lang="nl-NL" sz="1600" dirty="0" smtClean="0"/>
              <a:t>(67%),</a:t>
            </a:r>
            <a:r>
              <a:rPr lang="nl-NL" sz="1600" dirty="0"/>
              <a:t> fruit of </a:t>
            </a:r>
            <a:r>
              <a:rPr lang="nl-NL" sz="1600" dirty="0" smtClean="0"/>
              <a:t>snoepgroente (56%) of van non-food (62%) in de buurt van de kassa, spreekt een meerderheid van de Nederlanders </a:t>
            </a:r>
            <a:r>
              <a:rPr lang="nl-NL" sz="1600" u="sng" dirty="0" smtClean="0"/>
              <a:t>niet</a:t>
            </a:r>
            <a:r>
              <a:rPr lang="nl-NL" sz="1600" dirty="0" smtClean="0"/>
              <a:t> aan. Op de vraag of er überhaupt aanbiedingen bij of in de buurt van de kassa moeten zijn, is men echter sterk verdeeld. Geen aanbiedingen kan 35% van de Nederlanders bekoren maar 33% van de Nederlanders ook weer niet. </a:t>
            </a:r>
            <a:endParaRPr lang="en-GB" sz="1600" dirty="0"/>
          </a:p>
        </p:txBody>
      </p:sp>
      <p:sp>
        <p:nvSpPr>
          <p:cNvPr id="35" name="TextBox 34"/>
          <p:cNvSpPr txBox="1"/>
          <p:nvPr/>
        </p:nvSpPr>
        <p:spPr>
          <a:xfrm>
            <a:off x="8064970" y="2361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6" name="TextBox 35"/>
          <p:cNvSpPr txBox="1"/>
          <p:nvPr/>
        </p:nvSpPr>
        <p:spPr>
          <a:xfrm>
            <a:off x="8217370" y="25325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7" name="TextBox 36"/>
          <p:cNvSpPr txBox="1"/>
          <p:nvPr/>
        </p:nvSpPr>
        <p:spPr>
          <a:xfrm>
            <a:off x="8369770" y="25230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8" name="TextBox 37"/>
          <p:cNvSpPr txBox="1"/>
          <p:nvPr/>
        </p:nvSpPr>
        <p:spPr>
          <a:xfrm>
            <a:off x="8208888" y="2300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39" name="TextBox 38"/>
          <p:cNvSpPr txBox="1"/>
          <p:nvPr/>
        </p:nvSpPr>
        <p:spPr>
          <a:xfrm>
            <a:off x="8208888" y="25104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61%</a:t>
            </a:r>
            <a:endParaRPr lang="en-GB" sz="1050" b="1" i="1" dirty="0" smtClean="0">
              <a:latin typeface="Arial" pitchFamily="34" charset="0"/>
              <a:cs typeface="Arial" pitchFamily="34" charset="0"/>
            </a:endParaRPr>
          </a:p>
        </p:txBody>
      </p:sp>
      <p:sp>
        <p:nvSpPr>
          <p:cNvPr id="40" name="TextBox 39"/>
          <p:cNvSpPr txBox="1"/>
          <p:nvPr/>
        </p:nvSpPr>
        <p:spPr>
          <a:xfrm>
            <a:off x="8208888" y="2719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52%</a:t>
            </a:r>
            <a:endParaRPr lang="en-GB" sz="1050" b="1" i="1" dirty="0" smtClean="0">
              <a:latin typeface="Arial" pitchFamily="34" charset="0"/>
              <a:cs typeface="Arial" pitchFamily="34" charset="0"/>
            </a:endParaRPr>
          </a:p>
        </p:txBody>
      </p:sp>
      <p:sp>
        <p:nvSpPr>
          <p:cNvPr id="41" name="TextBox 40"/>
          <p:cNvSpPr txBox="1"/>
          <p:nvPr/>
        </p:nvSpPr>
        <p:spPr>
          <a:xfrm>
            <a:off x="8694663" y="2310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42" name="TextBox 41"/>
          <p:cNvSpPr txBox="1"/>
          <p:nvPr/>
        </p:nvSpPr>
        <p:spPr>
          <a:xfrm>
            <a:off x="8694663" y="25199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43" name="TextBox 42"/>
          <p:cNvSpPr txBox="1"/>
          <p:nvPr/>
        </p:nvSpPr>
        <p:spPr>
          <a:xfrm>
            <a:off x="8694663" y="2729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46" name="TextBox 45"/>
          <p:cNvSpPr txBox="1"/>
          <p:nvPr/>
        </p:nvSpPr>
        <p:spPr>
          <a:xfrm>
            <a:off x="8064970" y="32088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7" name="TextBox 46"/>
          <p:cNvSpPr txBox="1"/>
          <p:nvPr/>
        </p:nvSpPr>
        <p:spPr>
          <a:xfrm>
            <a:off x="8217370" y="33802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8" name="TextBox 47"/>
          <p:cNvSpPr txBox="1"/>
          <p:nvPr/>
        </p:nvSpPr>
        <p:spPr>
          <a:xfrm>
            <a:off x="8369770" y="33707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9" name="TextBox 48"/>
          <p:cNvSpPr txBox="1"/>
          <p:nvPr/>
        </p:nvSpPr>
        <p:spPr>
          <a:xfrm>
            <a:off x="8208888" y="3148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62%</a:t>
            </a:r>
            <a:endParaRPr lang="en-GB" sz="1050" b="1" i="1" dirty="0" smtClean="0">
              <a:latin typeface="Arial" pitchFamily="34" charset="0"/>
              <a:cs typeface="Arial" pitchFamily="34" charset="0"/>
            </a:endParaRPr>
          </a:p>
        </p:txBody>
      </p:sp>
      <p:sp>
        <p:nvSpPr>
          <p:cNvPr id="50" name="TextBox 49"/>
          <p:cNvSpPr txBox="1"/>
          <p:nvPr/>
        </p:nvSpPr>
        <p:spPr>
          <a:xfrm>
            <a:off x="8208888" y="33581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66%</a:t>
            </a:r>
            <a:endParaRPr lang="en-GB" sz="1050" b="1" i="1" dirty="0" smtClean="0">
              <a:latin typeface="Arial" pitchFamily="34" charset="0"/>
              <a:cs typeface="Arial" pitchFamily="34" charset="0"/>
            </a:endParaRPr>
          </a:p>
        </p:txBody>
      </p:sp>
      <p:sp>
        <p:nvSpPr>
          <p:cNvPr id="51" name="TextBox 50"/>
          <p:cNvSpPr txBox="1"/>
          <p:nvPr/>
        </p:nvSpPr>
        <p:spPr>
          <a:xfrm>
            <a:off x="8208888" y="35676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59%</a:t>
            </a:r>
            <a:endParaRPr lang="en-GB" sz="1050" b="1" i="1" dirty="0" smtClean="0">
              <a:latin typeface="Arial" pitchFamily="34" charset="0"/>
              <a:cs typeface="Arial" pitchFamily="34" charset="0"/>
            </a:endParaRPr>
          </a:p>
        </p:txBody>
      </p:sp>
      <p:sp>
        <p:nvSpPr>
          <p:cNvPr id="52" name="TextBox 51"/>
          <p:cNvSpPr txBox="1"/>
          <p:nvPr/>
        </p:nvSpPr>
        <p:spPr>
          <a:xfrm>
            <a:off x="8694663" y="3158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53" name="TextBox 52"/>
          <p:cNvSpPr txBox="1"/>
          <p:nvPr/>
        </p:nvSpPr>
        <p:spPr>
          <a:xfrm>
            <a:off x="8694663" y="33676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10%</a:t>
            </a:r>
            <a:endParaRPr lang="en-GB" sz="1050" b="1" i="1" dirty="0" smtClean="0">
              <a:latin typeface="Arial" pitchFamily="34" charset="0"/>
              <a:cs typeface="Arial" pitchFamily="34" charset="0"/>
            </a:endParaRPr>
          </a:p>
        </p:txBody>
      </p:sp>
      <p:sp>
        <p:nvSpPr>
          <p:cNvPr id="54" name="TextBox 53"/>
          <p:cNvSpPr txBox="1"/>
          <p:nvPr/>
        </p:nvSpPr>
        <p:spPr>
          <a:xfrm>
            <a:off x="8694663" y="3577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57" name="TextBox 56"/>
          <p:cNvSpPr txBox="1"/>
          <p:nvPr/>
        </p:nvSpPr>
        <p:spPr>
          <a:xfrm>
            <a:off x="8064970" y="4037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58" name="TextBox 57"/>
          <p:cNvSpPr txBox="1"/>
          <p:nvPr/>
        </p:nvSpPr>
        <p:spPr>
          <a:xfrm>
            <a:off x="8217370" y="42089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59" name="TextBox 58"/>
          <p:cNvSpPr txBox="1"/>
          <p:nvPr/>
        </p:nvSpPr>
        <p:spPr>
          <a:xfrm>
            <a:off x="8369770" y="41994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60" name="TextBox 59"/>
          <p:cNvSpPr txBox="1"/>
          <p:nvPr/>
        </p:nvSpPr>
        <p:spPr>
          <a:xfrm>
            <a:off x="8208888" y="39772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61" name="TextBox 60"/>
          <p:cNvSpPr txBox="1"/>
          <p:nvPr/>
        </p:nvSpPr>
        <p:spPr>
          <a:xfrm>
            <a:off x="8208888" y="4186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36%</a:t>
            </a:r>
            <a:endParaRPr lang="en-GB" sz="1050" b="1" i="1" dirty="0" smtClean="0">
              <a:latin typeface="Arial" pitchFamily="34" charset="0"/>
              <a:cs typeface="Arial" pitchFamily="34" charset="0"/>
            </a:endParaRPr>
          </a:p>
        </p:txBody>
      </p:sp>
      <p:sp>
        <p:nvSpPr>
          <p:cNvPr id="62" name="TextBox 61"/>
          <p:cNvSpPr txBox="1"/>
          <p:nvPr/>
        </p:nvSpPr>
        <p:spPr>
          <a:xfrm>
            <a:off x="8208888" y="4396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63" name="TextBox 62"/>
          <p:cNvSpPr txBox="1"/>
          <p:nvPr/>
        </p:nvSpPr>
        <p:spPr>
          <a:xfrm>
            <a:off x="8694663"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35%</a:t>
            </a:r>
            <a:endParaRPr lang="en-GB" sz="1050" b="1" i="1" dirty="0" smtClean="0">
              <a:latin typeface="Arial" pitchFamily="34" charset="0"/>
              <a:cs typeface="Arial" pitchFamily="34" charset="0"/>
            </a:endParaRPr>
          </a:p>
        </p:txBody>
      </p:sp>
      <p:sp>
        <p:nvSpPr>
          <p:cNvPr id="64" name="TextBox 63"/>
          <p:cNvSpPr txBox="1"/>
          <p:nvPr/>
        </p:nvSpPr>
        <p:spPr>
          <a:xfrm>
            <a:off x="8694663" y="41963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65" name="TextBox 64"/>
          <p:cNvSpPr txBox="1"/>
          <p:nvPr/>
        </p:nvSpPr>
        <p:spPr>
          <a:xfrm>
            <a:off x="8694663" y="4405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36%</a:t>
            </a:r>
            <a:endParaRPr lang="en-GB" sz="1050" b="1" i="1" dirty="0" smtClean="0">
              <a:latin typeface="Arial" pitchFamily="34" charset="0"/>
              <a:cs typeface="Arial" pitchFamily="34" charset="0"/>
            </a:endParaRPr>
          </a:p>
        </p:txBody>
      </p:sp>
      <p:sp>
        <p:nvSpPr>
          <p:cNvPr id="68" name="Oval 67"/>
          <p:cNvSpPr/>
          <p:nvPr/>
        </p:nvSpPr>
        <p:spPr bwMode="gray">
          <a:xfrm>
            <a:off x="8149107" y="2497323"/>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69" name="Oval 68"/>
          <p:cNvSpPr/>
          <p:nvPr/>
        </p:nvSpPr>
        <p:spPr bwMode="gray">
          <a:xfrm>
            <a:off x="8613745" y="271772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70" name="Oval 69"/>
          <p:cNvSpPr/>
          <p:nvPr/>
        </p:nvSpPr>
        <p:spPr bwMode="gray">
          <a:xfrm>
            <a:off x="8141594" y="33271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71" name="Oval 70"/>
          <p:cNvSpPr/>
          <p:nvPr/>
        </p:nvSpPr>
        <p:spPr bwMode="gray">
          <a:xfrm>
            <a:off x="8606232" y="354751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72" name="Oval 71"/>
          <p:cNvSpPr/>
          <p:nvPr/>
        </p:nvSpPr>
        <p:spPr bwMode="gray">
          <a:xfrm>
            <a:off x="8122543" y="41653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6" name="TextBox 5"/>
          <p:cNvSpPr txBox="1"/>
          <p:nvPr/>
        </p:nvSpPr>
        <p:spPr>
          <a:xfrm>
            <a:off x="808534" y="1238250"/>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Aanbiedingen van snoep of chocolade</a:t>
            </a:r>
            <a:endParaRPr lang="en-GB" sz="1600" dirty="0" err="1" smtClean="0">
              <a:latin typeface="Arial" pitchFamily="34" charset="0"/>
              <a:cs typeface="Arial" pitchFamily="34" charset="0"/>
            </a:endParaRPr>
          </a:p>
        </p:txBody>
      </p:sp>
      <p:sp>
        <p:nvSpPr>
          <p:cNvPr id="74" name="TextBox 73"/>
          <p:cNvSpPr txBox="1"/>
          <p:nvPr/>
        </p:nvSpPr>
        <p:spPr>
          <a:xfrm>
            <a:off x="818059" y="2076450"/>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Aanbiedingen van fruit of snoepgroente</a:t>
            </a:r>
            <a:endParaRPr lang="en-GB" sz="1600" dirty="0" err="1" smtClean="0">
              <a:latin typeface="Arial" pitchFamily="34" charset="0"/>
              <a:cs typeface="Arial" pitchFamily="34" charset="0"/>
            </a:endParaRPr>
          </a:p>
        </p:txBody>
      </p:sp>
      <p:sp>
        <p:nvSpPr>
          <p:cNvPr id="75" name="TextBox 74"/>
          <p:cNvSpPr txBox="1"/>
          <p:nvPr/>
        </p:nvSpPr>
        <p:spPr>
          <a:xfrm>
            <a:off x="808534" y="2914650"/>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Aanbiedingen van andere producten dan eten (bijv. tijdschriften)</a:t>
            </a:r>
            <a:endParaRPr lang="en-GB" sz="1600" dirty="0" err="1" smtClean="0">
              <a:latin typeface="Arial" pitchFamily="34" charset="0"/>
              <a:cs typeface="Arial" pitchFamily="34" charset="0"/>
            </a:endParaRPr>
          </a:p>
        </p:txBody>
      </p:sp>
      <p:sp>
        <p:nvSpPr>
          <p:cNvPr id="76" name="TextBox 75"/>
          <p:cNvSpPr txBox="1"/>
          <p:nvPr/>
        </p:nvSpPr>
        <p:spPr>
          <a:xfrm>
            <a:off x="818059" y="3752850"/>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Geen aanbiedingen bij of in de buurt van de kassa</a:t>
            </a:r>
            <a:endParaRPr lang="en-GB" sz="1600" dirty="0" err="1" smtClean="0">
              <a:latin typeface="Arial" pitchFamily="34" charset="0"/>
              <a:cs typeface="Arial" pitchFamily="34" charset="0"/>
            </a:endParaRPr>
          </a:p>
        </p:txBody>
      </p:sp>
    </p:spTree>
    <p:extLst>
      <p:ext uri="{BB962C8B-B14F-4D97-AF65-F5344CB8AC3E}">
        <p14:creationId xmlns:p14="http://schemas.microsoft.com/office/powerpoint/2010/main" val="3291518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smtClean="0"/>
              <a:t>Nederlanders met een intentie tot gezond eten spreekt aanbiedingen bij of in de buurt van de kassa relatief vaker niet aan (70%). Aanbiedingen met fruit of snoepgroente spreekt deze groep echter relatief vaker wel aan (22%). Ook helemaal geen aanbiedingen bij of in de buurt van de kassa spreekt 37% van deze groep aan. </a:t>
            </a:r>
            <a:endParaRPr lang="en-GB" sz="105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spreken onderstaande aanbiedingen bij (of in de buurt van) de kassa u wel of niet aan?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5" name="Title 4"/>
          <p:cNvSpPr>
            <a:spLocks noGrp="1"/>
          </p:cNvSpPr>
          <p:nvPr>
            <p:ph type="title"/>
          </p:nvPr>
        </p:nvSpPr>
        <p:spPr>
          <a:xfrm>
            <a:off x="323850" y="405334"/>
            <a:ext cx="7704534" cy="647402"/>
          </a:xfrm>
        </p:spPr>
        <p:txBody>
          <a:bodyPr/>
          <a:lstStyle/>
          <a:p>
            <a:r>
              <a:rPr lang="nl-NL" sz="1600" dirty="0" smtClean="0"/>
              <a:t>Aanbiedingen van snoep of chocolade maar ook van fruit of snoepgroente bij of in de buurt van de kassa, spreekt 50+ relatief vaker (helemaal) niet aan. Daarentegen spreken met name aanbiedingen </a:t>
            </a:r>
            <a:r>
              <a:rPr lang="nl-NL" sz="1600" dirty="0"/>
              <a:t>van fruit of snoepgroente </a:t>
            </a:r>
            <a:r>
              <a:rPr lang="nl-NL" sz="1600" dirty="0" smtClean="0"/>
              <a:t>wel relatief vaker jonge volwassenen en 30-39 jarigen aan (resp. 25% en 27%).</a:t>
            </a:r>
            <a:endParaRPr lang="en-GB" sz="1600" dirty="0"/>
          </a:p>
        </p:txBody>
      </p:sp>
      <p:sp>
        <p:nvSpPr>
          <p:cNvPr id="7" name="TextBox 6"/>
          <p:cNvSpPr txBox="1"/>
          <p:nvPr/>
        </p:nvSpPr>
        <p:spPr>
          <a:xfrm>
            <a:off x="1027609" y="1238250"/>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Aanbiedingen van snoep of chocolade</a:t>
            </a:r>
            <a:endParaRPr lang="en-GB" sz="1600" dirty="0" err="1" smtClean="0">
              <a:latin typeface="Arial" pitchFamily="34" charset="0"/>
              <a:cs typeface="Arial" pitchFamily="34" charset="0"/>
            </a:endParaRPr>
          </a:p>
        </p:txBody>
      </p:sp>
      <p:sp>
        <p:nvSpPr>
          <p:cNvPr id="8" name="TextBox 7"/>
          <p:cNvSpPr txBox="1"/>
          <p:nvPr/>
        </p:nvSpPr>
        <p:spPr>
          <a:xfrm>
            <a:off x="1037134" y="2924175"/>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Aanbiedingen van fruit of snoepgroente</a:t>
            </a:r>
            <a:endParaRPr lang="en-GB" sz="1600" dirty="0" err="1"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545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45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7450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494334"/>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7%</a:t>
            </a:r>
            <a:endParaRPr lang="en-GB" sz="1050" b="1" i="1" dirty="0" smtClean="0">
              <a:latin typeface="Arial" pitchFamily="34" charset="0"/>
              <a:cs typeface="Arial" pitchFamily="34" charset="0"/>
            </a:endParaRPr>
          </a:p>
        </p:txBody>
      </p:sp>
      <p:sp>
        <p:nvSpPr>
          <p:cNvPr id="15" name="TextBox 14"/>
          <p:cNvSpPr txBox="1"/>
          <p:nvPr/>
        </p:nvSpPr>
        <p:spPr>
          <a:xfrm>
            <a:off x="8208888" y="1732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16" name="TextBox 15"/>
          <p:cNvSpPr txBox="1"/>
          <p:nvPr/>
        </p:nvSpPr>
        <p:spPr>
          <a:xfrm>
            <a:off x="8208888" y="19705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57%</a:t>
            </a:r>
            <a:endParaRPr lang="en-GB" sz="1050" b="1" i="1" dirty="0" smtClean="0">
              <a:latin typeface="Arial" pitchFamily="34" charset="0"/>
              <a:cs typeface="Arial" pitchFamily="34" charset="0"/>
            </a:endParaRPr>
          </a:p>
        </p:txBody>
      </p:sp>
      <p:sp>
        <p:nvSpPr>
          <p:cNvPr id="17" name="TextBox 16"/>
          <p:cNvSpPr txBox="1"/>
          <p:nvPr/>
        </p:nvSpPr>
        <p:spPr>
          <a:xfrm>
            <a:off x="8694663" y="15038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a:t>
            </a:r>
            <a:endParaRPr lang="en-GB" sz="1050" b="1" i="1" dirty="0" smtClean="0">
              <a:latin typeface="Arial" pitchFamily="34" charset="0"/>
              <a:cs typeface="Arial" pitchFamily="34" charset="0"/>
            </a:endParaRPr>
          </a:p>
        </p:txBody>
      </p:sp>
      <p:sp>
        <p:nvSpPr>
          <p:cNvPr id="18" name="TextBox 17"/>
          <p:cNvSpPr txBox="1"/>
          <p:nvPr/>
        </p:nvSpPr>
        <p:spPr>
          <a:xfrm>
            <a:off x="8694663" y="17419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16%</a:t>
            </a:r>
            <a:endParaRPr lang="en-GB" sz="1050" b="1" i="1" dirty="0" smtClean="0">
              <a:latin typeface="Arial" pitchFamily="34" charset="0"/>
              <a:cs typeface="Arial" pitchFamily="34" charset="0"/>
            </a:endParaRPr>
          </a:p>
        </p:txBody>
      </p:sp>
      <p:sp>
        <p:nvSpPr>
          <p:cNvPr id="19" name="TextBox 18"/>
          <p:cNvSpPr txBox="1"/>
          <p:nvPr/>
        </p:nvSpPr>
        <p:spPr>
          <a:xfrm>
            <a:off x="8694663" y="19801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20" name="TextBox 19"/>
          <p:cNvSpPr txBox="1"/>
          <p:nvPr/>
        </p:nvSpPr>
        <p:spPr>
          <a:xfrm>
            <a:off x="8064970" y="226893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1" name="TextBox 20"/>
          <p:cNvSpPr txBox="1"/>
          <p:nvPr/>
        </p:nvSpPr>
        <p:spPr>
          <a:xfrm>
            <a:off x="8217370" y="2478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2" name="TextBox 21"/>
          <p:cNvSpPr txBox="1"/>
          <p:nvPr/>
        </p:nvSpPr>
        <p:spPr>
          <a:xfrm>
            <a:off x="8369770" y="24689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3" name="TextBox 22"/>
          <p:cNvSpPr txBox="1"/>
          <p:nvPr/>
        </p:nvSpPr>
        <p:spPr>
          <a:xfrm>
            <a:off x="8208888" y="22087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64%</a:t>
            </a:r>
            <a:endParaRPr lang="en-GB" sz="1050" b="1" i="1" dirty="0" smtClean="0">
              <a:latin typeface="Arial" pitchFamily="34" charset="0"/>
              <a:cs typeface="Arial" pitchFamily="34" charset="0"/>
            </a:endParaRPr>
          </a:p>
        </p:txBody>
      </p:sp>
      <p:sp>
        <p:nvSpPr>
          <p:cNvPr id="24" name="TextBox 23"/>
          <p:cNvSpPr txBox="1"/>
          <p:nvPr/>
        </p:nvSpPr>
        <p:spPr>
          <a:xfrm>
            <a:off x="8208888" y="24563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72%</a:t>
            </a:r>
            <a:endParaRPr lang="en-GB" sz="1050" b="1" i="1" dirty="0" smtClean="0">
              <a:latin typeface="Arial" pitchFamily="34" charset="0"/>
              <a:cs typeface="Arial" pitchFamily="34" charset="0"/>
            </a:endParaRPr>
          </a:p>
        </p:txBody>
      </p:sp>
      <p:sp>
        <p:nvSpPr>
          <p:cNvPr id="25" name="TextBox 24"/>
          <p:cNvSpPr txBox="1"/>
          <p:nvPr/>
        </p:nvSpPr>
        <p:spPr>
          <a:xfrm>
            <a:off x="8208888" y="27040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82%</a:t>
            </a:r>
            <a:endParaRPr lang="en-GB" sz="1050" b="1" i="1" dirty="0" smtClean="0">
              <a:latin typeface="Arial" pitchFamily="34" charset="0"/>
              <a:cs typeface="Arial" pitchFamily="34" charset="0"/>
            </a:endParaRPr>
          </a:p>
        </p:txBody>
      </p:sp>
      <p:sp>
        <p:nvSpPr>
          <p:cNvPr id="26" name="TextBox 25"/>
          <p:cNvSpPr txBox="1"/>
          <p:nvPr/>
        </p:nvSpPr>
        <p:spPr>
          <a:xfrm>
            <a:off x="8694663" y="2218234"/>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1</a:t>
            </a:r>
            <a:r>
              <a:rPr lang="nl-NL" sz="1050" b="1" i="1" dirty="0" smtClean="0">
                <a:latin typeface="Arial" pitchFamily="34" charset="0"/>
                <a:cs typeface="Arial" pitchFamily="34" charset="0"/>
              </a:rPr>
              <a:t>0%</a:t>
            </a:r>
            <a:endParaRPr lang="en-GB" sz="1050" b="1" i="1" dirty="0" smtClean="0">
              <a:latin typeface="Arial" pitchFamily="34" charset="0"/>
              <a:cs typeface="Arial" pitchFamily="34" charset="0"/>
            </a:endParaRPr>
          </a:p>
        </p:txBody>
      </p:sp>
      <p:sp>
        <p:nvSpPr>
          <p:cNvPr id="27" name="TextBox 26"/>
          <p:cNvSpPr txBox="1"/>
          <p:nvPr/>
        </p:nvSpPr>
        <p:spPr>
          <a:xfrm>
            <a:off x="8694663" y="2465884"/>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7</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8" name="TextBox 27"/>
          <p:cNvSpPr txBox="1"/>
          <p:nvPr/>
        </p:nvSpPr>
        <p:spPr>
          <a:xfrm>
            <a:off x="8694663" y="2713534"/>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9" name="Oval 28"/>
          <p:cNvSpPr/>
          <p:nvPr/>
        </p:nvSpPr>
        <p:spPr bwMode="gray">
          <a:xfrm>
            <a:off x="8120532" y="243374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0" name="Oval 29"/>
          <p:cNvSpPr/>
          <p:nvPr/>
        </p:nvSpPr>
        <p:spPr bwMode="gray">
          <a:xfrm>
            <a:off x="8127970" y="2673200"/>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TextBox 30"/>
          <p:cNvSpPr txBox="1"/>
          <p:nvPr/>
        </p:nvSpPr>
        <p:spPr>
          <a:xfrm>
            <a:off x="8064970" y="3240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2" name="TextBox 31"/>
          <p:cNvSpPr txBox="1"/>
          <p:nvPr/>
        </p:nvSpPr>
        <p:spPr>
          <a:xfrm>
            <a:off x="8217370" y="34405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3" name="TextBox 32"/>
          <p:cNvSpPr txBox="1"/>
          <p:nvPr/>
        </p:nvSpPr>
        <p:spPr>
          <a:xfrm>
            <a:off x="8369770" y="34309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4" name="TextBox 33"/>
          <p:cNvSpPr txBox="1"/>
          <p:nvPr/>
        </p:nvSpPr>
        <p:spPr>
          <a:xfrm>
            <a:off x="8208888" y="31802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35" name="TextBox 34"/>
          <p:cNvSpPr txBox="1"/>
          <p:nvPr/>
        </p:nvSpPr>
        <p:spPr>
          <a:xfrm>
            <a:off x="8208888" y="34183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47%</a:t>
            </a:r>
            <a:endParaRPr lang="en-GB" sz="1050" b="1" i="1" dirty="0" smtClean="0">
              <a:latin typeface="Arial" pitchFamily="34" charset="0"/>
              <a:cs typeface="Arial" pitchFamily="34" charset="0"/>
            </a:endParaRPr>
          </a:p>
        </p:txBody>
      </p:sp>
      <p:sp>
        <p:nvSpPr>
          <p:cNvPr id="36" name="TextBox 35"/>
          <p:cNvSpPr txBox="1"/>
          <p:nvPr/>
        </p:nvSpPr>
        <p:spPr>
          <a:xfrm>
            <a:off x="8208888" y="36565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42%</a:t>
            </a:r>
            <a:endParaRPr lang="en-GB" sz="1050" b="1" i="1" dirty="0" smtClean="0">
              <a:latin typeface="Arial" pitchFamily="34" charset="0"/>
              <a:cs typeface="Arial" pitchFamily="34" charset="0"/>
            </a:endParaRPr>
          </a:p>
        </p:txBody>
      </p:sp>
      <p:sp>
        <p:nvSpPr>
          <p:cNvPr id="37" name="TextBox 36"/>
          <p:cNvSpPr txBox="1"/>
          <p:nvPr/>
        </p:nvSpPr>
        <p:spPr>
          <a:xfrm>
            <a:off x="8694663" y="31897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38" name="TextBox 37"/>
          <p:cNvSpPr txBox="1"/>
          <p:nvPr/>
        </p:nvSpPr>
        <p:spPr>
          <a:xfrm>
            <a:off x="8694663" y="34279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39" name="TextBox 38"/>
          <p:cNvSpPr txBox="1"/>
          <p:nvPr/>
        </p:nvSpPr>
        <p:spPr>
          <a:xfrm>
            <a:off x="8694663" y="36660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40" name="TextBox 39"/>
          <p:cNvSpPr txBox="1"/>
          <p:nvPr/>
        </p:nvSpPr>
        <p:spPr>
          <a:xfrm>
            <a:off x="8064970" y="39548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1" name="TextBox 40"/>
          <p:cNvSpPr txBox="1"/>
          <p:nvPr/>
        </p:nvSpPr>
        <p:spPr>
          <a:xfrm>
            <a:off x="8217370" y="41644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2" name="TextBox 41"/>
          <p:cNvSpPr txBox="1"/>
          <p:nvPr/>
        </p:nvSpPr>
        <p:spPr>
          <a:xfrm>
            <a:off x="8369770" y="41548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3" name="TextBox 42"/>
          <p:cNvSpPr txBox="1"/>
          <p:nvPr/>
        </p:nvSpPr>
        <p:spPr>
          <a:xfrm>
            <a:off x="8208888" y="38946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54%</a:t>
            </a:r>
            <a:endParaRPr lang="en-GB" sz="1050" b="1" i="1" dirty="0" smtClean="0">
              <a:latin typeface="Arial" pitchFamily="34" charset="0"/>
              <a:cs typeface="Arial" pitchFamily="34" charset="0"/>
            </a:endParaRPr>
          </a:p>
        </p:txBody>
      </p:sp>
      <p:sp>
        <p:nvSpPr>
          <p:cNvPr id="44" name="TextBox 43"/>
          <p:cNvSpPr txBox="1"/>
          <p:nvPr/>
        </p:nvSpPr>
        <p:spPr>
          <a:xfrm>
            <a:off x="8208888" y="41422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60%</a:t>
            </a:r>
            <a:endParaRPr lang="en-GB" sz="1050" b="1" i="1" dirty="0" smtClean="0">
              <a:latin typeface="Arial" pitchFamily="34" charset="0"/>
              <a:cs typeface="Arial" pitchFamily="34" charset="0"/>
            </a:endParaRPr>
          </a:p>
        </p:txBody>
      </p:sp>
      <p:sp>
        <p:nvSpPr>
          <p:cNvPr id="45" name="TextBox 44"/>
          <p:cNvSpPr txBox="1"/>
          <p:nvPr/>
        </p:nvSpPr>
        <p:spPr>
          <a:xfrm>
            <a:off x="8208888" y="43899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74%</a:t>
            </a:r>
            <a:endParaRPr lang="en-GB" sz="1050" b="1" i="1" dirty="0" smtClean="0">
              <a:latin typeface="Arial" pitchFamily="34" charset="0"/>
              <a:cs typeface="Arial" pitchFamily="34" charset="0"/>
            </a:endParaRPr>
          </a:p>
        </p:txBody>
      </p:sp>
      <p:sp>
        <p:nvSpPr>
          <p:cNvPr id="46" name="TextBox 45"/>
          <p:cNvSpPr txBox="1"/>
          <p:nvPr/>
        </p:nvSpPr>
        <p:spPr>
          <a:xfrm>
            <a:off x="8694663" y="39041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22%</a:t>
            </a:r>
            <a:endParaRPr lang="en-GB" sz="1050" b="1" i="1" dirty="0" smtClean="0">
              <a:latin typeface="Arial" pitchFamily="34" charset="0"/>
              <a:cs typeface="Arial" pitchFamily="34" charset="0"/>
            </a:endParaRPr>
          </a:p>
        </p:txBody>
      </p:sp>
      <p:sp>
        <p:nvSpPr>
          <p:cNvPr id="47" name="TextBox 46"/>
          <p:cNvSpPr txBox="1"/>
          <p:nvPr/>
        </p:nvSpPr>
        <p:spPr>
          <a:xfrm>
            <a:off x="8694663" y="41518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48" name="TextBox 47"/>
          <p:cNvSpPr txBox="1"/>
          <p:nvPr/>
        </p:nvSpPr>
        <p:spPr>
          <a:xfrm>
            <a:off x="8694663" y="4399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11%</a:t>
            </a:r>
            <a:endParaRPr lang="en-GB" sz="1050" b="1" i="1" dirty="0" smtClean="0">
              <a:latin typeface="Arial" pitchFamily="34" charset="0"/>
              <a:cs typeface="Arial" pitchFamily="34" charset="0"/>
            </a:endParaRPr>
          </a:p>
        </p:txBody>
      </p:sp>
      <p:sp>
        <p:nvSpPr>
          <p:cNvPr id="49" name="Oval 48"/>
          <p:cNvSpPr/>
          <p:nvPr/>
        </p:nvSpPr>
        <p:spPr bwMode="gray">
          <a:xfrm>
            <a:off x="8130057" y="411014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0" name="Oval 49"/>
          <p:cNvSpPr/>
          <p:nvPr/>
        </p:nvSpPr>
        <p:spPr bwMode="gray">
          <a:xfrm>
            <a:off x="8127970" y="435912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1" name="Oval 50"/>
          <p:cNvSpPr/>
          <p:nvPr/>
        </p:nvSpPr>
        <p:spPr bwMode="gray">
          <a:xfrm>
            <a:off x="8606307" y="340529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2" name="Oval 51"/>
          <p:cNvSpPr/>
          <p:nvPr/>
        </p:nvSpPr>
        <p:spPr bwMode="gray">
          <a:xfrm>
            <a:off x="8604220" y="365427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3" name="Oval 52"/>
          <p:cNvSpPr/>
          <p:nvPr/>
        </p:nvSpPr>
        <p:spPr bwMode="gray">
          <a:xfrm>
            <a:off x="8615832" y="172293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425757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spreken onderstaande aanbiedingen bij (of in de buurt van) de kassa u wel of niet aan?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5" name="Title 4"/>
          <p:cNvSpPr>
            <a:spLocks noGrp="1"/>
          </p:cNvSpPr>
          <p:nvPr>
            <p:ph type="title"/>
          </p:nvPr>
        </p:nvSpPr>
        <p:spPr>
          <a:xfrm>
            <a:off x="323850" y="594023"/>
            <a:ext cx="7704534" cy="647402"/>
          </a:xfrm>
        </p:spPr>
        <p:txBody>
          <a:bodyPr/>
          <a:lstStyle/>
          <a:p>
            <a:r>
              <a:rPr lang="nl-NL" sz="1600" dirty="0" smtClean="0"/>
              <a:t>Ook aanbiedingen van andere producten dan eten bij of in de buurt van de kassa spreekt 50+ relatief vaker (helemaal) niet aan terwijl dit type aanbiedingen 18-39 jarigen juist relatief vaker wel aanspreekt. Senioren zijn het meest uitgesproken maar ook verdeeld als het gaat om wel of geen aanbiedingen bij of in de buurt van de kassa, geen aanbiedingen spreekt 40% wel aan maar 41% juist niet.</a:t>
            </a:r>
            <a:endParaRPr lang="en-GB" sz="1600" dirty="0"/>
          </a:p>
        </p:txBody>
      </p:sp>
      <p:sp>
        <p:nvSpPr>
          <p:cNvPr id="7" name="TextBox 6"/>
          <p:cNvSpPr txBox="1"/>
          <p:nvPr/>
        </p:nvSpPr>
        <p:spPr>
          <a:xfrm>
            <a:off x="1027609" y="1238250"/>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Aanbiedingen van andere producten dan eten (bijv. tijdschriften)</a:t>
            </a:r>
            <a:endParaRPr lang="en-GB" sz="1600" dirty="0" err="1" smtClean="0">
              <a:latin typeface="Arial" pitchFamily="34" charset="0"/>
              <a:cs typeface="Arial" pitchFamily="34" charset="0"/>
            </a:endParaRPr>
          </a:p>
        </p:txBody>
      </p:sp>
      <p:sp>
        <p:nvSpPr>
          <p:cNvPr id="8" name="TextBox 7"/>
          <p:cNvSpPr txBox="1"/>
          <p:nvPr/>
        </p:nvSpPr>
        <p:spPr>
          <a:xfrm>
            <a:off x="1037134" y="2924175"/>
            <a:ext cx="7109916" cy="152251"/>
          </a:xfrm>
          <a:prstGeom prst="rect">
            <a:avLst/>
          </a:prstGeom>
          <a:noFill/>
        </p:spPr>
        <p:txBody>
          <a:bodyPr wrap="square" lIns="0" tIns="0" rIns="0" bIns="0" rtlCol="0">
            <a:noAutofit/>
          </a:bodyPr>
          <a:lstStyle/>
          <a:p>
            <a:pPr>
              <a:spcBef>
                <a:spcPts val="300"/>
              </a:spcBef>
            </a:pPr>
            <a:r>
              <a:rPr lang="nl-NL" sz="1600" dirty="0" smtClean="0">
                <a:latin typeface="Arial" pitchFamily="34" charset="0"/>
                <a:cs typeface="Arial" pitchFamily="34" charset="0"/>
              </a:rPr>
              <a:t>Geen aanbiedingen bij of in de buurt van de kassa</a:t>
            </a:r>
            <a:endParaRPr lang="en-GB" sz="1600" dirty="0" err="1" smtClean="0">
              <a:latin typeface="Arial" pitchFamily="34" charset="0"/>
              <a:cs typeface="Arial" pitchFamily="34" charset="0"/>
            </a:endParaRPr>
          </a:p>
        </p:txBody>
      </p:sp>
      <p:sp>
        <p:nvSpPr>
          <p:cNvPr id="9" name="TextBox 8"/>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10" name="TextBox 9"/>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1" name="TextBox 10"/>
          <p:cNvSpPr txBox="1"/>
          <p:nvPr/>
        </p:nvSpPr>
        <p:spPr>
          <a:xfrm>
            <a:off x="8064970" y="15545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17370" y="17545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369770" y="17450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4" name="TextBox 13"/>
          <p:cNvSpPr txBox="1"/>
          <p:nvPr/>
        </p:nvSpPr>
        <p:spPr>
          <a:xfrm>
            <a:off x="8208888" y="14943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r>
              <a:rPr lang="nl-NL" sz="1050" b="1" i="1" dirty="0">
                <a:latin typeface="Arial" pitchFamily="34" charset="0"/>
                <a:cs typeface="Arial" pitchFamily="34" charset="0"/>
              </a:rPr>
              <a:t>2</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5" name="TextBox 14"/>
          <p:cNvSpPr txBox="1"/>
          <p:nvPr/>
        </p:nvSpPr>
        <p:spPr>
          <a:xfrm>
            <a:off x="8208888" y="1732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53%</a:t>
            </a:r>
            <a:endParaRPr lang="en-GB" sz="1050" b="1" i="1" dirty="0" smtClean="0">
              <a:latin typeface="Arial" pitchFamily="34" charset="0"/>
              <a:cs typeface="Arial" pitchFamily="34" charset="0"/>
            </a:endParaRPr>
          </a:p>
        </p:txBody>
      </p:sp>
      <p:sp>
        <p:nvSpPr>
          <p:cNvPr id="16" name="TextBox 15"/>
          <p:cNvSpPr txBox="1"/>
          <p:nvPr/>
        </p:nvSpPr>
        <p:spPr>
          <a:xfrm>
            <a:off x="8208888" y="19705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50%</a:t>
            </a:r>
            <a:endParaRPr lang="en-GB" sz="1050" b="1" i="1" dirty="0" smtClean="0">
              <a:latin typeface="Arial" pitchFamily="34" charset="0"/>
              <a:cs typeface="Arial" pitchFamily="34" charset="0"/>
            </a:endParaRPr>
          </a:p>
        </p:txBody>
      </p:sp>
      <p:sp>
        <p:nvSpPr>
          <p:cNvPr id="17" name="TextBox 16"/>
          <p:cNvSpPr txBox="1"/>
          <p:nvPr/>
        </p:nvSpPr>
        <p:spPr>
          <a:xfrm>
            <a:off x="8694663" y="15038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18" name="TextBox 17"/>
          <p:cNvSpPr txBox="1"/>
          <p:nvPr/>
        </p:nvSpPr>
        <p:spPr>
          <a:xfrm>
            <a:off x="8694663" y="17419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19%</a:t>
            </a:r>
            <a:endParaRPr lang="en-GB" sz="1050" b="1" i="1" dirty="0" smtClean="0">
              <a:latin typeface="Arial" pitchFamily="34" charset="0"/>
              <a:cs typeface="Arial" pitchFamily="34" charset="0"/>
            </a:endParaRPr>
          </a:p>
        </p:txBody>
      </p:sp>
      <p:sp>
        <p:nvSpPr>
          <p:cNvPr id="19" name="TextBox 18"/>
          <p:cNvSpPr txBox="1"/>
          <p:nvPr/>
        </p:nvSpPr>
        <p:spPr>
          <a:xfrm>
            <a:off x="8694663" y="19801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20" name="TextBox 19"/>
          <p:cNvSpPr txBox="1"/>
          <p:nvPr/>
        </p:nvSpPr>
        <p:spPr>
          <a:xfrm>
            <a:off x="8064970" y="226893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1" name="TextBox 20"/>
          <p:cNvSpPr txBox="1"/>
          <p:nvPr/>
        </p:nvSpPr>
        <p:spPr>
          <a:xfrm>
            <a:off x="8217370" y="2478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2" name="TextBox 21"/>
          <p:cNvSpPr txBox="1"/>
          <p:nvPr/>
        </p:nvSpPr>
        <p:spPr>
          <a:xfrm>
            <a:off x="8369770" y="24689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3" name="TextBox 22"/>
          <p:cNvSpPr txBox="1"/>
          <p:nvPr/>
        </p:nvSpPr>
        <p:spPr>
          <a:xfrm>
            <a:off x="8208888" y="22087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60%</a:t>
            </a:r>
            <a:endParaRPr lang="en-GB" sz="1050" b="1" i="1" dirty="0" smtClean="0">
              <a:latin typeface="Arial" pitchFamily="34" charset="0"/>
              <a:cs typeface="Arial" pitchFamily="34" charset="0"/>
            </a:endParaRPr>
          </a:p>
        </p:txBody>
      </p:sp>
      <p:sp>
        <p:nvSpPr>
          <p:cNvPr id="24" name="TextBox 23"/>
          <p:cNvSpPr txBox="1"/>
          <p:nvPr/>
        </p:nvSpPr>
        <p:spPr>
          <a:xfrm>
            <a:off x="8208888" y="24563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66%</a:t>
            </a:r>
            <a:endParaRPr lang="en-GB" sz="1050" b="1" i="1" dirty="0" smtClean="0">
              <a:latin typeface="Arial" pitchFamily="34" charset="0"/>
              <a:cs typeface="Arial" pitchFamily="34" charset="0"/>
            </a:endParaRPr>
          </a:p>
        </p:txBody>
      </p:sp>
      <p:sp>
        <p:nvSpPr>
          <p:cNvPr id="25" name="TextBox 24"/>
          <p:cNvSpPr txBox="1"/>
          <p:nvPr/>
        </p:nvSpPr>
        <p:spPr>
          <a:xfrm>
            <a:off x="8208888" y="27040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26" name="TextBox 25"/>
          <p:cNvSpPr txBox="1"/>
          <p:nvPr/>
        </p:nvSpPr>
        <p:spPr>
          <a:xfrm>
            <a:off x="8694663" y="22182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27" name="TextBox 26"/>
          <p:cNvSpPr txBox="1"/>
          <p:nvPr/>
        </p:nvSpPr>
        <p:spPr>
          <a:xfrm>
            <a:off x="8694663" y="24658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10%</a:t>
            </a:r>
            <a:endParaRPr lang="en-GB" sz="1050" b="1" i="1" dirty="0" smtClean="0">
              <a:latin typeface="Arial" pitchFamily="34" charset="0"/>
              <a:cs typeface="Arial" pitchFamily="34" charset="0"/>
            </a:endParaRPr>
          </a:p>
        </p:txBody>
      </p:sp>
      <p:sp>
        <p:nvSpPr>
          <p:cNvPr id="28" name="TextBox 27"/>
          <p:cNvSpPr txBox="1"/>
          <p:nvPr/>
        </p:nvSpPr>
        <p:spPr>
          <a:xfrm>
            <a:off x="8694663" y="27135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9" name="Oval 28"/>
          <p:cNvSpPr/>
          <p:nvPr/>
        </p:nvSpPr>
        <p:spPr bwMode="gray">
          <a:xfrm>
            <a:off x="8120532" y="243374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0" name="Oval 29"/>
          <p:cNvSpPr/>
          <p:nvPr/>
        </p:nvSpPr>
        <p:spPr bwMode="gray">
          <a:xfrm>
            <a:off x="8127970" y="2673200"/>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TextBox 30"/>
          <p:cNvSpPr txBox="1"/>
          <p:nvPr/>
        </p:nvSpPr>
        <p:spPr>
          <a:xfrm>
            <a:off x="8064970" y="3240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2" name="TextBox 31"/>
          <p:cNvSpPr txBox="1"/>
          <p:nvPr/>
        </p:nvSpPr>
        <p:spPr>
          <a:xfrm>
            <a:off x="8217370" y="34405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3" name="TextBox 32"/>
          <p:cNvSpPr txBox="1"/>
          <p:nvPr/>
        </p:nvSpPr>
        <p:spPr>
          <a:xfrm>
            <a:off x="8369770" y="34309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4" name="TextBox 33"/>
          <p:cNvSpPr txBox="1"/>
          <p:nvPr/>
        </p:nvSpPr>
        <p:spPr>
          <a:xfrm>
            <a:off x="8208888" y="31802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35" name="TextBox 34"/>
          <p:cNvSpPr txBox="1"/>
          <p:nvPr/>
        </p:nvSpPr>
        <p:spPr>
          <a:xfrm>
            <a:off x="8208888" y="34183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36" name="TextBox 35"/>
          <p:cNvSpPr txBox="1"/>
          <p:nvPr/>
        </p:nvSpPr>
        <p:spPr>
          <a:xfrm>
            <a:off x="8208888" y="36565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28%</a:t>
            </a:r>
            <a:endParaRPr lang="en-GB" sz="1050" b="1" i="1" dirty="0" smtClean="0">
              <a:latin typeface="Arial" pitchFamily="34" charset="0"/>
              <a:cs typeface="Arial" pitchFamily="34" charset="0"/>
            </a:endParaRPr>
          </a:p>
        </p:txBody>
      </p:sp>
      <p:sp>
        <p:nvSpPr>
          <p:cNvPr id="37" name="TextBox 36"/>
          <p:cNvSpPr txBox="1"/>
          <p:nvPr/>
        </p:nvSpPr>
        <p:spPr>
          <a:xfrm>
            <a:off x="8694663" y="31897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35%</a:t>
            </a:r>
            <a:endParaRPr lang="en-GB" sz="1050" b="1" i="1" dirty="0" smtClean="0">
              <a:latin typeface="Arial" pitchFamily="34" charset="0"/>
              <a:cs typeface="Arial" pitchFamily="34" charset="0"/>
            </a:endParaRPr>
          </a:p>
        </p:txBody>
      </p:sp>
      <p:sp>
        <p:nvSpPr>
          <p:cNvPr id="38" name="TextBox 37"/>
          <p:cNvSpPr txBox="1"/>
          <p:nvPr/>
        </p:nvSpPr>
        <p:spPr>
          <a:xfrm>
            <a:off x="8694663" y="34279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39" name="TextBox 38"/>
          <p:cNvSpPr txBox="1"/>
          <p:nvPr/>
        </p:nvSpPr>
        <p:spPr>
          <a:xfrm>
            <a:off x="8694663" y="36660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40" name="TextBox 39"/>
          <p:cNvSpPr txBox="1"/>
          <p:nvPr/>
        </p:nvSpPr>
        <p:spPr>
          <a:xfrm>
            <a:off x="8064970" y="39548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1" name="TextBox 40"/>
          <p:cNvSpPr txBox="1"/>
          <p:nvPr/>
        </p:nvSpPr>
        <p:spPr>
          <a:xfrm>
            <a:off x="8217370" y="41644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2" name="TextBox 41"/>
          <p:cNvSpPr txBox="1"/>
          <p:nvPr/>
        </p:nvSpPr>
        <p:spPr>
          <a:xfrm>
            <a:off x="8369770" y="41548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3" name="TextBox 42"/>
          <p:cNvSpPr txBox="1"/>
          <p:nvPr/>
        </p:nvSpPr>
        <p:spPr>
          <a:xfrm>
            <a:off x="8208888" y="38946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44" name="TextBox 43"/>
          <p:cNvSpPr txBox="1"/>
          <p:nvPr/>
        </p:nvSpPr>
        <p:spPr>
          <a:xfrm>
            <a:off x="8208888" y="41422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45" name="TextBox 44"/>
          <p:cNvSpPr txBox="1"/>
          <p:nvPr/>
        </p:nvSpPr>
        <p:spPr>
          <a:xfrm>
            <a:off x="8208888" y="43899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41%</a:t>
            </a:r>
            <a:endParaRPr lang="en-GB" sz="1050" b="1" i="1" dirty="0" smtClean="0">
              <a:latin typeface="Arial" pitchFamily="34" charset="0"/>
              <a:cs typeface="Arial" pitchFamily="34" charset="0"/>
            </a:endParaRPr>
          </a:p>
        </p:txBody>
      </p:sp>
      <p:sp>
        <p:nvSpPr>
          <p:cNvPr id="46" name="TextBox 45"/>
          <p:cNvSpPr txBox="1"/>
          <p:nvPr/>
        </p:nvSpPr>
        <p:spPr>
          <a:xfrm>
            <a:off x="8694663" y="39041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47" name="TextBox 46"/>
          <p:cNvSpPr txBox="1"/>
          <p:nvPr/>
        </p:nvSpPr>
        <p:spPr>
          <a:xfrm>
            <a:off x="8694663" y="41518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37%</a:t>
            </a:r>
            <a:endParaRPr lang="en-GB" sz="1050" b="1" i="1" dirty="0" smtClean="0">
              <a:latin typeface="Arial" pitchFamily="34" charset="0"/>
              <a:cs typeface="Arial" pitchFamily="34" charset="0"/>
            </a:endParaRPr>
          </a:p>
        </p:txBody>
      </p:sp>
      <p:sp>
        <p:nvSpPr>
          <p:cNvPr id="48" name="TextBox 47"/>
          <p:cNvSpPr txBox="1"/>
          <p:nvPr/>
        </p:nvSpPr>
        <p:spPr>
          <a:xfrm>
            <a:off x="8694663" y="4399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49" name="Oval 48"/>
          <p:cNvSpPr/>
          <p:nvPr/>
        </p:nvSpPr>
        <p:spPr bwMode="gray">
          <a:xfrm>
            <a:off x="8631397" y="435891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0" name="Oval 49"/>
          <p:cNvSpPr/>
          <p:nvPr/>
        </p:nvSpPr>
        <p:spPr bwMode="gray">
          <a:xfrm>
            <a:off x="8127970" y="435912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3" name="Oval 52"/>
          <p:cNvSpPr/>
          <p:nvPr/>
        </p:nvSpPr>
        <p:spPr bwMode="gray">
          <a:xfrm>
            <a:off x="8615832" y="172293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4" name="Oval 53"/>
          <p:cNvSpPr/>
          <p:nvPr/>
        </p:nvSpPr>
        <p:spPr bwMode="gray">
          <a:xfrm>
            <a:off x="8625357" y="196105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82902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80%</a:t>
            </a:r>
            <a:endParaRPr lang="en-GB" sz="1050" b="1" i="1" dirty="0" smtClean="0">
              <a:latin typeface="Arial" pitchFamily="34" charset="0"/>
              <a:cs typeface="Arial" pitchFamily="34" charset="0"/>
            </a:endParaRPr>
          </a:p>
        </p:txBody>
      </p:sp>
      <p:sp>
        <p:nvSpPr>
          <p:cNvPr id="14" name="TextBox 13"/>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80%</a:t>
            </a:r>
            <a:endParaRPr lang="en-GB" sz="1050" b="1" i="1" dirty="0" smtClean="0">
              <a:latin typeface="Arial" pitchFamily="34" charset="0"/>
              <a:cs typeface="Arial" pitchFamily="34" charset="0"/>
            </a:endParaRPr>
          </a:p>
        </p:txBody>
      </p:sp>
      <p:sp>
        <p:nvSpPr>
          <p:cNvPr id="15" name="TextBox 14"/>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80%</a:t>
            </a:r>
            <a:endParaRPr lang="en-GB" sz="1050" b="1" i="1" dirty="0" smtClean="0">
              <a:latin typeface="Arial" pitchFamily="34" charset="0"/>
              <a:cs typeface="Arial" pitchFamily="34" charset="0"/>
            </a:endParaRPr>
          </a:p>
        </p:txBody>
      </p:sp>
      <p:sp>
        <p:nvSpPr>
          <p:cNvPr id="16" name="TextBox 15"/>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7" name="TextBox 16"/>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8" name="TextBox 17"/>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9" name="TextBox 18"/>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69%</a:t>
            </a:r>
            <a:endParaRPr lang="en-GB" sz="1050" b="1" i="1" dirty="0" smtClean="0">
              <a:latin typeface="Arial" pitchFamily="34" charset="0"/>
              <a:cs typeface="Arial" pitchFamily="34" charset="0"/>
            </a:endParaRPr>
          </a:p>
        </p:txBody>
      </p:sp>
      <p:sp>
        <p:nvSpPr>
          <p:cNvPr id="20" name="TextBox 19"/>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76%</a:t>
            </a:r>
            <a:endParaRPr lang="en-GB" sz="1050" b="1" i="1" dirty="0" smtClean="0">
              <a:latin typeface="Arial" pitchFamily="34" charset="0"/>
              <a:cs typeface="Arial" pitchFamily="34" charset="0"/>
            </a:endParaRPr>
          </a:p>
        </p:txBody>
      </p:sp>
      <p:sp>
        <p:nvSpPr>
          <p:cNvPr id="21" name="TextBox 20"/>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83%</a:t>
            </a:r>
            <a:endParaRPr lang="en-GB" sz="1050" b="1" i="1" dirty="0" smtClean="0">
              <a:latin typeface="Arial" pitchFamily="34" charset="0"/>
              <a:cs typeface="Arial" pitchFamily="34" charset="0"/>
            </a:endParaRPr>
          </a:p>
        </p:txBody>
      </p:sp>
      <p:sp>
        <p:nvSpPr>
          <p:cNvPr id="22" name="TextBox 21"/>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3" name="TextBox 22"/>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8</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4" name="TextBox 23"/>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4</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5" name="TextBox 24"/>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84%</a:t>
            </a:r>
            <a:endParaRPr lang="en-GB" sz="1050" b="1" i="1" dirty="0" smtClean="0">
              <a:latin typeface="Arial" pitchFamily="34" charset="0"/>
              <a:cs typeface="Arial" pitchFamily="34" charset="0"/>
            </a:endParaRPr>
          </a:p>
        </p:txBody>
      </p:sp>
      <p:sp>
        <p:nvSpPr>
          <p:cNvPr id="26" name="TextBox 25"/>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92%</a:t>
            </a:r>
            <a:endParaRPr lang="en-GB" sz="1050" b="1" i="1" dirty="0" smtClean="0">
              <a:latin typeface="Arial" pitchFamily="34" charset="0"/>
              <a:cs typeface="Arial" pitchFamily="34" charset="0"/>
            </a:endParaRPr>
          </a:p>
        </p:txBody>
      </p:sp>
      <p:sp>
        <p:nvSpPr>
          <p:cNvPr id="27" name="TextBox 26"/>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4</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8" name="TextBox 27"/>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30" name="Oval 29"/>
          <p:cNvSpPr/>
          <p:nvPr/>
        </p:nvSpPr>
        <p:spPr bwMode="gray">
          <a:xfrm>
            <a:off x="8573702" y="294436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135523"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128499" y="396661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 name="Content Placeholder 3"/>
          <p:cNvSpPr>
            <a:spLocks noGrp="1"/>
          </p:cNvSpPr>
          <p:nvPr>
            <p:ph sz="quarter" idx="13"/>
          </p:nvPr>
        </p:nvSpPr>
        <p:spPr/>
        <p:txBody>
          <a:bodyPr/>
          <a:lstStyle/>
          <a:p>
            <a:r>
              <a:rPr lang="nl-NL" sz="1050" dirty="0" smtClean="0"/>
              <a:t>Huishoudens zonder kinderen hebben relatief vaker nooit spijt van hun aankoop van een aanbieding van snoep of chocolade dat bij of in de buurt van de kassa lag (55%). </a:t>
            </a:r>
          </a:p>
          <a:p>
            <a:r>
              <a:rPr lang="nl-NL" sz="1050" dirty="0" smtClean="0"/>
              <a:t>Nederlanders zonder intentie tot gezond eten hebben relatief vaker spijt van hun aankoop van snoep of chocolade (15%).  </a:t>
            </a:r>
            <a:endParaRPr lang="en-GB" sz="105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6256" y="5207000"/>
            <a:ext cx="2013744"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Heeft u na aankoop van een aanbieding van snoep of chocolade dat bij (of in de buurt van) de kassa lag en/of u werd aangeboden, wel eens spijt van uw aankoop?</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wel eens snoep of chocolade kopen </a:t>
            </a:r>
            <a:r>
              <a:rPr lang="nl-NL" sz="1000" dirty="0" smtClean="0">
                <a:cs typeface="Arial" pitchFamily="34" charset="0"/>
              </a:rPr>
              <a:t>bij of in de buurt van de kassa (n=1460,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5" name="Title 4"/>
          <p:cNvSpPr>
            <a:spLocks noGrp="1"/>
          </p:cNvSpPr>
          <p:nvPr>
            <p:ph type="title"/>
          </p:nvPr>
        </p:nvSpPr>
        <p:spPr>
          <a:xfrm>
            <a:off x="323849" y="413048"/>
            <a:ext cx="7811673" cy="647402"/>
          </a:xfrm>
        </p:spPr>
        <p:txBody>
          <a:bodyPr/>
          <a:lstStyle/>
          <a:p>
            <a:r>
              <a:rPr lang="nl-NL" sz="1600" dirty="0" smtClean="0"/>
              <a:t>1 op de 5 Nederlanders (20%) die wel eens snoep of chocolade kopen bij of in de buurt van de kassa, </a:t>
            </a:r>
            <a:r>
              <a:rPr lang="nl-NL" sz="1600" dirty="0"/>
              <a:t>heeft achteraf wel eens </a:t>
            </a:r>
            <a:r>
              <a:rPr lang="nl-NL" sz="1600" dirty="0" smtClean="0"/>
              <a:t>spijt van de aankoop, 6% heeft vaak tot altijd spijt van de aankoop. Jonge volwassenen hebben relatief vaker spijt (9%). Naarmate de leeftijd toeneemt lijkt men minder vaak spijt te hebben van een aankoop. </a:t>
            </a:r>
            <a:endParaRPr lang="en-GB" sz="1600" dirty="0"/>
          </a:p>
        </p:txBody>
      </p:sp>
    </p:spTree>
    <p:extLst>
      <p:ext uri="{BB962C8B-B14F-4D97-AF65-F5344CB8AC3E}">
        <p14:creationId xmlns:p14="http://schemas.microsoft.com/office/powerpoint/2010/main" val="2350908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 y="571922"/>
            <a:ext cx="7704534" cy="647402"/>
          </a:xfrm>
        </p:spPr>
        <p:txBody>
          <a:bodyPr/>
          <a:lstStyle/>
          <a:p>
            <a:r>
              <a:rPr lang="nl-NL" sz="1600" dirty="0" smtClean="0"/>
              <a:t>Een meerderheid van de Nederlanders die aangeeft wel eens achteraf spijt te hebben van een aankoop van snoep of chocolade dat bij of in de buurt van de kassa lag, heeft voornamelijk spijt van de keuze voor een ongezond product, van (te) veel calorieën (56%). Jonge volwassenen hebben relatief vaker spijt van de aankoop omdat zij er eigenlijk geen geld voor hadden (36%). </a:t>
            </a:r>
            <a:endParaRPr lang="en-GB" sz="1600" dirty="0"/>
          </a:p>
        </p:txBody>
      </p:sp>
      <p:sp>
        <p:nvSpPr>
          <p:cNvPr id="4" name="Content Placeholder 3"/>
          <p:cNvSpPr>
            <a:spLocks noGrp="1"/>
          </p:cNvSpPr>
          <p:nvPr>
            <p:ph sz="quarter" idx="13"/>
          </p:nvPr>
        </p:nvSpPr>
        <p:spPr/>
        <p:txBody>
          <a:bodyPr/>
          <a:lstStyle/>
          <a:p>
            <a:r>
              <a:rPr lang="nl-NL" sz="1050" dirty="0" smtClean="0"/>
              <a:t>Vrouwen hebben relatief vaker spijt van hun aankoop omdat het eten ongezond is en (te) veel calorieën bevat (63%). Dit geldt ook voor Nederlanders met een BMI van 25-30 (63%) en Nederlanders met de intentie tot gezond te eten (63%). </a:t>
            </a:r>
          </a:p>
          <a:p>
            <a:r>
              <a:rPr lang="nl-NL" sz="1050" dirty="0" smtClean="0"/>
              <a:t>Nederlanders met een beneden modaal inkomen hebben relatief vaker spijt omdat ze er eigenlijk geel geld voor hadden (31%). Dit geldt ook voor alleenstaanden (30%). </a:t>
            </a:r>
          </a:p>
          <a:p>
            <a:r>
              <a:rPr lang="nl-NL" sz="1050" dirty="0" smtClean="0"/>
              <a:t>65+ </a:t>
            </a:r>
            <a:r>
              <a:rPr lang="nl-NL" sz="1050" dirty="0" err="1" smtClean="0"/>
              <a:t>ers</a:t>
            </a:r>
            <a:r>
              <a:rPr lang="nl-NL" sz="1050" dirty="0" smtClean="0"/>
              <a:t> hebben vaker spijt van de keuze die men heeft gemaakt</a:t>
            </a:r>
            <a:endParaRPr lang="en-GB" sz="105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Wat is de reden dat u achteraf spijt heeft van deze aankoop van snoep of chocolade dat bij (of in de buurt van) de kassa lag?</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wel eens spijt hebben van een aankoop van snoep of chocolade </a:t>
            </a:r>
            <a:r>
              <a:rPr lang="nl-NL" sz="1000" dirty="0" smtClean="0">
                <a:cs typeface="Arial" pitchFamily="34" charset="0"/>
              </a:rPr>
              <a:t>(n=730,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6" name="Oval 5"/>
          <p:cNvSpPr/>
          <p:nvPr/>
        </p:nvSpPr>
        <p:spPr bwMode="gray">
          <a:xfrm>
            <a:off x="5004048" y="292645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7" name="Oval 6"/>
          <p:cNvSpPr/>
          <p:nvPr/>
        </p:nvSpPr>
        <p:spPr bwMode="gray">
          <a:xfrm>
            <a:off x="5259884" y="206084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8" name="Oval 7"/>
          <p:cNvSpPr/>
          <p:nvPr/>
        </p:nvSpPr>
        <p:spPr bwMode="gray">
          <a:xfrm>
            <a:off x="4224088" y="318711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54507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14" name="TextBox 13"/>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15" name="TextBox 14"/>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16" name="TextBox 15"/>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17" name="TextBox 16"/>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32%</a:t>
            </a:r>
            <a:endParaRPr lang="en-GB" sz="1050" b="1" i="1" dirty="0" smtClean="0">
              <a:latin typeface="Arial" pitchFamily="34" charset="0"/>
              <a:cs typeface="Arial" pitchFamily="34" charset="0"/>
            </a:endParaRPr>
          </a:p>
        </p:txBody>
      </p:sp>
      <p:sp>
        <p:nvSpPr>
          <p:cNvPr id="18" name="TextBox 17"/>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22%</a:t>
            </a:r>
            <a:endParaRPr lang="en-GB" sz="1050" b="1" i="1" dirty="0" smtClean="0">
              <a:latin typeface="Arial" pitchFamily="34" charset="0"/>
              <a:cs typeface="Arial" pitchFamily="34" charset="0"/>
            </a:endParaRPr>
          </a:p>
        </p:txBody>
      </p:sp>
      <p:sp>
        <p:nvSpPr>
          <p:cNvPr id="19" name="TextBox 18"/>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20" name="TextBox 19"/>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21" name="TextBox 20"/>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24%</a:t>
            </a:r>
            <a:endParaRPr lang="en-GB" sz="1050" b="1" i="1" dirty="0" smtClean="0">
              <a:latin typeface="Arial" pitchFamily="34" charset="0"/>
              <a:cs typeface="Arial" pitchFamily="34" charset="0"/>
            </a:endParaRPr>
          </a:p>
        </p:txBody>
      </p:sp>
      <p:sp>
        <p:nvSpPr>
          <p:cNvPr id="22" name="TextBox 21"/>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3" name="TextBox 22"/>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32%</a:t>
            </a:r>
            <a:endParaRPr lang="en-GB" sz="1050" b="1" i="1" dirty="0" smtClean="0">
              <a:latin typeface="Arial" pitchFamily="34" charset="0"/>
              <a:cs typeface="Arial" pitchFamily="34" charset="0"/>
            </a:endParaRPr>
          </a:p>
        </p:txBody>
      </p:sp>
      <p:sp>
        <p:nvSpPr>
          <p:cNvPr id="24" name="TextBox 23"/>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25" name="TextBox 24"/>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28%</a:t>
            </a:r>
            <a:endParaRPr lang="en-GB" sz="1050" b="1" i="1" dirty="0" smtClean="0">
              <a:latin typeface="Arial" pitchFamily="34" charset="0"/>
              <a:cs typeface="Arial" pitchFamily="34" charset="0"/>
            </a:endParaRPr>
          </a:p>
        </p:txBody>
      </p:sp>
      <p:sp>
        <p:nvSpPr>
          <p:cNvPr id="26" name="TextBox 25"/>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27" name="TextBox 26"/>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28" name="TextBox 27"/>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29" name="Oval 28"/>
          <p:cNvSpPr/>
          <p:nvPr/>
        </p:nvSpPr>
        <p:spPr bwMode="gray">
          <a:xfrm>
            <a:off x="8607894" y="187189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1" name="Oval 30"/>
          <p:cNvSpPr/>
          <p:nvPr/>
        </p:nvSpPr>
        <p:spPr bwMode="gray">
          <a:xfrm>
            <a:off x="8138229" y="22031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135523"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620096" y="36128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323850" y="641648"/>
            <a:ext cx="7741120" cy="647402"/>
          </a:xfrm>
        </p:spPr>
        <p:txBody>
          <a:bodyPr/>
          <a:lstStyle/>
          <a:p>
            <a:r>
              <a:rPr lang="nl-NL" sz="1600" dirty="0" smtClean="0"/>
              <a:t>Nederlanders zijn sterk verdeeld over de mate waarin men het als normaal of niet normaal beschouwd, wanneer men bij het afrekenen bij de kassa geconfronteerd wordt met aanbiedingen van snoep of chocolade. 29% vindt dit niet normaal en 27% juist wel. Vrouwen (31%) en senioren (40%) vinden dit relatief vaker niet normaal. Mannen (32%) en 30-49 jarigen (resp. 32% en 33%) vaker wel.</a:t>
            </a:r>
            <a:endParaRPr lang="en-GB" sz="1600" dirty="0"/>
          </a:p>
        </p:txBody>
      </p:sp>
      <p:sp>
        <p:nvSpPr>
          <p:cNvPr id="4" name="Content Placeholder 3"/>
          <p:cNvSpPr>
            <a:spLocks noGrp="1"/>
          </p:cNvSpPr>
          <p:nvPr>
            <p:ph sz="quarter" idx="13"/>
          </p:nvPr>
        </p:nvSpPr>
        <p:spPr/>
        <p:txBody>
          <a:bodyPr/>
          <a:lstStyle/>
          <a:p>
            <a:r>
              <a:rPr lang="nl-NL" sz="1050" dirty="0" smtClean="0"/>
              <a:t>Nederlanders met een boven modaal inkomen vinden de confrontatie bij de kassa met aanbiedingen van snoep of chocolade relatief vaker normaal (30%). </a:t>
            </a:r>
            <a:endParaRPr lang="nl-NL" sz="1050" dirty="0"/>
          </a:p>
          <a:p>
            <a:r>
              <a:rPr lang="nl-NL" sz="1050" dirty="0" smtClean="0"/>
              <a:t>Nederlanders met de intentie tot gezond te eten vinden dit daarentegen relatief vaker niet normaal (31%). </a:t>
            </a:r>
            <a:endParaRPr lang="en-GB" sz="105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normaal dat u bij het afrekenen geconfronteerd wordt met aanbiedingen van snoep of chocolade bij (of in de buurt van) de kassa?</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34" name="Oval 33"/>
          <p:cNvSpPr/>
          <p:nvPr/>
        </p:nvSpPr>
        <p:spPr bwMode="gray">
          <a:xfrm>
            <a:off x="8629621" y="32794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784376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14" name="TextBox 13"/>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15" name="TextBox 14"/>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16" name="TextBox 15"/>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17" name="TextBox 16"/>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35%</a:t>
            </a:r>
            <a:endParaRPr lang="en-GB" sz="1050" b="1" i="1" dirty="0" smtClean="0">
              <a:latin typeface="Arial" pitchFamily="34" charset="0"/>
              <a:cs typeface="Arial" pitchFamily="34" charset="0"/>
            </a:endParaRPr>
          </a:p>
        </p:txBody>
      </p:sp>
      <p:sp>
        <p:nvSpPr>
          <p:cNvPr id="18" name="TextBox 17"/>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19" name="TextBox 18"/>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20" name="TextBox 19"/>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21" name="TextBox 20"/>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24%</a:t>
            </a:r>
            <a:endParaRPr lang="en-GB" sz="1050" b="1" i="1" dirty="0" smtClean="0">
              <a:latin typeface="Arial" pitchFamily="34" charset="0"/>
              <a:cs typeface="Arial" pitchFamily="34" charset="0"/>
            </a:endParaRPr>
          </a:p>
        </p:txBody>
      </p:sp>
      <p:sp>
        <p:nvSpPr>
          <p:cNvPr id="22" name="TextBox 21"/>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23" name="TextBox 22"/>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24" name="TextBox 23"/>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37%</a:t>
            </a:r>
            <a:endParaRPr lang="en-GB" sz="1050" b="1" i="1" dirty="0" smtClean="0">
              <a:latin typeface="Arial" pitchFamily="34" charset="0"/>
              <a:cs typeface="Arial" pitchFamily="34" charset="0"/>
            </a:endParaRPr>
          </a:p>
        </p:txBody>
      </p:sp>
      <p:sp>
        <p:nvSpPr>
          <p:cNvPr id="25" name="TextBox 24"/>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26" name="TextBox 25"/>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32%</a:t>
            </a:r>
            <a:endParaRPr lang="en-GB" sz="1050" b="1" i="1" dirty="0" smtClean="0">
              <a:latin typeface="Arial" pitchFamily="34" charset="0"/>
              <a:cs typeface="Arial" pitchFamily="34" charset="0"/>
            </a:endParaRPr>
          </a:p>
        </p:txBody>
      </p:sp>
      <p:sp>
        <p:nvSpPr>
          <p:cNvPr id="27" name="TextBox 26"/>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32%</a:t>
            </a:r>
            <a:endParaRPr lang="en-GB" sz="1050" b="1" i="1" dirty="0" smtClean="0">
              <a:latin typeface="Arial" pitchFamily="34" charset="0"/>
              <a:cs typeface="Arial" pitchFamily="34" charset="0"/>
            </a:endParaRPr>
          </a:p>
        </p:txBody>
      </p:sp>
      <p:sp>
        <p:nvSpPr>
          <p:cNvPr id="28" name="TextBox 27"/>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29" name="Oval 28"/>
          <p:cNvSpPr/>
          <p:nvPr/>
        </p:nvSpPr>
        <p:spPr bwMode="gray">
          <a:xfrm>
            <a:off x="8598369" y="187189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0" name="Oval 29"/>
          <p:cNvSpPr/>
          <p:nvPr/>
        </p:nvSpPr>
        <p:spPr bwMode="gray">
          <a:xfrm>
            <a:off x="8123321" y="292531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607054" y="363016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323850" y="403523"/>
            <a:ext cx="7741120" cy="647402"/>
          </a:xfrm>
        </p:spPr>
        <p:txBody>
          <a:bodyPr/>
          <a:lstStyle/>
          <a:p>
            <a:r>
              <a:rPr lang="nl-NL" sz="1600" dirty="0" smtClean="0"/>
              <a:t>Nederlanders zijn ook sterk verdeeld over de mate waarin een confrontatie met aanbiedingen van snoep of chocolade bij de kassa als vervelend of niet vervelend wordt ervaren. 29% van de Nederlanders vindt het vervelend en 30% niet. Jonge volwassenen vinden het relatief vaker (heel) vervelend (34%). </a:t>
            </a:r>
            <a:endParaRPr lang="en-GB" sz="1600" dirty="0"/>
          </a:p>
        </p:txBody>
      </p:sp>
      <p:sp>
        <p:nvSpPr>
          <p:cNvPr id="4" name="Content Placeholder 3"/>
          <p:cNvSpPr>
            <a:spLocks noGrp="1"/>
          </p:cNvSpPr>
          <p:nvPr>
            <p:ph sz="quarter" idx="13"/>
          </p:nvPr>
        </p:nvSpPr>
        <p:spPr/>
        <p:txBody>
          <a:bodyPr/>
          <a:lstStyle/>
          <a:p>
            <a:r>
              <a:rPr lang="nl-NL" sz="1050" dirty="0"/>
              <a:t>Nederlanders met een </a:t>
            </a:r>
            <a:r>
              <a:rPr lang="nl-NL" sz="1050" dirty="0" smtClean="0"/>
              <a:t>beneden modaal </a:t>
            </a:r>
            <a:r>
              <a:rPr lang="nl-NL" sz="1050" dirty="0"/>
              <a:t>inkomen vinden de confrontatie bij de kassa met aanbiedingen van snoep of chocolade relatief vaker </a:t>
            </a:r>
            <a:r>
              <a:rPr lang="nl-NL" sz="1050" dirty="0" smtClean="0"/>
              <a:t>vervelend (33%).</a:t>
            </a:r>
          </a:p>
          <a:p>
            <a:endParaRPr lang="nl-NL" dirty="0"/>
          </a:p>
          <a:p>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vervelend dat u bij het afrekenen geconfronteerd wordt met aanbiedingen van snoep of chocolade bij (of in de buurt van) de kassa?</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Tree>
    <p:extLst>
      <p:ext uri="{BB962C8B-B14F-4D97-AF65-F5344CB8AC3E}">
        <p14:creationId xmlns:p14="http://schemas.microsoft.com/office/powerpoint/2010/main" val="1514912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4</a:t>
            </a:fld>
            <a:endParaRPr lang="nl-NL" dirty="0"/>
          </a:p>
        </p:txBody>
      </p:sp>
      <p:sp>
        <p:nvSpPr>
          <p:cNvPr id="8" name="Title 1"/>
          <p:cNvSpPr>
            <a:spLocks noGrp="1"/>
          </p:cNvSpPr>
          <p:nvPr>
            <p:ph type="title"/>
          </p:nvPr>
        </p:nvSpPr>
        <p:spPr bwMode="gray">
          <a:xfrm>
            <a:off x="323850" y="260648"/>
            <a:ext cx="6335713" cy="647402"/>
          </a:xfrm>
        </p:spPr>
        <p:txBody>
          <a:bodyPr/>
          <a:lstStyle/>
          <a:p>
            <a:r>
              <a:rPr lang="nl-NL" dirty="0" smtClean="0"/>
              <a:t>Achtergrond</a:t>
            </a:r>
            <a:endParaRPr lang="en-US" dirty="0"/>
          </a:p>
        </p:txBody>
      </p:sp>
      <p:sp>
        <p:nvSpPr>
          <p:cNvPr id="9" name="Rectangle 8"/>
          <p:cNvSpPr>
            <a:spLocks noChangeArrowheads="1"/>
          </p:cNvSpPr>
          <p:nvPr/>
        </p:nvSpPr>
        <p:spPr bwMode="gray">
          <a:xfrm>
            <a:off x="251520" y="1628800"/>
            <a:ext cx="4464496" cy="424847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r>
              <a:rPr lang="nl-NL" sz="1600" dirty="0"/>
              <a:t>Eten </a:t>
            </a:r>
            <a:r>
              <a:rPr lang="nl-NL" sz="1600" dirty="0" smtClean="0"/>
              <a:t>wordt </a:t>
            </a:r>
            <a:r>
              <a:rPr lang="nl-NL" sz="1600" dirty="0"/>
              <a:t>op veel plaatsen aangeboden. Behalve in de supermarkt, speciaalzaak, op de markt of in restaurants gebeurt dat ook op stations, bij bouwmarkten, in sportaccommodaties en bij </a:t>
            </a:r>
            <a:r>
              <a:rPr lang="nl-NL" sz="1600" dirty="0" smtClean="0"/>
              <a:t>tankstations</a:t>
            </a:r>
            <a:r>
              <a:rPr lang="nl-NL" sz="1600" dirty="0"/>
              <a:t>. Fabrikanten en retailers spannen zich in de consumenten op deze plaatsen te verleiden tot het kopen van producten. </a:t>
            </a:r>
            <a:endParaRPr lang="nl-NL" sz="1600" dirty="0" smtClean="0"/>
          </a:p>
          <a:p>
            <a:endParaRPr lang="nl-NL" sz="1600" dirty="0"/>
          </a:p>
          <a:p>
            <a:r>
              <a:rPr lang="nl-NL" sz="1600" dirty="0" smtClean="0"/>
              <a:t>Het </a:t>
            </a:r>
            <a:r>
              <a:rPr lang="nl-NL" sz="1600" dirty="0"/>
              <a:t>Voedingscentrum heeft aangegeven een consumentenonderzoek </a:t>
            </a:r>
            <a:r>
              <a:rPr lang="nl-NL" sz="1600" dirty="0" smtClean="0"/>
              <a:t>te </a:t>
            </a:r>
            <a:r>
              <a:rPr lang="nl-NL" sz="1600" dirty="0"/>
              <a:t>willen </a:t>
            </a:r>
            <a:r>
              <a:rPr lang="nl-NL" sz="1600" dirty="0" smtClean="0"/>
              <a:t>uitvoeren </a:t>
            </a:r>
            <a:r>
              <a:rPr lang="nl-NL" sz="1600" dirty="0"/>
              <a:t>met </a:t>
            </a:r>
            <a:r>
              <a:rPr lang="nl-NL" sz="1600" dirty="0" smtClean="0"/>
              <a:t>betrekking </a:t>
            </a:r>
            <a:r>
              <a:rPr lang="nl-NL" sz="1600" dirty="0"/>
              <a:t>tot het onderwerp ”Verleiding”. </a:t>
            </a:r>
          </a:p>
          <a:p>
            <a:r>
              <a:rPr lang="nl-NL" sz="1600" dirty="0"/>
              <a:t>Achtergrond </a:t>
            </a:r>
            <a:r>
              <a:rPr lang="nl-NL" sz="1600" dirty="0" smtClean="0"/>
              <a:t>hierbij </a:t>
            </a:r>
            <a:r>
              <a:rPr lang="nl-NL" sz="1600" dirty="0"/>
              <a:t>is dat consumenten op veel plaatsen verleid worden tot het kopen van eten </a:t>
            </a:r>
            <a:r>
              <a:rPr lang="nl-NL" sz="1600" dirty="0" smtClean="0"/>
              <a:t>waarbij </a:t>
            </a:r>
            <a:r>
              <a:rPr lang="nl-NL" sz="1600" dirty="0"/>
              <a:t>het veelal minder gezonde producten betreft.  </a:t>
            </a:r>
            <a:endParaRPr lang="nl-NL" sz="1600" dirty="0">
              <a:latin typeface="Arial" pitchFamily="34" charset="0"/>
            </a:endParaRPr>
          </a:p>
          <a:p>
            <a:endParaRPr lang="nl-NL" sz="1600" dirty="0">
              <a:latin typeface="Arial" pitchFamily="34" charset="0"/>
            </a:endParaRPr>
          </a:p>
          <a:p>
            <a:pPr>
              <a:spcBef>
                <a:spcPts val="300"/>
              </a:spcBef>
            </a:pPr>
            <a:endParaRPr lang="nl-NL" sz="1600" dirty="0" smtClean="0">
              <a:latin typeface="Arial" pitchFamily="34" charset="0"/>
              <a:cs typeface="Arial" pitchFamily="34" charset="0"/>
            </a:endParaRPr>
          </a:p>
          <a:p>
            <a:pPr>
              <a:spcBef>
                <a:spcPts val="300"/>
              </a:spcBef>
            </a:pPr>
            <a:r>
              <a:rPr lang="nl-NL" sz="1600" dirty="0" smtClean="0">
                <a:latin typeface="Arial" pitchFamily="34" charset="0"/>
                <a:cs typeface="Arial" pitchFamily="34"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934" y="1755439"/>
            <a:ext cx="2664296" cy="39951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1255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2" name="Title 1"/>
          <p:cNvSpPr>
            <a:spLocks noGrp="1"/>
          </p:cNvSpPr>
          <p:nvPr>
            <p:ph type="title"/>
          </p:nvPr>
        </p:nvSpPr>
        <p:spPr>
          <a:xfrm>
            <a:off x="323850" y="403523"/>
            <a:ext cx="7741120" cy="647402"/>
          </a:xfrm>
        </p:spPr>
        <p:txBody>
          <a:bodyPr/>
          <a:lstStyle/>
          <a:p>
            <a:r>
              <a:rPr lang="nl-NL" sz="1600" dirty="0"/>
              <a:t>Nederlanders met een beneden modaal inkomen vinden de confrontatie bij de kassa met aanbiedingen van snoep of chocolade relatief vaker vervelend (33</a:t>
            </a:r>
            <a:r>
              <a:rPr lang="nl-NL" sz="1600" dirty="0" smtClean="0"/>
              <a:t>%). </a:t>
            </a:r>
            <a:br>
              <a:rPr lang="nl-NL" sz="1600" dirty="0" smtClean="0"/>
            </a:br>
            <a:r>
              <a:rPr lang="nl-NL" sz="1600" dirty="0" smtClean="0"/>
              <a:t>Nederlanders met een BMI &gt;30 daarentegen vinden dit relatief vaker helemaal niet vervelend (12%). </a:t>
            </a:r>
            <a:endParaRPr lang="nl-NL" sz="1600" dirty="0"/>
          </a:p>
        </p:txBody>
      </p:sp>
      <p:sp>
        <p:nvSpPr>
          <p:cNvPr id="4" name="Content Placeholder 3"/>
          <p:cNvSpPr>
            <a:spLocks noGrp="1"/>
          </p:cNvSpPr>
          <p:nvPr>
            <p:ph sz="quarter" idx="13"/>
          </p:nvPr>
        </p:nvSpPr>
        <p:spPr/>
        <p:txBody>
          <a:bodyPr/>
          <a:lstStyle/>
          <a:p>
            <a:endParaRPr lang="nl-NL" dirty="0"/>
          </a:p>
          <a:p>
            <a:endParaRPr lang="en-GB" dirty="0"/>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vervelend dat u bij het afrekenen geconfronteerd wordt met aanbiedingen van snoep of chocolade bij (of in de buurt van) de kassa?</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pic>
        <p:nvPicPr>
          <p:cNvPr id="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8064970" y="16276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5" name="TextBox 34"/>
          <p:cNvSpPr txBox="1"/>
          <p:nvPr/>
        </p:nvSpPr>
        <p:spPr>
          <a:xfrm>
            <a:off x="8217370" y="1780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6" name="TextBox 35"/>
          <p:cNvSpPr txBox="1"/>
          <p:nvPr/>
        </p:nvSpPr>
        <p:spPr>
          <a:xfrm>
            <a:off x="8369770" y="19705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7" name="TextBox 36"/>
          <p:cNvSpPr txBox="1"/>
          <p:nvPr/>
        </p:nvSpPr>
        <p:spPr>
          <a:xfrm>
            <a:off x="8208888" y="15674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38" name="TextBox 37"/>
          <p:cNvSpPr txBox="1"/>
          <p:nvPr/>
        </p:nvSpPr>
        <p:spPr>
          <a:xfrm>
            <a:off x="8208888" y="1957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39" name="TextBox 38"/>
          <p:cNvSpPr txBox="1"/>
          <p:nvPr/>
        </p:nvSpPr>
        <p:spPr>
          <a:xfrm>
            <a:off x="8208888" y="2348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40" name="TextBox 39"/>
          <p:cNvSpPr txBox="1"/>
          <p:nvPr/>
        </p:nvSpPr>
        <p:spPr>
          <a:xfrm>
            <a:off x="8694663" y="1576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41" name="TextBox 40"/>
          <p:cNvSpPr txBox="1"/>
          <p:nvPr/>
        </p:nvSpPr>
        <p:spPr>
          <a:xfrm>
            <a:off x="8694663" y="1967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42" name="TextBox 41"/>
          <p:cNvSpPr txBox="1"/>
          <p:nvPr/>
        </p:nvSpPr>
        <p:spPr>
          <a:xfrm>
            <a:off x="8694663" y="2358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43" name="TextBox 42"/>
          <p:cNvSpPr txBox="1"/>
          <p:nvPr/>
        </p:nvSpPr>
        <p:spPr>
          <a:xfrm>
            <a:off x="8208888" y="2739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44" name="TextBox 43"/>
          <p:cNvSpPr txBox="1"/>
          <p:nvPr/>
        </p:nvSpPr>
        <p:spPr>
          <a:xfrm>
            <a:off x="8208888" y="3539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45" name="TextBox 44"/>
          <p:cNvSpPr txBox="1"/>
          <p:nvPr/>
        </p:nvSpPr>
        <p:spPr>
          <a:xfrm>
            <a:off x="8694663" y="27485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46" name="TextBox 45"/>
          <p:cNvSpPr txBox="1"/>
          <p:nvPr/>
        </p:nvSpPr>
        <p:spPr>
          <a:xfrm>
            <a:off x="8694663" y="3548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47" name="TextBox 46"/>
          <p:cNvSpPr txBox="1"/>
          <p:nvPr/>
        </p:nvSpPr>
        <p:spPr>
          <a:xfrm>
            <a:off x="8208888" y="3920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48" name="TextBox 47"/>
          <p:cNvSpPr txBox="1"/>
          <p:nvPr/>
        </p:nvSpPr>
        <p:spPr>
          <a:xfrm>
            <a:off x="8208888" y="4291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28%</a:t>
            </a:r>
            <a:endParaRPr lang="en-GB" sz="1050" b="1" i="1" dirty="0" smtClean="0">
              <a:latin typeface="Arial" pitchFamily="34" charset="0"/>
              <a:cs typeface="Arial" pitchFamily="34" charset="0"/>
            </a:endParaRPr>
          </a:p>
        </p:txBody>
      </p:sp>
      <p:sp>
        <p:nvSpPr>
          <p:cNvPr id="49" name="TextBox 48"/>
          <p:cNvSpPr txBox="1"/>
          <p:nvPr/>
        </p:nvSpPr>
        <p:spPr>
          <a:xfrm>
            <a:off x="8694663" y="3929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50" name="TextBox 49"/>
          <p:cNvSpPr txBox="1"/>
          <p:nvPr/>
        </p:nvSpPr>
        <p:spPr>
          <a:xfrm>
            <a:off x="8694663" y="4301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51" name="Oval 50"/>
          <p:cNvSpPr/>
          <p:nvPr/>
        </p:nvSpPr>
        <p:spPr bwMode="gray">
          <a:xfrm>
            <a:off x="8584235" y="193249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2" name="Oval 51"/>
          <p:cNvSpPr/>
          <p:nvPr/>
        </p:nvSpPr>
        <p:spPr bwMode="gray">
          <a:xfrm>
            <a:off x="8134321" y="27079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3" name="Oval 52"/>
          <p:cNvSpPr/>
          <p:nvPr/>
        </p:nvSpPr>
        <p:spPr bwMode="gray">
          <a:xfrm>
            <a:off x="8590606" y="352294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4" name="Oval 53"/>
          <p:cNvSpPr/>
          <p:nvPr/>
        </p:nvSpPr>
        <p:spPr bwMode="gray">
          <a:xfrm>
            <a:off x="7419948" y="427542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13005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smtClean="0"/>
              <a:t>Vrouwen vinden het relatief vaker vervelend geconfronteerd te worden met aanbiedingen snoep of chocolade omdat zij dan in de verleiding gebracht worden (23%). Hetzelfde geldt voor Nederlanders met obesitas (31%). </a:t>
            </a:r>
          </a:p>
          <a:p>
            <a:r>
              <a:rPr lang="nl-NL" sz="1050" dirty="0" smtClean="0"/>
              <a:t>Huishoudens met kinderen vinden het relatief vaker vervelend omdat hun kinderen om het snoep of chocolade gaan zeuren (27%). Dit is ook vooral de leeftijdsgroep 30-39 jaar.</a:t>
            </a:r>
            <a:endParaRPr lang="en-GB" sz="105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76256" y="5207000"/>
            <a:ext cx="216024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Waarom vindt u het vervelend bij het afrekenen geconfronteerd te worden met aanbiedingen van snoep of chocolade bij (of in de buurt van) de kassa? </a:t>
            </a:r>
          </a:p>
          <a:p>
            <a:pPr>
              <a:spcBef>
                <a:spcPts val="300"/>
              </a:spcBef>
            </a:pPr>
            <a:r>
              <a:rPr lang="nl-NL" sz="1000" dirty="0" smtClean="0">
                <a:cs typeface="Arial" pitchFamily="34" charset="0"/>
              </a:rPr>
              <a:t>Alle </a:t>
            </a:r>
            <a:r>
              <a:rPr lang="nl-NL" sz="1000" dirty="0">
                <a:cs typeface="Arial" pitchFamily="34" charset="0"/>
              </a:rPr>
              <a:t>respondenten die het vervelend vinden om bij het afrekenen geconfronteerd te worden met aanbiedingen van snoep of </a:t>
            </a:r>
            <a:r>
              <a:rPr lang="nl-NL" sz="1000" dirty="0" smtClean="0">
                <a:cs typeface="Arial" pitchFamily="34" charset="0"/>
              </a:rPr>
              <a:t>chocolade (n=759,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6" name="Oval 5"/>
          <p:cNvSpPr/>
          <p:nvPr/>
        </p:nvSpPr>
        <p:spPr bwMode="gray">
          <a:xfrm>
            <a:off x="6658519" y="1662348"/>
            <a:ext cx="793801" cy="32649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7" name="Oval 6"/>
          <p:cNvSpPr/>
          <p:nvPr/>
        </p:nvSpPr>
        <p:spPr bwMode="gray">
          <a:xfrm>
            <a:off x="5796136" y="1988840"/>
            <a:ext cx="936104"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8" name="Oval 7"/>
          <p:cNvSpPr/>
          <p:nvPr/>
        </p:nvSpPr>
        <p:spPr bwMode="gray">
          <a:xfrm>
            <a:off x="4214563" y="256490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9" name="Oval 8"/>
          <p:cNvSpPr/>
          <p:nvPr/>
        </p:nvSpPr>
        <p:spPr bwMode="gray">
          <a:xfrm>
            <a:off x="3977777" y="298298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0" name="Oval 9"/>
          <p:cNvSpPr/>
          <p:nvPr/>
        </p:nvSpPr>
        <p:spPr bwMode="gray">
          <a:xfrm>
            <a:off x="3429398" y="3476625"/>
            <a:ext cx="360040" cy="2045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 name="Title 4"/>
          <p:cNvSpPr>
            <a:spLocks noGrp="1"/>
          </p:cNvSpPr>
          <p:nvPr>
            <p:ph type="title"/>
          </p:nvPr>
        </p:nvSpPr>
        <p:spPr>
          <a:xfrm>
            <a:off x="323850" y="548680"/>
            <a:ext cx="7704534" cy="647402"/>
          </a:xfrm>
        </p:spPr>
        <p:txBody>
          <a:bodyPr/>
          <a:lstStyle/>
          <a:p>
            <a:r>
              <a:rPr lang="nl-NL" sz="1600" dirty="0" smtClean="0"/>
              <a:t>De voornaamste redenen waarom Nederlanders het vervelend vinden bij het afrekenen geconfronteerd te worden met aanbiedingen van snoep of chocolade, is dat men het niet klantvriendelijk vindt (61%) en als opdringerig ervaart (45%). 18-39 jarigen vinden het relatief vaker opdringerig en senioren niet klantvriendelijk. </a:t>
            </a:r>
            <a:endParaRPr lang="en-GB" sz="1600" dirty="0"/>
          </a:p>
        </p:txBody>
      </p:sp>
    </p:spTree>
    <p:extLst>
      <p:ext uri="{BB962C8B-B14F-4D97-AF65-F5344CB8AC3E}">
        <p14:creationId xmlns:p14="http://schemas.microsoft.com/office/powerpoint/2010/main" val="1042227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84498"/>
            <a:ext cx="7741120" cy="647402"/>
          </a:xfrm>
        </p:spPr>
        <p:txBody>
          <a:bodyPr/>
          <a:lstStyle/>
          <a:p>
            <a:r>
              <a:rPr lang="nl-NL" sz="1600" dirty="0" smtClean="0"/>
              <a:t>Een meerderheid van de Nederlanders (59%) vindt het (heel) vervelend wanneer een kassamedewerker hen wijst op een aanbieding van snoep of chocolade (m.n. vrouwen (63%)). Nederlanders vinden in mindere mate snoep of chocolade op de toonbank (25%), in de buurt van de kassa (20%) of een verwijzing middels een poster naar de aanbieding van snoep of chocolade bij de kassa (22%) vervelend. </a:t>
            </a:r>
            <a:endParaRPr lang="en-GB" sz="16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de volgende zaken wel of niet vervelend?</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6" name="TextBox 5"/>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7" name="TextBox 6"/>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8" name="TextBox 7"/>
          <p:cNvSpPr txBox="1"/>
          <p:nvPr/>
        </p:nvSpPr>
        <p:spPr>
          <a:xfrm>
            <a:off x="8064970" y="15324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9" name="TextBox 8"/>
          <p:cNvSpPr txBox="1"/>
          <p:nvPr/>
        </p:nvSpPr>
        <p:spPr>
          <a:xfrm>
            <a:off x="8217370" y="17038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0" name="TextBox 9"/>
          <p:cNvSpPr txBox="1"/>
          <p:nvPr/>
        </p:nvSpPr>
        <p:spPr>
          <a:xfrm>
            <a:off x="8369770" y="16943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08888" y="1472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12" name="TextBox 11"/>
          <p:cNvSpPr txBox="1"/>
          <p:nvPr/>
        </p:nvSpPr>
        <p:spPr>
          <a:xfrm>
            <a:off x="8208888" y="1681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13" name="TextBox 12"/>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21%</a:t>
            </a:r>
            <a:endParaRPr lang="en-GB" sz="1050" b="1" i="1" dirty="0" smtClean="0">
              <a:latin typeface="Arial" pitchFamily="34" charset="0"/>
              <a:cs typeface="Arial" pitchFamily="34" charset="0"/>
            </a:endParaRPr>
          </a:p>
        </p:txBody>
      </p:sp>
      <p:sp>
        <p:nvSpPr>
          <p:cNvPr id="14" name="TextBox 13"/>
          <p:cNvSpPr txBox="1"/>
          <p:nvPr/>
        </p:nvSpPr>
        <p:spPr>
          <a:xfrm>
            <a:off x="8694663" y="1481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37%</a:t>
            </a:r>
            <a:endParaRPr lang="en-GB" sz="1050" b="1" i="1" dirty="0" smtClean="0">
              <a:latin typeface="Arial" pitchFamily="34" charset="0"/>
              <a:cs typeface="Arial" pitchFamily="34" charset="0"/>
            </a:endParaRPr>
          </a:p>
        </p:txBody>
      </p:sp>
      <p:sp>
        <p:nvSpPr>
          <p:cNvPr id="15" name="TextBox 14"/>
          <p:cNvSpPr txBox="1"/>
          <p:nvPr/>
        </p:nvSpPr>
        <p:spPr>
          <a:xfrm>
            <a:off x="8694663" y="16912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16" name="TextBox 15"/>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17" name="TextBox 16"/>
          <p:cNvSpPr txBox="1"/>
          <p:nvPr/>
        </p:nvSpPr>
        <p:spPr>
          <a:xfrm>
            <a:off x="8064970" y="2361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8" name="TextBox 17"/>
          <p:cNvSpPr txBox="1"/>
          <p:nvPr/>
        </p:nvSpPr>
        <p:spPr>
          <a:xfrm>
            <a:off x="8217370" y="25325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9" name="TextBox 18"/>
          <p:cNvSpPr txBox="1"/>
          <p:nvPr/>
        </p:nvSpPr>
        <p:spPr>
          <a:xfrm>
            <a:off x="8369770" y="25230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0" name="TextBox 19"/>
          <p:cNvSpPr txBox="1"/>
          <p:nvPr/>
        </p:nvSpPr>
        <p:spPr>
          <a:xfrm>
            <a:off x="8208888" y="2300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21" name="TextBox 20"/>
          <p:cNvSpPr txBox="1"/>
          <p:nvPr/>
        </p:nvSpPr>
        <p:spPr>
          <a:xfrm>
            <a:off x="8208888" y="25104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24%</a:t>
            </a:r>
            <a:endParaRPr lang="en-GB" sz="1050" b="1" i="1" dirty="0" smtClean="0">
              <a:latin typeface="Arial" pitchFamily="34" charset="0"/>
              <a:cs typeface="Arial" pitchFamily="34" charset="0"/>
            </a:endParaRPr>
          </a:p>
        </p:txBody>
      </p:sp>
      <p:sp>
        <p:nvSpPr>
          <p:cNvPr id="22" name="TextBox 21"/>
          <p:cNvSpPr txBox="1"/>
          <p:nvPr/>
        </p:nvSpPr>
        <p:spPr>
          <a:xfrm>
            <a:off x="8208888" y="2719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3" name="TextBox 22"/>
          <p:cNvSpPr txBox="1"/>
          <p:nvPr/>
        </p:nvSpPr>
        <p:spPr>
          <a:xfrm>
            <a:off x="8694663" y="2310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24" name="TextBox 23"/>
          <p:cNvSpPr txBox="1"/>
          <p:nvPr/>
        </p:nvSpPr>
        <p:spPr>
          <a:xfrm>
            <a:off x="8694663" y="25199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37%</a:t>
            </a:r>
            <a:endParaRPr lang="en-GB" sz="1050" b="1" i="1" dirty="0" smtClean="0">
              <a:latin typeface="Arial" pitchFamily="34" charset="0"/>
              <a:cs typeface="Arial" pitchFamily="34" charset="0"/>
            </a:endParaRPr>
          </a:p>
        </p:txBody>
      </p:sp>
      <p:sp>
        <p:nvSpPr>
          <p:cNvPr id="25" name="TextBox 24"/>
          <p:cNvSpPr txBox="1"/>
          <p:nvPr/>
        </p:nvSpPr>
        <p:spPr>
          <a:xfrm>
            <a:off x="8694663" y="2729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26" name="TextBox 25"/>
          <p:cNvSpPr txBox="1"/>
          <p:nvPr/>
        </p:nvSpPr>
        <p:spPr>
          <a:xfrm>
            <a:off x="8064970" y="32088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7" name="TextBox 26"/>
          <p:cNvSpPr txBox="1"/>
          <p:nvPr/>
        </p:nvSpPr>
        <p:spPr>
          <a:xfrm>
            <a:off x="8217370" y="33802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8" name="TextBox 27"/>
          <p:cNvSpPr txBox="1"/>
          <p:nvPr/>
        </p:nvSpPr>
        <p:spPr>
          <a:xfrm>
            <a:off x="8369770" y="33707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9" name="TextBox 28"/>
          <p:cNvSpPr txBox="1"/>
          <p:nvPr/>
        </p:nvSpPr>
        <p:spPr>
          <a:xfrm>
            <a:off x="8208888" y="31485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59%</a:t>
            </a:r>
            <a:endParaRPr lang="en-GB" sz="1050" b="1" i="1" dirty="0" smtClean="0">
              <a:latin typeface="Arial" pitchFamily="34" charset="0"/>
              <a:cs typeface="Arial" pitchFamily="34" charset="0"/>
            </a:endParaRPr>
          </a:p>
        </p:txBody>
      </p:sp>
      <p:sp>
        <p:nvSpPr>
          <p:cNvPr id="30" name="TextBox 29"/>
          <p:cNvSpPr txBox="1"/>
          <p:nvPr/>
        </p:nvSpPr>
        <p:spPr>
          <a:xfrm>
            <a:off x="8208888" y="33581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54%</a:t>
            </a:r>
            <a:endParaRPr lang="en-GB" sz="1050" b="1" i="1" dirty="0" smtClean="0">
              <a:latin typeface="Arial" pitchFamily="34" charset="0"/>
              <a:cs typeface="Arial" pitchFamily="34" charset="0"/>
            </a:endParaRPr>
          </a:p>
        </p:txBody>
      </p:sp>
      <p:sp>
        <p:nvSpPr>
          <p:cNvPr id="31" name="TextBox 30"/>
          <p:cNvSpPr txBox="1"/>
          <p:nvPr/>
        </p:nvSpPr>
        <p:spPr>
          <a:xfrm>
            <a:off x="8208888" y="35676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63%</a:t>
            </a:r>
            <a:endParaRPr lang="en-GB" sz="1050" b="1" i="1" dirty="0" smtClean="0">
              <a:latin typeface="Arial" pitchFamily="34" charset="0"/>
              <a:cs typeface="Arial" pitchFamily="34" charset="0"/>
            </a:endParaRPr>
          </a:p>
        </p:txBody>
      </p:sp>
      <p:sp>
        <p:nvSpPr>
          <p:cNvPr id="32" name="TextBox 31"/>
          <p:cNvSpPr txBox="1"/>
          <p:nvPr/>
        </p:nvSpPr>
        <p:spPr>
          <a:xfrm>
            <a:off x="8694663" y="3158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33" name="TextBox 32"/>
          <p:cNvSpPr txBox="1"/>
          <p:nvPr/>
        </p:nvSpPr>
        <p:spPr>
          <a:xfrm>
            <a:off x="8694663" y="33676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34" name="TextBox 33"/>
          <p:cNvSpPr txBox="1"/>
          <p:nvPr/>
        </p:nvSpPr>
        <p:spPr>
          <a:xfrm>
            <a:off x="8694663" y="3577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35" name="TextBox 34"/>
          <p:cNvSpPr txBox="1"/>
          <p:nvPr/>
        </p:nvSpPr>
        <p:spPr>
          <a:xfrm>
            <a:off x="8064970" y="4037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6" name="TextBox 35"/>
          <p:cNvSpPr txBox="1"/>
          <p:nvPr/>
        </p:nvSpPr>
        <p:spPr>
          <a:xfrm>
            <a:off x="8217370" y="42089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7" name="TextBox 36"/>
          <p:cNvSpPr txBox="1"/>
          <p:nvPr/>
        </p:nvSpPr>
        <p:spPr>
          <a:xfrm>
            <a:off x="8369770" y="419940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8" name="TextBox 37"/>
          <p:cNvSpPr txBox="1"/>
          <p:nvPr/>
        </p:nvSpPr>
        <p:spPr>
          <a:xfrm>
            <a:off x="8208888" y="39772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22%</a:t>
            </a:r>
            <a:endParaRPr lang="en-GB" sz="1050" b="1" i="1" dirty="0" smtClean="0">
              <a:latin typeface="Arial" pitchFamily="34" charset="0"/>
              <a:cs typeface="Arial" pitchFamily="34" charset="0"/>
            </a:endParaRPr>
          </a:p>
        </p:txBody>
      </p:sp>
      <p:sp>
        <p:nvSpPr>
          <p:cNvPr id="39" name="TextBox 38"/>
          <p:cNvSpPr txBox="1"/>
          <p:nvPr/>
        </p:nvSpPr>
        <p:spPr>
          <a:xfrm>
            <a:off x="8208888" y="4186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22%</a:t>
            </a:r>
            <a:endParaRPr lang="en-GB" sz="1050" b="1" i="1" dirty="0" smtClean="0">
              <a:latin typeface="Arial" pitchFamily="34" charset="0"/>
              <a:cs typeface="Arial" pitchFamily="34" charset="0"/>
            </a:endParaRPr>
          </a:p>
        </p:txBody>
      </p:sp>
      <p:sp>
        <p:nvSpPr>
          <p:cNvPr id="40" name="TextBox 39"/>
          <p:cNvSpPr txBox="1"/>
          <p:nvPr/>
        </p:nvSpPr>
        <p:spPr>
          <a:xfrm>
            <a:off x="8208888" y="4396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21%</a:t>
            </a:r>
            <a:endParaRPr lang="en-GB" sz="1050" b="1" i="1" dirty="0" smtClean="0">
              <a:latin typeface="Arial" pitchFamily="34" charset="0"/>
              <a:cs typeface="Arial" pitchFamily="34" charset="0"/>
            </a:endParaRPr>
          </a:p>
        </p:txBody>
      </p:sp>
      <p:sp>
        <p:nvSpPr>
          <p:cNvPr id="41" name="TextBox 40"/>
          <p:cNvSpPr txBox="1"/>
          <p:nvPr/>
        </p:nvSpPr>
        <p:spPr>
          <a:xfrm>
            <a:off x="8694663"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36%</a:t>
            </a:r>
            <a:endParaRPr lang="en-GB" sz="1050" b="1" i="1" dirty="0" smtClean="0">
              <a:latin typeface="Arial" pitchFamily="34" charset="0"/>
              <a:cs typeface="Arial" pitchFamily="34" charset="0"/>
            </a:endParaRPr>
          </a:p>
        </p:txBody>
      </p:sp>
      <p:sp>
        <p:nvSpPr>
          <p:cNvPr id="42" name="TextBox 41"/>
          <p:cNvSpPr txBox="1"/>
          <p:nvPr/>
        </p:nvSpPr>
        <p:spPr>
          <a:xfrm>
            <a:off x="8694663" y="41963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38%</a:t>
            </a:r>
            <a:endParaRPr lang="en-GB" sz="1050" b="1" i="1" dirty="0" smtClean="0">
              <a:latin typeface="Arial" pitchFamily="34" charset="0"/>
              <a:cs typeface="Arial" pitchFamily="34" charset="0"/>
            </a:endParaRPr>
          </a:p>
        </p:txBody>
      </p:sp>
      <p:sp>
        <p:nvSpPr>
          <p:cNvPr id="43" name="TextBox 42"/>
          <p:cNvSpPr txBox="1"/>
          <p:nvPr/>
        </p:nvSpPr>
        <p:spPr>
          <a:xfrm>
            <a:off x="8694663" y="4405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44" name="Oval 43"/>
          <p:cNvSpPr/>
          <p:nvPr/>
        </p:nvSpPr>
        <p:spPr bwMode="gray">
          <a:xfrm>
            <a:off x="8606232" y="166234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5" name="Oval 44"/>
          <p:cNvSpPr/>
          <p:nvPr/>
        </p:nvSpPr>
        <p:spPr bwMode="gray">
          <a:xfrm>
            <a:off x="8613745" y="249068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6" name="Oval 45"/>
          <p:cNvSpPr/>
          <p:nvPr/>
        </p:nvSpPr>
        <p:spPr bwMode="gray">
          <a:xfrm>
            <a:off x="8141594" y="35366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7" name="Oval 46"/>
          <p:cNvSpPr/>
          <p:nvPr/>
        </p:nvSpPr>
        <p:spPr bwMode="gray">
          <a:xfrm>
            <a:off x="8588844" y="3348633"/>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8" name="TextBox 47"/>
          <p:cNvSpPr txBox="1"/>
          <p:nvPr/>
        </p:nvSpPr>
        <p:spPr>
          <a:xfrm>
            <a:off x="808534" y="1284908"/>
            <a:ext cx="7109916" cy="152251"/>
          </a:xfrm>
          <a:prstGeom prst="rect">
            <a:avLst/>
          </a:prstGeom>
          <a:noFill/>
        </p:spPr>
        <p:txBody>
          <a:bodyPr wrap="square" lIns="0" tIns="0" rIns="0" bIns="0" rtlCol="0">
            <a:noAutofit/>
          </a:bodyPr>
          <a:lstStyle/>
          <a:p>
            <a:pPr>
              <a:spcBef>
                <a:spcPts val="300"/>
              </a:spcBef>
            </a:pPr>
            <a:r>
              <a:rPr lang="nl-NL" sz="1200" dirty="0" smtClean="0">
                <a:latin typeface="Arial" pitchFamily="34" charset="0"/>
                <a:cs typeface="Arial" pitchFamily="34" charset="0"/>
              </a:rPr>
              <a:t>Snoep en chocolade dat in de buurt van de kassa ligt</a:t>
            </a:r>
            <a:endParaRPr lang="en-GB" sz="1200" dirty="0" err="1" smtClean="0">
              <a:latin typeface="Arial" pitchFamily="34" charset="0"/>
              <a:cs typeface="Arial" pitchFamily="34" charset="0"/>
            </a:endParaRPr>
          </a:p>
        </p:txBody>
      </p:sp>
      <p:sp>
        <p:nvSpPr>
          <p:cNvPr id="49" name="TextBox 48"/>
          <p:cNvSpPr txBox="1"/>
          <p:nvPr/>
        </p:nvSpPr>
        <p:spPr>
          <a:xfrm>
            <a:off x="818059" y="2124621"/>
            <a:ext cx="7109916" cy="152251"/>
          </a:xfrm>
          <a:prstGeom prst="rect">
            <a:avLst/>
          </a:prstGeom>
          <a:noFill/>
        </p:spPr>
        <p:txBody>
          <a:bodyPr wrap="square" lIns="0" tIns="0" rIns="0" bIns="0" rtlCol="0">
            <a:noAutofit/>
          </a:bodyPr>
          <a:lstStyle/>
          <a:p>
            <a:pPr>
              <a:spcBef>
                <a:spcPts val="300"/>
              </a:spcBef>
            </a:pPr>
            <a:r>
              <a:rPr lang="nl-NL" sz="1200" dirty="0" smtClean="0">
                <a:latin typeface="Arial" pitchFamily="34" charset="0"/>
                <a:cs typeface="Arial" pitchFamily="34" charset="0"/>
              </a:rPr>
              <a:t>Snoep en chocolade dat op de toonbank bij de kassa ligt</a:t>
            </a:r>
            <a:endParaRPr lang="en-GB" sz="1200" dirty="0" err="1" smtClean="0">
              <a:latin typeface="Arial" pitchFamily="34" charset="0"/>
              <a:cs typeface="Arial" pitchFamily="34" charset="0"/>
            </a:endParaRPr>
          </a:p>
        </p:txBody>
      </p:sp>
      <p:sp>
        <p:nvSpPr>
          <p:cNvPr id="50" name="TextBox 49"/>
          <p:cNvSpPr txBox="1"/>
          <p:nvPr/>
        </p:nvSpPr>
        <p:spPr>
          <a:xfrm>
            <a:off x="808533" y="2960142"/>
            <a:ext cx="8150228" cy="152251"/>
          </a:xfrm>
          <a:prstGeom prst="rect">
            <a:avLst/>
          </a:prstGeom>
          <a:noFill/>
        </p:spPr>
        <p:txBody>
          <a:bodyPr wrap="square" lIns="0" tIns="0" rIns="0" bIns="0" rtlCol="0">
            <a:noAutofit/>
          </a:bodyPr>
          <a:lstStyle/>
          <a:p>
            <a:pPr>
              <a:spcBef>
                <a:spcPts val="300"/>
              </a:spcBef>
            </a:pPr>
            <a:r>
              <a:rPr lang="nl-NL" sz="1200" dirty="0" smtClean="0">
                <a:latin typeface="Arial" pitchFamily="34" charset="0"/>
                <a:cs typeface="Arial" pitchFamily="34" charset="0"/>
              </a:rPr>
              <a:t>Een kassamedewerker die mij tijdens het afrekenen op een aanbieding van snoep of chocolade wijst</a:t>
            </a:r>
            <a:endParaRPr lang="en-GB" sz="1200" dirty="0" err="1" smtClean="0">
              <a:latin typeface="Arial" pitchFamily="34" charset="0"/>
              <a:cs typeface="Arial" pitchFamily="34" charset="0"/>
            </a:endParaRPr>
          </a:p>
        </p:txBody>
      </p:sp>
      <p:sp>
        <p:nvSpPr>
          <p:cNvPr id="51" name="TextBox 50"/>
          <p:cNvSpPr txBox="1"/>
          <p:nvPr/>
        </p:nvSpPr>
        <p:spPr>
          <a:xfrm>
            <a:off x="818059" y="3795663"/>
            <a:ext cx="8223646" cy="152251"/>
          </a:xfrm>
          <a:prstGeom prst="rect">
            <a:avLst/>
          </a:prstGeom>
          <a:noFill/>
        </p:spPr>
        <p:txBody>
          <a:bodyPr wrap="square" lIns="0" tIns="0" rIns="0" bIns="0" rtlCol="0">
            <a:noAutofit/>
          </a:bodyPr>
          <a:lstStyle/>
          <a:p>
            <a:pPr>
              <a:spcBef>
                <a:spcPts val="300"/>
              </a:spcBef>
            </a:pPr>
            <a:r>
              <a:rPr lang="nl-NL" sz="1200" dirty="0" smtClean="0">
                <a:latin typeface="Arial" pitchFamily="34" charset="0"/>
                <a:cs typeface="Arial" pitchFamily="34" charset="0"/>
              </a:rPr>
              <a:t>Een opvallende poster of kaartje bij de kassa dat mij op een aanbieding van snoep of chocolade wijst</a:t>
            </a:r>
            <a:endParaRPr lang="en-GB" sz="1200" dirty="0" err="1" smtClean="0">
              <a:latin typeface="Arial" pitchFamily="34" charset="0"/>
              <a:cs typeface="Arial" pitchFamily="34" charset="0"/>
            </a:endParaRPr>
          </a:p>
        </p:txBody>
      </p:sp>
      <p:sp>
        <p:nvSpPr>
          <p:cNvPr id="52" name="Content Placeholder 3"/>
          <p:cNvSpPr>
            <a:spLocks noGrp="1"/>
          </p:cNvSpPr>
          <p:nvPr>
            <p:ph sz="quarter" idx="13"/>
          </p:nvPr>
        </p:nvSpPr>
        <p:spPr>
          <a:xfrm>
            <a:off x="323528" y="5157192"/>
            <a:ext cx="6264696" cy="1080120"/>
          </a:xfrm>
        </p:spPr>
        <p:txBody>
          <a:bodyPr/>
          <a:lstStyle/>
          <a:p>
            <a:r>
              <a:rPr lang="nl-NL" sz="1050" dirty="0" smtClean="0"/>
              <a:t>Hoger opgeleiden vinden een kassamedewerker die hen wijst op een aanbieding van snoep of chocolade tijdens het afrekenen relatief vaker vervelend (63%). Dit geldt ook relatief vaker voor de Nederlanders met een intentie tot gezond te eten (62%).</a:t>
            </a:r>
          </a:p>
          <a:p>
            <a:r>
              <a:rPr lang="nl-NL" sz="1050" dirty="0" smtClean="0"/>
              <a:t>Nederlanders met een intentie tot gezond te eten vinden snoep en chocolade dat op de toonbank ligt ook relatief vaker vervelend (28%). Ook Nederlanders met een beneden modaal inkomen vinden dit relatief vaker vervelend (29%).</a:t>
            </a:r>
          </a:p>
        </p:txBody>
      </p:sp>
    </p:spTree>
    <p:extLst>
      <p:ext uri="{BB962C8B-B14F-4D97-AF65-F5344CB8AC3E}">
        <p14:creationId xmlns:p14="http://schemas.microsoft.com/office/powerpoint/2010/main" val="2737507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93998"/>
            <a:ext cx="7741120" cy="647402"/>
          </a:xfrm>
        </p:spPr>
        <p:txBody>
          <a:bodyPr/>
          <a:lstStyle/>
          <a:p>
            <a:r>
              <a:rPr lang="nl-NL" sz="1600" dirty="0" smtClean="0"/>
              <a:t>Senioren vinden het relatief vaker (heel) vervelend wanneer er snoep en chocolade op de toonbank ligt (</a:t>
            </a:r>
            <a:r>
              <a:rPr lang="nl-NL" sz="1600" dirty="0"/>
              <a:t>33%) </a:t>
            </a:r>
            <a:r>
              <a:rPr lang="nl-NL" sz="1600" dirty="0" smtClean="0"/>
              <a:t>of in </a:t>
            </a:r>
            <a:r>
              <a:rPr lang="nl-NL" sz="1600" dirty="0"/>
              <a:t>de buurt van de kassa (27</a:t>
            </a:r>
            <a:r>
              <a:rPr lang="nl-NL" sz="1600" dirty="0" smtClean="0"/>
              <a:t>%). 40-49 jarigen vinden deze producten op de toonbank (40%) of in de buurt van de kassa (44% en 30-39 jarigen 43%) juist relatief vaker niet vervelend. </a:t>
            </a:r>
            <a:endParaRPr lang="en-GB" sz="1600" dirty="0"/>
          </a:p>
        </p:txBody>
      </p:sp>
      <p:sp>
        <p:nvSpPr>
          <p:cNvPr id="4" name="Content Placeholder 3"/>
          <p:cNvSpPr>
            <a:spLocks noGrp="1"/>
          </p:cNvSpPr>
          <p:nvPr>
            <p:ph sz="quarter" idx="13"/>
          </p:nvPr>
        </p:nvSpPr>
        <p:spPr/>
        <p:txBody>
          <a:bodyPr/>
          <a:lstStyle/>
          <a:p>
            <a:r>
              <a:rPr lang="nl-NL" sz="1050" dirty="0"/>
              <a:t>Huishoudens met kinderen vinden een opvallende poster of kaartje bij de kassa dat hen wijst op een aanbieding van snoep of chocolade relatief vaker niet vervelend (40%).</a:t>
            </a:r>
            <a:endParaRPr lang="en-GB" sz="1050" dirty="0"/>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de volgende zaken wel of niet vervelend?</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6" name="TextBox 5"/>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7" name="TextBox 6"/>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8" name="TextBox 7"/>
          <p:cNvSpPr txBox="1"/>
          <p:nvPr/>
        </p:nvSpPr>
        <p:spPr>
          <a:xfrm>
            <a:off x="8064970" y="15545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9" name="TextBox 8"/>
          <p:cNvSpPr txBox="1"/>
          <p:nvPr/>
        </p:nvSpPr>
        <p:spPr>
          <a:xfrm>
            <a:off x="8217370" y="17545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0" name="TextBox 9"/>
          <p:cNvSpPr txBox="1"/>
          <p:nvPr/>
        </p:nvSpPr>
        <p:spPr>
          <a:xfrm>
            <a:off x="8369770" y="17450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08888" y="14943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12" name="TextBox 11"/>
          <p:cNvSpPr txBox="1"/>
          <p:nvPr/>
        </p:nvSpPr>
        <p:spPr>
          <a:xfrm>
            <a:off x="8208888" y="1732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13" name="TextBox 12"/>
          <p:cNvSpPr txBox="1"/>
          <p:nvPr/>
        </p:nvSpPr>
        <p:spPr>
          <a:xfrm>
            <a:off x="8208888" y="19705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14" name="TextBox 13"/>
          <p:cNvSpPr txBox="1"/>
          <p:nvPr/>
        </p:nvSpPr>
        <p:spPr>
          <a:xfrm>
            <a:off x="8694663" y="15038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37%</a:t>
            </a:r>
            <a:endParaRPr lang="en-GB" sz="1050" b="1" i="1" dirty="0" smtClean="0">
              <a:latin typeface="Arial" pitchFamily="34" charset="0"/>
              <a:cs typeface="Arial" pitchFamily="34" charset="0"/>
            </a:endParaRPr>
          </a:p>
        </p:txBody>
      </p:sp>
      <p:sp>
        <p:nvSpPr>
          <p:cNvPr id="15" name="TextBox 14"/>
          <p:cNvSpPr txBox="1"/>
          <p:nvPr/>
        </p:nvSpPr>
        <p:spPr>
          <a:xfrm>
            <a:off x="8694663" y="17419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16" name="TextBox 15"/>
          <p:cNvSpPr txBox="1"/>
          <p:nvPr/>
        </p:nvSpPr>
        <p:spPr>
          <a:xfrm>
            <a:off x="8694663" y="19801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43%</a:t>
            </a:r>
            <a:endParaRPr lang="en-GB" sz="1050" b="1" i="1" dirty="0" smtClean="0">
              <a:latin typeface="Arial" pitchFamily="34" charset="0"/>
              <a:cs typeface="Arial" pitchFamily="34" charset="0"/>
            </a:endParaRPr>
          </a:p>
        </p:txBody>
      </p:sp>
      <p:sp>
        <p:nvSpPr>
          <p:cNvPr id="17" name="TextBox 16"/>
          <p:cNvSpPr txBox="1"/>
          <p:nvPr/>
        </p:nvSpPr>
        <p:spPr>
          <a:xfrm>
            <a:off x="8064970" y="226893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8" name="TextBox 17"/>
          <p:cNvSpPr txBox="1"/>
          <p:nvPr/>
        </p:nvSpPr>
        <p:spPr>
          <a:xfrm>
            <a:off x="8217370" y="2478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9" name="TextBox 18"/>
          <p:cNvSpPr txBox="1"/>
          <p:nvPr/>
        </p:nvSpPr>
        <p:spPr>
          <a:xfrm>
            <a:off x="8369770" y="24689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0" name="TextBox 19"/>
          <p:cNvSpPr txBox="1"/>
          <p:nvPr/>
        </p:nvSpPr>
        <p:spPr>
          <a:xfrm>
            <a:off x="8208888" y="22087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21" name="TextBox 20"/>
          <p:cNvSpPr txBox="1"/>
          <p:nvPr/>
        </p:nvSpPr>
        <p:spPr>
          <a:xfrm>
            <a:off x="8208888" y="24563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22" name="TextBox 21"/>
          <p:cNvSpPr txBox="1"/>
          <p:nvPr/>
        </p:nvSpPr>
        <p:spPr>
          <a:xfrm>
            <a:off x="8208888" y="27040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3" name="TextBox 22"/>
          <p:cNvSpPr txBox="1"/>
          <p:nvPr/>
        </p:nvSpPr>
        <p:spPr>
          <a:xfrm>
            <a:off x="8694663" y="22182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44%</a:t>
            </a:r>
            <a:endParaRPr lang="en-GB" sz="1050" b="1" i="1" dirty="0" smtClean="0">
              <a:latin typeface="Arial" pitchFamily="34" charset="0"/>
              <a:cs typeface="Arial" pitchFamily="34" charset="0"/>
            </a:endParaRPr>
          </a:p>
        </p:txBody>
      </p:sp>
      <p:sp>
        <p:nvSpPr>
          <p:cNvPr id="24" name="TextBox 23"/>
          <p:cNvSpPr txBox="1"/>
          <p:nvPr/>
        </p:nvSpPr>
        <p:spPr>
          <a:xfrm>
            <a:off x="8694663" y="24658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32%</a:t>
            </a:r>
            <a:endParaRPr lang="en-GB" sz="1050" b="1" i="1" dirty="0" smtClean="0">
              <a:latin typeface="Arial" pitchFamily="34" charset="0"/>
              <a:cs typeface="Arial" pitchFamily="34" charset="0"/>
            </a:endParaRPr>
          </a:p>
        </p:txBody>
      </p:sp>
      <p:sp>
        <p:nvSpPr>
          <p:cNvPr id="25" name="TextBox 24"/>
          <p:cNvSpPr txBox="1"/>
          <p:nvPr/>
        </p:nvSpPr>
        <p:spPr>
          <a:xfrm>
            <a:off x="8694663" y="27135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27" name="Oval 26"/>
          <p:cNvSpPr/>
          <p:nvPr/>
        </p:nvSpPr>
        <p:spPr bwMode="gray">
          <a:xfrm>
            <a:off x="8127970" y="2673200"/>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8" name="TextBox 27"/>
          <p:cNvSpPr txBox="1"/>
          <p:nvPr/>
        </p:nvSpPr>
        <p:spPr>
          <a:xfrm>
            <a:off x="8064970" y="3240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9" name="TextBox 28"/>
          <p:cNvSpPr txBox="1"/>
          <p:nvPr/>
        </p:nvSpPr>
        <p:spPr>
          <a:xfrm>
            <a:off x="8217370" y="34405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0" name="TextBox 29"/>
          <p:cNvSpPr txBox="1"/>
          <p:nvPr/>
        </p:nvSpPr>
        <p:spPr>
          <a:xfrm>
            <a:off x="8369770" y="34309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1" name="TextBox 30"/>
          <p:cNvSpPr txBox="1"/>
          <p:nvPr/>
        </p:nvSpPr>
        <p:spPr>
          <a:xfrm>
            <a:off x="8208888" y="31802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32" name="TextBox 31"/>
          <p:cNvSpPr txBox="1"/>
          <p:nvPr/>
        </p:nvSpPr>
        <p:spPr>
          <a:xfrm>
            <a:off x="8208888" y="34183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33" name="TextBox 32"/>
          <p:cNvSpPr txBox="1"/>
          <p:nvPr/>
        </p:nvSpPr>
        <p:spPr>
          <a:xfrm>
            <a:off x="8208888" y="36565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34" name="TextBox 33"/>
          <p:cNvSpPr txBox="1"/>
          <p:nvPr/>
        </p:nvSpPr>
        <p:spPr>
          <a:xfrm>
            <a:off x="8694663" y="31897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35" name="TextBox 34"/>
          <p:cNvSpPr txBox="1"/>
          <p:nvPr/>
        </p:nvSpPr>
        <p:spPr>
          <a:xfrm>
            <a:off x="8694663" y="34279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38%</a:t>
            </a:r>
            <a:endParaRPr lang="en-GB" sz="1050" b="1" i="1" dirty="0" smtClean="0">
              <a:latin typeface="Arial" pitchFamily="34" charset="0"/>
              <a:cs typeface="Arial" pitchFamily="34" charset="0"/>
            </a:endParaRPr>
          </a:p>
        </p:txBody>
      </p:sp>
      <p:sp>
        <p:nvSpPr>
          <p:cNvPr id="36" name="TextBox 35"/>
          <p:cNvSpPr txBox="1"/>
          <p:nvPr/>
        </p:nvSpPr>
        <p:spPr>
          <a:xfrm>
            <a:off x="8694663" y="36660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38%</a:t>
            </a:r>
            <a:endParaRPr lang="en-GB" sz="1050" b="1" i="1" dirty="0" smtClean="0">
              <a:latin typeface="Arial" pitchFamily="34" charset="0"/>
              <a:cs typeface="Arial" pitchFamily="34" charset="0"/>
            </a:endParaRPr>
          </a:p>
        </p:txBody>
      </p:sp>
      <p:sp>
        <p:nvSpPr>
          <p:cNvPr id="37" name="TextBox 36"/>
          <p:cNvSpPr txBox="1"/>
          <p:nvPr/>
        </p:nvSpPr>
        <p:spPr>
          <a:xfrm>
            <a:off x="8064970" y="39548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8" name="TextBox 37"/>
          <p:cNvSpPr txBox="1"/>
          <p:nvPr/>
        </p:nvSpPr>
        <p:spPr>
          <a:xfrm>
            <a:off x="8217370" y="41644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9" name="TextBox 38"/>
          <p:cNvSpPr txBox="1"/>
          <p:nvPr/>
        </p:nvSpPr>
        <p:spPr>
          <a:xfrm>
            <a:off x="8369770" y="41548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0" name="TextBox 39"/>
          <p:cNvSpPr txBox="1"/>
          <p:nvPr/>
        </p:nvSpPr>
        <p:spPr>
          <a:xfrm>
            <a:off x="8208888" y="38946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20%</a:t>
            </a:r>
            <a:endParaRPr lang="en-GB" sz="1050" b="1" i="1" dirty="0" smtClean="0">
              <a:latin typeface="Arial" pitchFamily="34" charset="0"/>
              <a:cs typeface="Arial" pitchFamily="34" charset="0"/>
            </a:endParaRPr>
          </a:p>
        </p:txBody>
      </p:sp>
      <p:sp>
        <p:nvSpPr>
          <p:cNvPr id="41" name="TextBox 40"/>
          <p:cNvSpPr txBox="1"/>
          <p:nvPr/>
        </p:nvSpPr>
        <p:spPr>
          <a:xfrm>
            <a:off x="8208888" y="41422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42" name="TextBox 41"/>
          <p:cNvSpPr txBox="1"/>
          <p:nvPr/>
        </p:nvSpPr>
        <p:spPr>
          <a:xfrm>
            <a:off x="8208888" y="43899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33%</a:t>
            </a:r>
            <a:endParaRPr lang="en-GB" sz="1050" b="1" i="1" dirty="0" smtClean="0">
              <a:latin typeface="Arial" pitchFamily="34" charset="0"/>
              <a:cs typeface="Arial" pitchFamily="34" charset="0"/>
            </a:endParaRPr>
          </a:p>
        </p:txBody>
      </p:sp>
      <p:sp>
        <p:nvSpPr>
          <p:cNvPr id="43" name="TextBox 42"/>
          <p:cNvSpPr txBox="1"/>
          <p:nvPr/>
        </p:nvSpPr>
        <p:spPr>
          <a:xfrm>
            <a:off x="8694663" y="39041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44" name="TextBox 43"/>
          <p:cNvSpPr txBox="1"/>
          <p:nvPr/>
        </p:nvSpPr>
        <p:spPr>
          <a:xfrm>
            <a:off x="8694663" y="41518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29%</a:t>
            </a:r>
            <a:endParaRPr lang="en-GB" sz="1050" b="1" i="1" dirty="0" smtClean="0">
              <a:latin typeface="Arial" pitchFamily="34" charset="0"/>
              <a:cs typeface="Arial" pitchFamily="34" charset="0"/>
            </a:endParaRPr>
          </a:p>
        </p:txBody>
      </p:sp>
      <p:sp>
        <p:nvSpPr>
          <p:cNvPr id="45" name="TextBox 44"/>
          <p:cNvSpPr txBox="1"/>
          <p:nvPr/>
        </p:nvSpPr>
        <p:spPr>
          <a:xfrm>
            <a:off x="8694663" y="4399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46" name="Oval 45"/>
          <p:cNvSpPr/>
          <p:nvPr/>
        </p:nvSpPr>
        <p:spPr bwMode="gray">
          <a:xfrm>
            <a:off x="8620003" y="387183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7" name="Oval 46"/>
          <p:cNvSpPr/>
          <p:nvPr/>
        </p:nvSpPr>
        <p:spPr bwMode="gray">
          <a:xfrm>
            <a:off x="8127970" y="435912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8" name="Oval 47"/>
          <p:cNvSpPr/>
          <p:nvPr/>
        </p:nvSpPr>
        <p:spPr bwMode="gray">
          <a:xfrm>
            <a:off x="8620096" y="219762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9" name="Oval 48"/>
          <p:cNvSpPr/>
          <p:nvPr/>
        </p:nvSpPr>
        <p:spPr bwMode="gray">
          <a:xfrm>
            <a:off x="8606307" y="196105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0" name="TextBox 49"/>
          <p:cNvSpPr txBox="1"/>
          <p:nvPr/>
        </p:nvSpPr>
        <p:spPr>
          <a:xfrm>
            <a:off x="1027609" y="1268760"/>
            <a:ext cx="7109916" cy="152251"/>
          </a:xfrm>
          <a:prstGeom prst="rect">
            <a:avLst/>
          </a:prstGeom>
          <a:noFill/>
        </p:spPr>
        <p:txBody>
          <a:bodyPr wrap="square" lIns="0" tIns="0" rIns="0" bIns="0" rtlCol="0">
            <a:noAutofit/>
          </a:bodyPr>
          <a:lstStyle/>
          <a:p>
            <a:pPr>
              <a:spcBef>
                <a:spcPts val="300"/>
              </a:spcBef>
            </a:pPr>
            <a:r>
              <a:rPr lang="nl-NL" sz="1200" dirty="0">
                <a:latin typeface="Arial" pitchFamily="34" charset="0"/>
                <a:cs typeface="Arial" pitchFamily="34" charset="0"/>
              </a:rPr>
              <a:t>Snoep en chocolade dat in de buurt van de kassa ligt</a:t>
            </a:r>
            <a:endParaRPr lang="en-GB" sz="1200" dirty="0" err="1">
              <a:latin typeface="Arial" pitchFamily="34" charset="0"/>
              <a:cs typeface="Arial" pitchFamily="34" charset="0"/>
            </a:endParaRPr>
          </a:p>
        </p:txBody>
      </p:sp>
      <p:sp>
        <p:nvSpPr>
          <p:cNvPr id="51" name="TextBox 50"/>
          <p:cNvSpPr txBox="1"/>
          <p:nvPr/>
        </p:nvSpPr>
        <p:spPr>
          <a:xfrm>
            <a:off x="1037134" y="2988717"/>
            <a:ext cx="7109916" cy="152251"/>
          </a:xfrm>
          <a:prstGeom prst="rect">
            <a:avLst/>
          </a:prstGeom>
          <a:noFill/>
        </p:spPr>
        <p:txBody>
          <a:bodyPr wrap="square" lIns="0" tIns="0" rIns="0" bIns="0" rtlCol="0">
            <a:noAutofit/>
          </a:bodyPr>
          <a:lstStyle/>
          <a:p>
            <a:pPr>
              <a:spcBef>
                <a:spcPts val="300"/>
              </a:spcBef>
            </a:pPr>
            <a:r>
              <a:rPr lang="nl-NL" sz="1200" dirty="0">
                <a:latin typeface="Arial" pitchFamily="34" charset="0"/>
                <a:cs typeface="Arial" pitchFamily="34" charset="0"/>
              </a:rPr>
              <a:t>Snoep en chocolade dat op de toonbank bij de kassa ligt</a:t>
            </a:r>
            <a:endParaRPr lang="en-GB" sz="1200" dirty="0" err="1">
              <a:latin typeface="Arial" pitchFamily="34" charset="0"/>
              <a:cs typeface="Arial" pitchFamily="34" charset="0"/>
            </a:endParaRPr>
          </a:p>
        </p:txBody>
      </p:sp>
    </p:spTree>
    <p:extLst>
      <p:ext uri="{BB962C8B-B14F-4D97-AF65-F5344CB8AC3E}">
        <p14:creationId xmlns:p14="http://schemas.microsoft.com/office/powerpoint/2010/main" val="2545851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65448"/>
            <a:ext cx="7885038" cy="647402"/>
          </a:xfrm>
        </p:spPr>
        <p:txBody>
          <a:bodyPr/>
          <a:lstStyle/>
          <a:p>
            <a:r>
              <a:rPr lang="nl-NL" sz="1600" dirty="0" smtClean="0"/>
              <a:t>Senioren vinden het relatief vaker (heel) vervelend als een kassamedewerker hen tijdens het afrekenen wijst op een aanbieding van snoep of chocolade (66%). Ook een verwijzing naar de aanbieding door middel van een opvallende poster of een kaartje wordt relatief vaker door senioren niet gewaardeerd (32%). 30-39 jarigen vinden een dergelijke verwijzing relatief vaker niet vervelend (43%).</a:t>
            </a:r>
            <a:endParaRPr lang="en-GB" sz="1600" dirty="0"/>
          </a:p>
        </p:txBody>
      </p:sp>
      <p:sp>
        <p:nvSpPr>
          <p:cNvPr id="4" name="Content Placeholder 3"/>
          <p:cNvSpPr>
            <a:spLocks noGrp="1"/>
          </p:cNvSpPr>
          <p:nvPr>
            <p:ph sz="quarter" idx="13"/>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de volgende zaken wel of niet vervelend?</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6" name="TextBox 5"/>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7" name="TextBox 6"/>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8" name="TextBox 7"/>
          <p:cNvSpPr txBox="1"/>
          <p:nvPr/>
        </p:nvSpPr>
        <p:spPr>
          <a:xfrm>
            <a:off x="8064970" y="15545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9" name="TextBox 8"/>
          <p:cNvSpPr txBox="1"/>
          <p:nvPr/>
        </p:nvSpPr>
        <p:spPr>
          <a:xfrm>
            <a:off x="8217370" y="17545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08888" y="14943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59%</a:t>
            </a:r>
            <a:endParaRPr lang="en-GB" sz="1050" b="1" i="1" dirty="0" smtClean="0">
              <a:latin typeface="Arial" pitchFamily="34" charset="0"/>
              <a:cs typeface="Arial" pitchFamily="34" charset="0"/>
            </a:endParaRPr>
          </a:p>
        </p:txBody>
      </p:sp>
      <p:sp>
        <p:nvSpPr>
          <p:cNvPr id="12" name="TextBox 11"/>
          <p:cNvSpPr txBox="1"/>
          <p:nvPr/>
        </p:nvSpPr>
        <p:spPr>
          <a:xfrm>
            <a:off x="8208888" y="1732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13" name="TextBox 12"/>
          <p:cNvSpPr txBox="1"/>
          <p:nvPr/>
        </p:nvSpPr>
        <p:spPr>
          <a:xfrm>
            <a:off x="8208888" y="19705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55%</a:t>
            </a:r>
            <a:endParaRPr lang="en-GB" sz="1050" b="1" i="1" dirty="0" smtClean="0">
              <a:latin typeface="Arial" pitchFamily="34" charset="0"/>
              <a:cs typeface="Arial" pitchFamily="34" charset="0"/>
            </a:endParaRPr>
          </a:p>
        </p:txBody>
      </p:sp>
      <p:sp>
        <p:nvSpPr>
          <p:cNvPr id="14" name="TextBox 13"/>
          <p:cNvSpPr txBox="1"/>
          <p:nvPr/>
        </p:nvSpPr>
        <p:spPr>
          <a:xfrm>
            <a:off x="8694663" y="15038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15%</a:t>
            </a:r>
            <a:endParaRPr lang="en-GB" sz="1050" b="1" i="1" dirty="0" smtClean="0">
              <a:latin typeface="Arial" pitchFamily="34" charset="0"/>
              <a:cs typeface="Arial" pitchFamily="34" charset="0"/>
            </a:endParaRPr>
          </a:p>
        </p:txBody>
      </p:sp>
      <p:sp>
        <p:nvSpPr>
          <p:cNvPr id="15" name="TextBox 14"/>
          <p:cNvSpPr txBox="1"/>
          <p:nvPr/>
        </p:nvSpPr>
        <p:spPr>
          <a:xfrm>
            <a:off x="8694663" y="17419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16" name="TextBox 15"/>
          <p:cNvSpPr txBox="1"/>
          <p:nvPr/>
        </p:nvSpPr>
        <p:spPr>
          <a:xfrm>
            <a:off x="8694663" y="19801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17" name="TextBox 16"/>
          <p:cNvSpPr txBox="1"/>
          <p:nvPr/>
        </p:nvSpPr>
        <p:spPr>
          <a:xfrm>
            <a:off x="8064970" y="226893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8" name="TextBox 17"/>
          <p:cNvSpPr txBox="1"/>
          <p:nvPr/>
        </p:nvSpPr>
        <p:spPr>
          <a:xfrm>
            <a:off x="8217370" y="2478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9" name="TextBox 18"/>
          <p:cNvSpPr txBox="1"/>
          <p:nvPr/>
        </p:nvSpPr>
        <p:spPr>
          <a:xfrm>
            <a:off x="8369770" y="24689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0" name="TextBox 19"/>
          <p:cNvSpPr txBox="1"/>
          <p:nvPr/>
        </p:nvSpPr>
        <p:spPr>
          <a:xfrm>
            <a:off x="8208888" y="22087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56%</a:t>
            </a:r>
            <a:endParaRPr lang="en-GB" sz="1050" b="1" i="1" dirty="0" smtClean="0">
              <a:latin typeface="Arial" pitchFamily="34" charset="0"/>
              <a:cs typeface="Arial" pitchFamily="34" charset="0"/>
            </a:endParaRPr>
          </a:p>
        </p:txBody>
      </p:sp>
      <p:sp>
        <p:nvSpPr>
          <p:cNvPr id="21" name="TextBox 20"/>
          <p:cNvSpPr txBox="1"/>
          <p:nvPr/>
        </p:nvSpPr>
        <p:spPr>
          <a:xfrm>
            <a:off x="8208888" y="24563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58%</a:t>
            </a:r>
            <a:endParaRPr lang="en-GB" sz="1050" b="1" i="1" dirty="0" smtClean="0">
              <a:latin typeface="Arial" pitchFamily="34" charset="0"/>
              <a:cs typeface="Arial" pitchFamily="34" charset="0"/>
            </a:endParaRPr>
          </a:p>
        </p:txBody>
      </p:sp>
      <p:sp>
        <p:nvSpPr>
          <p:cNvPr id="22" name="TextBox 21"/>
          <p:cNvSpPr txBox="1"/>
          <p:nvPr/>
        </p:nvSpPr>
        <p:spPr>
          <a:xfrm>
            <a:off x="8208888" y="27040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66%</a:t>
            </a:r>
            <a:endParaRPr lang="en-GB" sz="1050" b="1" i="1" dirty="0" smtClean="0">
              <a:latin typeface="Arial" pitchFamily="34" charset="0"/>
              <a:cs typeface="Arial" pitchFamily="34" charset="0"/>
            </a:endParaRPr>
          </a:p>
        </p:txBody>
      </p:sp>
      <p:sp>
        <p:nvSpPr>
          <p:cNvPr id="23" name="TextBox 22"/>
          <p:cNvSpPr txBox="1"/>
          <p:nvPr/>
        </p:nvSpPr>
        <p:spPr>
          <a:xfrm>
            <a:off x="8694663" y="22182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24" name="TextBox 23"/>
          <p:cNvSpPr txBox="1"/>
          <p:nvPr/>
        </p:nvSpPr>
        <p:spPr>
          <a:xfrm>
            <a:off x="8694663" y="24658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16%</a:t>
            </a:r>
            <a:endParaRPr lang="en-GB" sz="1050" b="1" i="1" dirty="0" smtClean="0">
              <a:latin typeface="Arial" pitchFamily="34" charset="0"/>
              <a:cs typeface="Arial" pitchFamily="34" charset="0"/>
            </a:endParaRPr>
          </a:p>
        </p:txBody>
      </p:sp>
      <p:sp>
        <p:nvSpPr>
          <p:cNvPr id="25" name="TextBox 24"/>
          <p:cNvSpPr txBox="1"/>
          <p:nvPr/>
        </p:nvSpPr>
        <p:spPr>
          <a:xfrm>
            <a:off x="8694663" y="27135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27" name="Oval 26"/>
          <p:cNvSpPr/>
          <p:nvPr/>
        </p:nvSpPr>
        <p:spPr bwMode="gray">
          <a:xfrm>
            <a:off x="8127970" y="2673200"/>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8" name="TextBox 27"/>
          <p:cNvSpPr txBox="1"/>
          <p:nvPr/>
        </p:nvSpPr>
        <p:spPr>
          <a:xfrm>
            <a:off x="8064970" y="32404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29" name="TextBox 28"/>
          <p:cNvSpPr txBox="1"/>
          <p:nvPr/>
        </p:nvSpPr>
        <p:spPr>
          <a:xfrm>
            <a:off x="8217370" y="34405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0" name="TextBox 29"/>
          <p:cNvSpPr txBox="1"/>
          <p:nvPr/>
        </p:nvSpPr>
        <p:spPr>
          <a:xfrm>
            <a:off x="8369770" y="34309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1" name="TextBox 30"/>
          <p:cNvSpPr txBox="1"/>
          <p:nvPr/>
        </p:nvSpPr>
        <p:spPr>
          <a:xfrm>
            <a:off x="8208888" y="31802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22%</a:t>
            </a:r>
            <a:endParaRPr lang="en-GB" sz="1050" b="1" i="1" dirty="0" smtClean="0">
              <a:latin typeface="Arial" pitchFamily="34" charset="0"/>
              <a:cs typeface="Arial" pitchFamily="34" charset="0"/>
            </a:endParaRPr>
          </a:p>
        </p:txBody>
      </p:sp>
      <p:sp>
        <p:nvSpPr>
          <p:cNvPr id="32" name="TextBox 31"/>
          <p:cNvSpPr txBox="1"/>
          <p:nvPr/>
        </p:nvSpPr>
        <p:spPr>
          <a:xfrm>
            <a:off x="8208888" y="34183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17%</a:t>
            </a:r>
            <a:endParaRPr lang="en-GB" sz="1050" b="1" i="1" dirty="0" smtClean="0">
              <a:latin typeface="Arial" pitchFamily="34" charset="0"/>
              <a:cs typeface="Arial" pitchFamily="34" charset="0"/>
            </a:endParaRPr>
          </a:p>
        </p:txBody>
      </p:sp>
      <p:sp>
        <p:nvSpPr>
          <p:cNvPr id="33" name="TextBox 32"/>
          <p:cNvSpPr txBox="1"/>
          <p:nvPr/>
        </p:nvSpPr>
        <p:spPr>
          <a:xfrm>
            <a:off x="8208888" y="36565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14%</a:t>
            </a:r>
            <a:endParaRPr lang="en-GB" sz="1050" b="1" i="1" dirty="0" smtClean="0">
              <a:latin typeface="Arial" pitchFamily="34" charset="0"/>
              <a:cs typeface="Arial" pitchFamily="34" charset="0"/>
            </a:endParaRPr>
          </a:p>
        </p:txBody>
      </p:sp>
      <p:sp>
        <p:nvSpPr>
          <p:cNvPr id="34" name="TextBox 33"/>
          <p:cNvSpPr txBox="1"/>
          <p:nvPr/>
        </p:nvSpPr>
        <p:spPr>
          <a:xfrm>
            <a:off x="8694663" y="31897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36%</a:t>
            </a:r>
            <a:endParaRPr lang="en-GB" sz="1050" b="1" i="1" dirty="0" smtClean="0">
              <a:latin typeface="Arial" pitchFamily="34" charset="0"/>
              <a:cs typeface="Arial" pitchFamily="34" charset="0"/>
            </a:endParaRPr>
          </a:p>
        </p:txBody>
      </p:sp>
      <p:sp>
        <p:nvSpPr>
          <p:cNvPr id="35" name="TextBox 34"/>
          <p:cNvSpPr txBox="1"/>
          <p:nvPr/>
        </p:nvSpPr>
        <p:spPr>
          <a:xfrm>
            <a:off x="8694663" y="34279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36" name="TextBox 35"/>
          <p:cNvSpPr txBox="1"/>
          <p:nvPr/>
        </p:nvSpPr>
        <p:spPr>
          <a:xfrm>
            <a:off x="8694663" y="36660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43%</a:t>
            </a:r>
            <a:endParaRPr lang="en-GB" sz="1050" b="1" i="1" dirty="0" smtClean="0">
              <a:latin typeface="Arial" pitchFamily="34" charset="0"/>
              <a:cs typeface="Arial" pitchFamily="34" charset="0"/>
            </a:endParaRPr>
          </a:p>
        </p:txBody>
      </p:sp>
      <p:sp>
        <p:nvSpPr>
          <p:cNvPr id="37" name="TextBox 36"/>
          <p:cNvSpPr txBox="1"/>
          <p:nvPr/>
        </p:nvSpPr>
        <p:spPr>
          <a:xfrm>
            <a:off x="8064970" y="395486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8" name="TextBox 37"/>
          <p:cNvSpPr txBox="1"/>
          <p:nvPr/>
        </p:nvSpPr>
        <p:spPr>
          <a:xfrm>
            <a:off x="8217370" y="4164410"/>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9" name="TextBox 38"/>
          <p:cNvSpPr txBox="1"/>
          <p:nvPr/>
        </p:nvSpPr>
        <p:spPr>
          <a:xfrm>
            <a:off x="8369770" y="4154885"/>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40" name="TextBox 39"/>
          <p:cNvSpPr txBox="1"/>
          <p:nvPr/>
        </p:nvSpPr>
        <p:spPr>
          <a:xfrm>
            <a:off x="8208888" y="38946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21%</a:t>
            </a:r>
            <a:endParaRPr lang="en-GB" sz="1050" b="1" i="1" dirty="0" smtClean="0">
              <a:latin typeface="Arial" pitchFamily="34" charset="0"/>
              <a:cs typeface="Arial" pitchFamily="34" charset="0"/>
            </a:endParaRPr>
          </a:p>
        </p:txBody>
      </p:sp>
      <p:sp>
        <p:nvSpPr>
          <p:cNvPr id="41" name="TextBox 40"/>
          <p:cNvSpPr txBox="1"/>
          <p:nvPr/>
        </p:nvSpPr>
        <p:spPr>
          <a:xfrm>
            <a:off x="8208888" y="414228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21%</a:t>
            </a:r>
            <a:endParaRPr lang="en-GB" sz="1050" b="1" i="1" dirty="0" smtClean="0">
              <a:latin typeface="Arial" pitchFamily="34" charset="0"/>
              <a:cs typeface="Arial" pitchFamily="34" charset="0"/>
            </a:endParaRPr>
          </a:p>
        </p:txBody>
      </p:sp>
      <p:sp>
        <p:nvSpPr>
          <p:cNvPr id="42" name="TextBox 41"/>
          <p:cNvSpPr txBox="1"/>
          <p:nvPr/>
        </p:nvSpPr>
        <p:spPr>
          <a:xfrm>
            <a:off x="8208888" y="4389934"/>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32%</a:t>
            </a:r>
            <a:endParaRPr lang="en-GB" sz="1050" b="1" i="1" dirty="0" smtClean="0">
              <a:latin typeface="Arial" pitchFamily="34" charset="0"/>
              <a:cs typeface="Arial" pitchFamily="34" charset="0"/>
            </a:endParaRPr>
          </a:p>
        </p:txBody>
      </p:sp>
      <p:sp>
        <p:nvSpPr>
          <p:cNvPr id="43" name="TextBox 42"/>
          <p:cNvSpPr txBox="1"/>
          <p:nvPr/>
        </p:nvSpPr>
        <p:spPr>
          <a:xfrm>
            <a:off x="8694663" y="39041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40%</a:t>
            </a:r>
            <a:endParaRPr lang="en-GB" sz="1050" b="1" i="1" dirty="0" smtClean="0">
              <a:latin typeface="Arial" pitchFamily="34" charset="0"/>
              <a:cs typeface="Arial" pitchFamily="34" charset="0"/>
            </a:endParaRPr>
          </a:p>
        </p:txBody>
      </p:sp>
      <p:sp>
        <p:nvSpPr>
          <p:cNvPr id="44" name="TextBox 43"/>
          <p:cNvSpPr txBox="1"/>
          <p:nvPr/>
        </p:nvSpPr>
        <p:spPr>
          <a:xfrm>
            <a:off x="8694663" y="415180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45" name="TextBox 44"/>
          <p:cNvSpPr txBox="1"/>
          <p:nvPr/>
        </p:nvSpPr>
        <p:spPr>
          <a:xfrm>
            <a:off x="8694663" y="4399459"/>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46" name="Oval 45"/>
          <p:cNvSpPr/>
          <p:nvPr/>
        </p:nvSpPr>
        <p:spPr bwMode="gray">
          <a:xfrm>
            <a:off x="8610478" y="3645893"/>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7" name="Oval 46"/>
          <p:cNvSpPr/>
          <p:nvPr/>
        </p:nvSpPr>
        <p:spPr bwMode="gray">
          <a:xfrm>
            <a:off x="8127970" y="4359125"/>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8" name="TextBox 47"/>
          <p:cNvSpPr txBox="1"/>
          <p:nvPr/>
        </p:nvSpPr>
        <p:spPr>
          <a:xfrm>
            <a:off x="1027609" y="1285875"/>
            <a:ext cx="7109916" cy="152251"/>
          </a:xfrm>
          <a:prstGeom prst="rect">
            <a:avLst/>
          </a:prstGeom>
          <a:noFill/>
        </p:spPr>
        <p:txBody>
          <a:bodyPr wrap="square" lIns="0" tIns="0" rIns="0" bIns="0" rtlCol="0">
            <a:noAutofit/>
          </a:bodyPr>
          <a:lstStyle/>
          <a:p>
            <a:pPr>
              <a:spcBef>
                <a:spcPts val="300"/>
              </a:spcBef>
            </a:pPr>
            <a:r>
              <a:rPr lang="nl-NL" sz="1200" dirty="0">
                <a:latin typeface="Arial" pitchFamily="34" charset="0"/>
                <a:cs typeface="Arial" pitchFamily="34" charset="0"/>
              </a:rPr>
              <a:t>Een kassamedewerker die mij tijdens het afrekenen op een aanbieding van snoep of chocolade wijst</a:t>
            </a:r>
            <a:endParaRPr lang="en-GB" sz="1200" dirty="0" err="1">
              <a:latin typeface="Arial" pitchFamily="34" charset="0"/>
              <a:cs typeface="Arial" pitchFamily="34" charset="0"/>
            </a:endParaRPr>
          </a:p>
        </p:txBody>
      </p:sp>
      <p:sp>
        <p:nvSpPr>
          <p:cNvPr id="49" name="TextBox 48"/>
          <p:cNvSpPr txBox="1"/>
          <p:nvPr/>
        </p:nvSpPr>
        <p:spPr>
          <a:xfrm>
            <a:off x="1037134" y="2981325"/>
            <a:ext cx="7109916" cy="152251"/>
          </a:xfrm>
          <a:prstGeom prst="rect">
            <a:avLst/>
          </a:prstGeom>
          <a:noFill/>
        </p:spPr>
        <p:txBody>
          <a:bodyPr wrap="square" lIns="0" tIns="0" rIns="0" bIns="0" rtlCol="0">
            <a:noAutofit/>
          </a:bodyPr>
          <a:lstStyle/>
          <a:p>
            <a:pPr>
              <a:spcBef>
                <a:spcPts val="300"/>
              </a:spcBef>
            </a:pPr>
            <a:r>
              <a:rPr lang="nl-NL" sz="1200" dirty="0">
                <a:latin typeface="Arial" pitchFamily="34" charset="0"/>
                <a:cs typeface="Arial" pitchFamily="34" charset="0"/>
              </a:rPr>
              <a:t>Een opvallende poster of kaartje bij de kassa dat mij op een aanbieding van snoep of chocolade wijst</a:t>
            </a:r>
            <a:endParaRPr lang="en-GB" sz="1200" dirty="0" err="1">
              <a:latin typeface="Arial" pitchFamily="34" charset="0"/>
              <a:cs typeface="Arial" pitchFamily="34" charset="0"/>
            </a:endParaRPr>
          </a:p>
        </p:txBody>
      </p:sp>
    </p:spTree>
    <p:extLst>
      <p:ext uri="{BB962C8B-B14F-4D97-AF65-F5344CB8AC3E}">
        <p14:creationId xmlns:p14="http://schemas.microsoft.com/office/powerpoint/2010/main" val="11896156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14" name="TextBox 13"/>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28%</a:t>
            </a:r>
            <a:endParaRPr lang="en-GB" sz="1050" b="1" i="1" dirty="0" smtClean="0">
              <a:latin typeface="Arial" pitchFamily="34" charset="0"/>
              <a:cs typeface="Arial" pitchFamily="34" charset="0"/>
            </a:endParaRPr>
          </a:p>
        </p:txBody>
      </p:sp>
      <p:sp>
        <p:nvSpPr>
          <p:cNvPr id="15" name="TextBox 14"/>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26%</a:t>
            </a:r>
            <a:endParaRPr lang="en-GB" sz="1050" b="1" i="1" dirty="0" smtClean="0">
              <a:latin typeface="Arial" pitchFamily="34" charset="0"/>
              <a:cs typeface="Arial" pitchFamily="34" charset="0"/>
            </a:endParaRPr>
          </a:p>
        </p:txBody>
      </p:sp>
      <p:sp>
        <p:nvSpPr>
          <p:cNvPr id="16" name="TextBox 15"/>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30%</a:t>
            </a:r>
            <a:endParaRPr lang="en-GB" sz="1050" b="1" i="1" dirty="0" smtClean="0">
              <a:latin typeface="Arial" pitchFamily="34" charset="0"/>
              <a:cs typeface="Arial" pitchFamily="34" charset="0"/>
            </a:endParaRPr>
          </a:p>
        </p:txBody>
      </p:sp>
      <p:sp>
        <p:nvSpPr>
          <p:cNvPr id="17" name="TextBox 16"/>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18" name="TextBox 17"/>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19" name="TextBox 18"/>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18%</a:t>
            </a:r>
            <a:endParaRPr lang="en-GB" sz="1050" b="1" i="1" dirty="0" smtClean="0">
              <a:latin typeface="Arial" pitchFamily="34" charset="0"/>
              <a:cs typeface="Arial" pitchFamily="34" charset="0"/>
            </a:endParaRPr>
          </a:p>
        </p:txBody>
      </p:sp>
      <p:sp>
        <p:nvSpPr>
          <p:cNvPr id="20" name="TextBox 19"/>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21%</a:t>
            </a:r>
            <a:endParaRPr lang="en-GB" sz="1050" b="1" i="1" dirty="0" smtClean="0">
              <a:latin typeface="Arial" pitchFamily="34" charset="0"/>
              <a:cs typeface="Arial" pitchFamily="34" charset="0"/>
            </a:endParaRPr>
          </a:p>
        </p:txBody>
      </p:sp>
      <p:sp>
        <p:nvSpPr>
          <p:cNvPr id="21" name="TextBox 20"/>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25%</a:t>
            </a:r>
            <a:endParaRPr lang="en-GB" sz="1050" b="1" i="1" dirty="0" smtClean="0">
              <a:latin typeface="Arial" pitchFamily="34" charset="0"/>
              <a:cs typeface="Arial" pitchFamily="34" charset="0"/>
            </a:endParaRPr>
          </a:p>
        </p:txBody>
      </p:sp>
      <p:sp>
        <p:nvSpPr>
          <p:cNvPr id="22" name="TextBox 21"/>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23" name="TextBox 22"/>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36%</a:t>
            </a:r>
            <a:endParaRPr lang="en-GB" sz="1050" b="1" i="1" dirty="0" smtClean="0">
              <a:latin typeface="Arial" pitchFamily="34" charset="0"/>
              <a:cs typeface="Arial" pitchFamily="34" charset="0"/>
            </a:endParaRPr>
          </a:p>
        </p:txBody>
      </p:sp>
      <p:sp>
        <p:nvSpPr>
          <p:cNvPr id="24" name="TextBox 23"/>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31%</a:t>
            </a:r>
            <a:endParaRPr lang="en-GB" sz="1050" b="1" i="1" dirty="0" smtClean="0">
              <a:latin typeface="Arial" pitchFamily="34" charset="0"/>
              <a:cs typeface="Arial" pitchFamily="34" charset="0"/>
            </a:endParaRPr>
          </a:p>
        </p:txBody>
      </p:sp>
      <p:sp>
        <p:nvSpPr>
          <p:cNvPr id="25" name="TextBox 24"/>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6" name="TextBox 25"/>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42%</a:t>
            </a:r>
            <a:endParaRPr lang="en-GB" sz="1050" b="1" i="1" dirty="0" smtClean="0">
              <a:latin typeface="Arial" pitchFamily="34" charset="0"/>
              <a:cs typeface="Arial" pitchFamily="34" charset="0"/>
            </a:endParaRPr>
          </a:p>
        </p:txBody>
      </p:sp>
      <p:sp>
        <p:nvSpPr>
          <p:cNvPr id="27" name="TextBox 26"/>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27%</a:t>
            </a:r>
            <a:endParaRPr lang="en-GB" sz="1050" b="1" i="1" dirty="0" smtClean="0">
              <a:latin typeface="Arial" pitchFamily="34" charset="0"/>
              <a:cs typeface="Arial" pitchFamily="34" charset="0"/>
            </a:endParaRPr>
          </a:p>
        </p:txBody>
      </p:sp>
      <p:sp>
        <p:nvSpPr>
          <p:cNvPr id="28" name="TextBox 27"/>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23%</a:t>
            </a:r>
            <a:endParaRPr lang="en-GB" sz="1050" b="1" i="1" dirty="0" smtClean="0">
              <a:latin typeface="Arial" pitchFamily="34" charset="0"/>
              <a:cs typeface="Arial" pitchFamily="34" charset="0"/>
            </a:endParaRPr>
          </a:p>
        </p:txBody>
      </p:sp>
      <p:sp>
        <p:nvSpPr>
          <p:cNvPr id="31" name="Oval 30"/>
          <p:cNvSpPr/>
          <p:nvPr/>
        </p:nvSpPr>
        <p:spPr bwMode="gray">
          <a:xfrm>
            <a:off x="8620814" y="22126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2" name="Oval 31"/>
          <p:cNvSpPr/>
          <p:nvPr/>
        </p:nvSpPr>
        <p:spPr bwMode="gray">
          <a:xfrm>
            <a:off x="8135523" y="43081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630339" y="3262883"/>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323850" y="476672"/>
            <a:ext cx="7741120" cy="647402"/>
          </a:xfrm>
        </p:spPr>
        <p:txBody>
          <a:bodyPr/>
          <a:lstStyle/>
          <a:p>
            <a:r>
              <a:rPr lang="nl-NL" sz="1600" dirty="0" smtClean="0"/>
              <a:t>30% van de Nederlanders vindt het redelijk of zeer wenselijk dat er in </a:t>
            </a:r>
            <a:r>
              <a:rPr lang="nl-NL" sz="1600" dirty="0"/>
              <a:t>plaats van snoep of </a:t>
            </a:r>
            <a:r>
              <a:rPr lang="nl-NL" sz="1600" dirty="0" smtClean="0"/>
              <a:t>chocolade (vaker) gezonde alternatieven worden </a:t>
            </a:r>
            <a:r>
              <a:rPr lang="nl-NL" sz="1600" dirty="0"/>
              <a:t>aangeboden bij de </a:t>
            </a:r>
            <a:r>
              <a:rPr lang="nl-NL" sz="1600" dirty="0" smtClean="0"/>
              <a:t>kassa. 27% van de Nederlanders vindt dit juist niet wenselijk. </a:t>
            </a:r>
            <a:endParaRPr lang="en-GB" sz="1600" dirty="0"/>
          </a:p>
        </p:txBody>
      </p:sp>
      <p:sp>
        <p:nvSpPr>
          <p:cNvPr id="4" name="Content Placeholder 3"/>
          <p:cNvSpPr>
            <a:spLocks noGrp="1"/>
          </p:cNvSpPr>
          <p:nvPr>
            <p:ph sz="quarter" idx="13"/>
          </p:nvPr>
        </p:nvSpPr>
        <p:spPr/>
        <p:txBody>
          <a:bodyPr/>
          <a:lstStyle/>
          <a:p>
            <a:r>
              <a:rPr lang="nl-NL" sz="1050" dirty="0"/>
              <a:t>Vrouwen (34%) en 30-39 jarigen (36%) vinden een aanbod van gezonde alternatieven in plaats van snoep of chocolade relatief vaker redelijk tot zeer wenselijk. Senioren echter vaker niet (42%).</a:t>
            </a:r>
          </a:p>
          <a:p>
            <a:r>
              <a:rPr lang="nl-NL" sz="1050" dirty="0" smtClean="0"/>
              <a:t>Lager opgeleiden vinden het relatief vaker niet wenselijk dat er gezonde alternatieven in plaats van snoep of chocolade bij de kassa wordt aangeboden (31%). Dit geldt ook voor Nederlanders met geen intentie tot gezond te eten (39%).   </a:t>
            </a:r>
            <a:endParaRPr lang="en-GB" sz="105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vindt u het wel of niet wenselijk dat er i.p.v. aanbiedingen van snoep of chocolade bij de kassa (vaker) gezonde alternatieven worden aangeboden?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Tree>
    <p:extLst>
      <p:ext uri="{BB962C8B-B14F-4D97-AF65-F5344CB8AC3E}">
        <p14:creationId xmlns:p14="http://schemas.microsoft.com/office/powerpoint/2010/main" val="2236687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3. Samenvatting</a:t>
            </a:r>
            <a:endParaRPr lang="nl-NL" dirty="0"/>
          </a:p>
        </p:txBody>
      </p:sp>
    </p:spTree>
    <p:extLst>
      <p:ext uri="{BB962C8B-B14F-4D97-AF65-F5344CB8AC3E}">
        <p14:creationId xmlns:p14="http://schemas.microsoft.com/office/powerpoint/2010/main" val="3693048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124744"/>
            <a:ext cx="8496944" cy="4968552"/>
          </a:xfrm>
        </p:spPr>
        <p:txBody>
          <a:bodyPr/>
          <a:lstStyle/>
          <a:p>
            <a:pPr marL="0" indent="0">
              <a:buNone/>
            </a:pPr>
            <a:r>
              <a:rPr lang="nl-NL" sz="1400" b="1" dirty="0" smtClean="0">
                <a:solidFill>
                  <a:schemeClr val="tx1"/>
                </a:solidFill>
              </a:rPr>
              <a:t>Verleiding tijdens het winkelen of onderweg</a:t>
            </a:r>
          </a:p>
          <a:p>
            <a:pPr marL="285750" indent="-285750">
              <a:buClrTx/>
              <a:buFont typeface="Wingdings" panose="05000000000000000000" pitchFamily="2" charset="2"/>
              <a:buChar char="Ø"/>
            </a:pPr>
            <a:r>
              <a:rPr lang="nl-NL" sz="1400" dirty="0">
                <a:solidFill>
                  <a:schemeClr val="tx1"/>
                </a:solidFill>
              </a:rPr>
              <a:t>Bijna 1 op de 3 Nederlanders (31%) koopt soms tot vaak eten om direct op te eten tijdens het winkelen of </a:t>
            </a:r>
            <a:r>
              <a:rPr lang="nl-NL" sz="1400" dirty="0" smtClean="0">
                <a:solidFill>
                  <a:schemeClr val="tx1"/>
                </a:solidFill>
              </a:rPr>
              <a:t>onderweg</a:t>
            </a:r>
            <a:r>
              <a:rPr lang="nl-NL" sz="1400" dirty="0" smtClean="0">
                <a:solidFill>
                  <a:schemeClr val="tx1"/>
                </a:solidFill>
              </a:rPr>
              <a:t>. Jonge </a:t>
            </a:r>
            <a:r>
              <a:rPr lang="nl-NL" sz="1400" dirty="0" smtClean="0">
                <a:solidFill>
                  <a:schemeClr val="tx1"/>
                </a:solidFill>
              </a:rPr>
              <a:t>volwassenen doen dit relatief vaker </a:t>
            </a:r>
            <a:r>
              <a:rPr lang="nl-NL" sz="1400" dirty="0" smtClean="0">
                <a:solidFill>
                  <a:schemeClr val="tx1"/>
                </a:solidFill>
              </a:rPr>
              <a:t>(54</a:t>
            </a:r>
            <a:r>
              <a:rPr lang="nl-NL" sz="1400" dirty="0" smtClean="0">
                <a:solidFill>
                  <a:schemeClr val="tx1"/>
                </a:solidFill>
              </a:rPr>
              <a:t>%) en senioren relatief minder vaak </a:t>
            </a:r>
            <a:r>
              <a:rPr lang="nl-NL" sz="1400" dirty="0" smtClean="0">
                <a:solidFill>
                  <a:schemeClr val="tx1"/>
                </a:solidFill>
              </a:rPr>
              <a:t>(14</a:t>
            </a:r>
            <a:r>
              <a:rPr lang="nl-NL" sz="1400" dirty="0" smtClean="0">
                <a:solidFill>
                  <a:schemeClr val="tx1"/>
                </a:solidFill>
              </a:rPr>
              <a:t>%). </a:t>
            </a:r>
          </a:p>
          <a:p>
            <a:pPr marL="285750" indent="-285750">
              <a:buClrTx/>
              <a:buFont typeface="Wingdings" panose="05000000000000000000" pitchFamily="2" charset="2"/>
              <a:buChar char="Ø"/>
            </a:pPr>
            <a:r>
              <a:rPr lang="nl-NL" sz="1400" dirty="0" smtClean="0">
                <a:solidFill>
                  <a:schemeClr val="tx1"/>
                </a:solidFill>
              </a:rPr>
              <a:t>Wanneer men tijdens het winkelen of onderweg eten koopt dan is dit vaker als tussendoortje (50%) dan </a:t>
            </a:r>
            <a:r>
              <a:rPr lang="nl-NL" sz="1400" dirty="0" smtClean="0">
                <a:solidFill>
                  <a:schemeClr val="tx1"/>
                </a:solidFill>
              </a:rPr>
              <a:t>als </a:t>
            </a:r>
            <a:r>
              <a:rPr lang="nl-NL" sz="1400" dirty="0" smtClean="0">
                <a:solidFill>
                  <a:schemeClr val="tx1"/>
                </a:solidFill>
              </a:rPr>
              <a:t>vervanging van een maaltijd (34%). Voor mannen geldt het relatief vaker als tussendoortje (55%) en voor vrouwen vaker als vervanging van de maaltijd (39%).</a:t>
            </a:r>
          </a:p>
          <a:p>
            <a:pPr marL="285750" indent="-285750">
              <a:buClrTx/>
              <a:buFont typeface="Wingdings" panose="05000000000000000000" pitchFamily="2" charset="2"/>
              <a:buChar char="Ø"/>
            </a:pPr>
            <a:r>
              <a:rPr lang="nl-NL" sz="1400" dirty="0" smtClean="0">
                <a:solidFill>
                  <a:schemeClr val="tx1"/>
                </a:solidFill>
              </a:rPr>
              <a:t>Nederlanders kopen het vaakst eten bij winkels met een verkooppunt in de winkelstraat (27%), bij een broodjeszaak (15%) of bij de snackbar (14%). Waar vrouwen vaker eten kopen bij een winkel met verkooppunt in de winkelstraat (34%), kopen mannen vaker eten bij een snackbar (17%), fastfoodrestaurant (13%) of tankstation (13%). </a:t>
            </a:r>
          </a:p>
          <a:p>
            <a:pPr marL="285750" indent="-285750">
              <a:buClrTx/>
              <a:buFont typeface="Wingdings" panose="05000000000000000000" pitchFamily="2" charset="2"/>
              <a:buChar char="Ø"/>
            </a:pPr>
            <a:r>
              <a:rPr lang="nl-NL" sz="1400" dirty="0" smtClean="0">
                <a:solidFill>
                  <a:schemeClr val="tx1"/>
                </a:solidFill>
              </a:rPr>
              <a:t>Nederlanders kopen het vaakst een belegd broodje (33%), friet / snack (20%) of een hartige snack (14%). Vrouwen kopen relatief vaker een belegd broodje (36%) of ijs (10</a:t>
            </a:r>
            <a:r>
              <a:rPr lang="nl-NL" sz="1400" dirty="0" smtClean="0">
                <a:solidFill>
                  <a:schemeClr val="tx1"/>
                </a:solidFill>
              </a:rPr>
              <a:t>%). Mannen en lager opgeleiden kopen relatief </a:t>
            </a:r>
            <a:r>
              <a:rPr lang="nl-NL" sz="1400" dirty="0" smtClean="0">
                <a:solidFill>
                  <a:schemeClr val="tx1"/>
                </a:solidFill>
              </a:rPr>
              <a:t>vaker friet / snack (24%).</a:t>
            </a:r>
          </a:p>
          <a:p>
            <a:pPr marL="285750" indent="-285750">
              <a:buClrTx/>
              <a:buFont typeface="Wingdings" panose="05000000000000000000" pitchFamily="2" charset="2"/>
              <a:buChar char="Ø"/>
            </a:pPr>
            <a:r>
              <a:rPr lang="nl-NL" sz="1400" dirty="0" smtClean="0">
                <a:solidFill>
                  <a:schemeClr val="tx1"/>
                </a:solidFill>
              </a:rPr>
              <a:t>Nederlanders kopen vaker ongezond (40%) dan gezond eten (27%) om direct op te eten. Jonge volwassenen kopen relatief vaker ongezond (50%) en senioren relatief vaker gezond (38%).  </a:t>
            </a:r>
            <a:r>
              <a:rPr lang="nl-NL" sz="1400" dirty="0" smtClean="0">
                <a:solidFill>
                  <a:schemeClr val="tx1"/>
                </a:solidFill>
              </a:rPr>
              <a:t>  </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De aankoop van eten voor directe consumptie is voor 67% van de Nederlanders vaker een spontane dan een geplande aankoop. Vrouwen (70%) en senioren (75%) kopen relatief vaker op impuls. </a:t>
            </a:r>
          </a:p>
          <a:p>
            <a:pPr marL="285750" indent="-285750">
              <a:buClrTx/>
              <a:buFont typeface="Wingdings" panose="05000000000000000000" pitchFamily="2" charset="2"/>
              <a:buChar char="Ø"/>
            </a:pPr>
            <a:r>
              <a:rPr lang="nl-NL" sz="1400" dirty="0" smtClean="0">
                <a:solidFill>
                  <a:schemeClr val="tx1"/>
                </a:solidFill>
              </a:rPr>
              <a:t>54% van de Nederlanders die spontaan eten kopen tijdens het winkelen of onderweg, doet dit voor de lekkere trek. Vrouwen kopen relatief vaker spontaan ongezond eten voor de gezelligheid (25%) of omdat geen </a:t>
            </a:r>
            <a:r>
              <a:rPr lang="nl-NL" sz="1400" dirty="0" smtClean="0">
                <a:solidFill>
                  <a:schemeClr val="tx1"/>
                </a:solidFill>
              </a:rPr>
              <a:t>ander </a:t>
            </a:r>
            <a:r>
              <a:rPr lang="nl-NL" sz="1400" dirty="0" smtClean="0">
                <a:solidFill>
                  <a:schemeClr val="tx1"/>
                </a:solidFill>
              </a:rPr>
              <a:t>alternatief voorhanden is (13%).</a:t>
            </a:r>
          </a:p>
        </p:txBody>
      </p:sp>
      <p:sp>
        <p:nvSpPr>
          <p:cNvPr id="3" name="Title 2"/>
          <p:cNvSpPr>
            <a:spLocks noGrp="1"/>
          </p:cNvSpPr>
          <p:nvPr>
            <p:ph type="title"/>
          </p:nvPr>
        </p:nvSpPr>
        <p:spPr bwMode="gray"/>
        <p:txBody>
          <a:bodyPr anchor="ctr"/>
          <a:lstStyle/>
          <a:p>
            <a:r>
              <a:rPr lang="nl-NL" dirty="0" smtClean="0"/>
              <a:t>Samenvatting</a:t>
            </a:r>
            <a:endParaRPr lang="nl-NL" dirty="0"/>
          </a:p>
        </p:txBody>
      </p:sp>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47</a:t>
            </a:fld>
            <a:endParaRPr lang="nl-NL" dirty="0"/>
          </a:p>
        </p:txBody>
      </p:sp>
    </p:spTree>
    <p:extLst>
      <p:ext uri="{BB962C8B-B14F-4D97-AF65-F5344CB8AC3E}">
        <p14:creationId xmlns:p14="http://schemas.microsoft.com/office/powerpoint/2010/main" val="41948911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980728"/>
            <a:ext cx="8496944" cy="4968552"/>
          </a:xfrm>
        </p:spPr>
        <p:txBody>
          <a:bodyPr/>
          <a:lstStyle/>
          <a:p>
            <a:pPr marL="0" indent="0">
              <a:buNone/>
            </a:pPr>
            <a:r>
              <a:rPr lang="nl-NL" sz="1400" b="1" dirty="0" smtClean="0">
                <a:solidFill>
                  <a:schemeClr val="tx1"/>
                </a:solidFill>
              </a:rPr>
              <a:t>Verleiding tijdens het winkelen of onderweg (2)</a:t>
            </a:r>
          </a:p>
          <a:p>
            <a:pPr marL="285750" indent="-285750">
              <a:buClrTx/>
              <a:buFont typeface="Wingdings" panose="05000000000000000000" pitchFamily="2" charset="2"/>
              <a:buChar char="Ø"/>
            </a:pPr>
            <a:r>
              <a:rPr lang="nl-NL" sz="1400" dirty="0" smtClean="0">
                <a:solidFill>
                  <a:schemeClr val="tx1"/>
                </a:solidFill>
              </a:rPr>
              <a:t>Een kwart van </a:t>
            </a:r>
            <a:r>
              <a:rPr lang="nl-NL" sz="1400" dirty="0" smtClean="0">
                <a:solidFill>
                  <a:schemeClr val="tx1"/>
                </a:solidFill>
              </a:rPr>
              <a:t>de Nederlanders </a:t>
            </a:r>
            <a:r>
              <a:rPr lang="nl-NL" sz="1400" dirty="0" smtClean="0">
                <a:solidFill>
                  <a:schemeClr val="tx1"/>
                </a:solidFill>
              </a:rPr>
              <a:t>(26%) die </a:t>
            </a:r>
            <a:r>
              <a:rPr lang="nl-NL" sz="1400" dirty="0" smtClean="0">
                <a:solidFill>
                  <a:schemeClr val="tx1"/>
                </a:solidFill>
              </a:rPr>
              <a:t>wel eens ongezond eten koopt tijdens het winkelen of onderweg, heeft </a:t>
            </a:r>
            <a:r>
              <a:rPr lang="nl-NL" sz="1400" dirty="0" smtClean="0">
                <a:solidFill>
                  <a:schemeClr val="tx1"/>
                </a:solidFill>
              </a:rPr>
              <a:t>daar achteraf </a:t>
            </a:r>
            <a:r>
              <a:rPr lang="nl-NL" sz="1400" dirty="0" smtClean="0">
                <a:solidFill>
                  <a:schemeClr val="tx1"/>
                </a:solidFill>
              </a:rPr>
              <a:t>wel eens spijt </a:t>
            </a:r>
            <a:r>
              <a:rPr lang="nl-NL" sz="1400" dirty="0" smtClean="0">
                <a:solidFill>
                  <a:schemeClr val="tx1"/>
                </a:solidFill>
              </a:rPr>
              <a:t>van. </a:t>
            </a:r>
            <a:r>
              <a:rPr lang="nl-NL" sz="1400" dirty="0" smtClean="0">
                <a:solidFill>
                  <a:schemeClr val="tx1"/>
                </a:solidFill>
              </a:rPr>
              <a:t>Vrouwen </a:t>
            </a:r>
            <a:r>
              <a:rPr lang="nl-NL" sz="1400" dirty="0" smtClean="0">
                <a:solidFill>
                  <a:schemeClr val="tx1"/>
                </a:solidFill>
              </a:rPr>
              <a:t>(31%) en mensen met overgewicht  hebben </a:t>
            </a:r>
            <a:r>
              <a:rPr lang="nl-NL" sz="1400" dirty="0" smtClean="0">
                <a:solidFill>
                  <a:schemeClr val="tx1"/>
                </a:solidFill>
              </a:rPr>
              <a:t>relatief vaker spijt </a:t>
            </a:r>
            <a:r>
              <a:rPr lang="nl-NL" sz="1400" dirty="0" smtClean="0">
                <a:solidFill>
                  <a:schemeClr val="tx1"/>
                </a:solidFill>
              </a:rPr>
              <a:t>. </a:t>
            </a:r>
            <a:r>
              <a:rPr lang="nl-NL" sz="1400" dirty="0" smtClean="0">
                <a:solidFill>
                  <a:schemeClr val="tx1"/>
                </a:solidFill>
              </a:rPr>
              <a:t>Senioren hebben relatief minder vaak achteraf spijt van een aankoop van ongezond eten </a:t>
            </a:r>
            <a:r>
              <a:rPr lang="nl-NL" sz="1400" dirty="0" smtClean="0">
                <a:solidFill>
                  <a:schemeClr val="tx1"/>
                </a:solidFill>
              </a:rPr>
              <a:t>(18%). </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De voornaamste reden voor spijt achteraf van de ongezonde aankoop is dat het ongezond is en het (te) veel calorieën bevat. Vrouwen </a:t>
            </a:r>
            <a:r>
              <a:rPr lang="nl-NL" sz="1400" dirty="0" smtClean="0">
                <a:solidFill>
                  <a:schemeClr val="tx1"/>
                </a:solidFill>
              </a:rPr>
              <a:t>en mensen met overgewicht hebben </a:t>
            </a:r>
            <a:r>
              <a:rPr lang="nl-NL" sz="1400" dirty="0" smtClean="0">
                <a:solidFill>
                  <a:schemeClr val="tx1"/>
                </a:solidFill>
              </a:rPr>
              <a:t>relatief vaker spijt van het (te) hoge aantal calorieën (64%). </a:t>
            </a:r>
            <a:r>
              <a:rPr lang="nl-NL" sz="1400" dirty="0" smtClean="0">
                <a:solidFill>
                  <a:schemeClr val="tx1"/>
                </a:solidFill>
              </a:rPr>
              <a:t> </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57% van de Nederlanders vindt het makkelijk om het aanbod van ongezond eten tijdens het winkelen of onderweg te weerstaan (m.n. senioren 65</a:t>
            </a:r>
            <a:r>
              <a:rPr lang="nl-NL" sz="1400" dirty="0" smtClean="0">
                <a:solidFill>
                  <a:schemeClr val="tx1"/>
                </a:solidFill>
              </a:rPr>
              <a:t>%). </a:t>
            </a:r>
            <a:r>
              <a:rPr lang="nl-NL" sz="1400" dirty="0" smtClean="0">
                <a:solidFill>
                  <a:schemeClr val="tx1"/>
                </a:solidFill>
              </a:rPr>
              <a:t>Jonge volwassenen </a:t>
            </a:r>
            <a:r>
              <a:rPr lang="nl-NL" sz="1400" dirty="0" smtClean="0">
                <a:solidFill>
                  <a:schemeClr val="tx1"/>
                </a:solidFill>
              </a:rPr>
              <a:t>(18%) en mensen met overgewicht (11-16%) hebben </a:t>
            </a:r>
            <a:r>
              <a:rPr lang="nl-NL" sz="1400" dirty="0" smtClean="0">
                <a:solidFill>
                  <a:schemeClr val="tx1"/>
                </a:solidFill>
              </a:rPr>
              <a:t>relatief vaker moeite met het weerstaan van ongezonde </a:t>
            </a:r>
            <a:r>
              <a:rPr lang="nl-NL" sz="1400" dirty="0" smtClean="0">
                <a:solidFill>
                  <a:schemeClr val="tx1"/>
                </a:solidFill>
              </a:rPr>
              <a:t>verleidingen. </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47% van de Nederlanders vindt het aanbod van eten voornamelijk ongezond. Vrouwen (53%)en 18-39 jarigen (resp. 54% en 55%) vinden dit aanbod relatief vaker ongezond. </a:t>
            </a:r>
          </a:p>
          <a:p>
            <a:pPr marL="285750" indent="-285750">
              <a:buClrTx/>
              <a:buFont typeface="Wingdings" panose="05000000000000000000" pitchFamily="2" charset="2"/>
              <a:buChar char="Ø"/>
            </a:pPr>
            <a:r>
              <a:rPr lang="nl-NL" sz="1400" dirty="0" smtClean="0">
                <a:solidFill>
                  <a:schemeClr val="tx1"/>
                </a:solidFill>
              </a:rPr>
              <a:t>38% van de Nederlanders vindt het aanbod van ongezond eten tijdens het winkelen of onderweg normaal en 16% vindt dit aanbod niet normaal. Mannen vinden het aanbod van ongezond eten relatief vaker normaal (41%). Daarentegen vinden senioren dit aanbod relatief vaker niet normaal (20%). </a:t>
            </a:r>
          </a:p>
          <a:p>
            <a:pPr marL="285750" indent="-285750">
              <a:buClrTx/>
              <a:buFont typeface="Wingdings" panose="05000000000000000000" pitchFamily="2" charset="2"/>
              <a:buChar char="Ø"/>
            </a:pPr>
            <a:r>
              <a:rPr lang="nl-NL" sz="1400" dirty="0" smtClean="0">
                <a:solidFill>
                  <a:schemeClr val="tx1"/>
                </a:solidFill>
              </a:rPr>
              <a:t>Een kwart van </a:t>
            </a:r>
            <a:r>
              <a:rPr lang="nl-NL" sz="1400" dirty="0" smtClean="0">
                <a:solidFill>
                  <a:schemeClr val="tx1"/>
                </a:solidFill>
              </a:rPr>
              <a:t>de </a:t>
            </a:r>
            <a:r>
              <a:rPr lang="nl-NL" sz="1400" dirty="0" smtClean="0">
                <a:solidFill>
                  <a:schemeClr val="tx1"/>
                </a:solidFill>
              </a:rPr>
              <a:t>Nederlanders (23%) </a:t>
            </a:r>
            <a:r>
              <a:rPr lang="nl-NL" sz="1400" dirty="0" smtClean="0">
                <a:solidFill>
                  <a:schemeClr val="tx1"/>
                </a:solidFill>
              </a:rPr>
              <a:t>vindt het aanbod van ongezond eten </a:t>
            </a:r>
            <a:r>
              <a:rPr lang="nl-NL" sz="1400" dirty="0" smtClean="0">
                <a:solidFill>
                  <a:schemeClr val="tx1"/>
                </a:solidFill>
              </a:rPr>
              <a:t>wel wenselijk </a:t>
            </a:r>
            <a:r>
              <a:rPr lang="nl-NL" sz="1400" dirty="0" smtClean="0">
                <a:solidFill>
                  <a:schemeClr val="tx1"/>
                </a:solidFill>
              </a:rPr>
              <a:t>en 31% vindt dit aanbod niet wenselijk. Vrouwen (35%) en senioren (47%) vinden het ongezonde aanbod relatief vaker niet wenselijk. </a:t>
            </a:r>
          </a:p>
          <a:p>
            <a:pPr marL="285750" indent="-285750">
              <a:buClrTx/>
              <a:buFont typeface="Wingdings" panose="05000000000000000000" pitchFamily="2" charset="2"/>
              <a:buChar char="Ø"/>
            </a:pPr>
            <a:r>
              <a:rPr lang="nl-NL" sz="1400" dirty="0" smtClean="0">
                <a:solidFill>
                  <a:schemeClr val="tx1"/>
                </a:solidFill>
              </a:rPr>
              <a:t>6 op de 10 Nederlanders (59%) vindt </a:t>
            </a:r>
            <a:r>
              <a:rPr lang="nl-NL" sz="1400" dirty="0" smtClean="0">
                <a:solidFill>
                  <a:schemeClr val="tx1"/>
                </a:solidFill>
              </a:rPr>
              <a:t>het wenselijk dat er vaker gezonde alternatieven van eten </a:t>
            </a:r>
            <a:r>
              <a:rPr lang="nl-NL" sz="1400" dirty="0" smtClean="0">
                <a:solidFill>
                  <a:schemeClr val="tx1"/>
                </a:solidFill>
              </a:rPr>
              <a:t>worden aangeboden </a:t>
            </a:r>
            <a:r>
              <a:rPr lang="nl-NL" sz="1400" dirty="0" smtClean="0">
                <a:solidFill>
                  <a:schemeClr val="tx1"/>
                </a:solidFill>
              </a:rPr>
              <a:t>op plaatsen tijdens het winkelen of onderweg. Vrouwen vinden dit vaker </a:t>
            </a:r>
            <a:r>
              <a:rPr lang="nl-NL" sz="1400" dirty="0" smtClean="0">
                <a:solidFill>
                  <a:schemeClr val="tx1"/>
                </a:solidFill>
              </a:rPr>
              <a:t>(zeer) </a:t>
            </a:r>
            <a:r>
              <a:rPr lang="nl-NL" sz="1400" dirty="0" smtClean="0">
                <a:solidFill>
                  <a:schemeClr val="tx1"/>
                </a:solidFill>
              </a:rPr>
              <a:t>wenselijk </a:t>
            </a:r>
            <a:r>
              <a:rPr lang="nl-NL" sz="1400" dirty="0" smtClean="0">
                <a:solidFill>
                  <a:schemeClr val="tx1"/>
                </a:solidFill>
              </a:rPr>
              <a:t>(65%). </a:t>
            </a:r>
            <a:endParaRPr lang="nl-NL" sz="1400" dirty="0" smtClean="0">
              <a:solidFill>
                <a:schemeClr val="tx1"/>
              </a:solidFill>
            </a:endParaRPr>
          </a:p>
          <a:p>
            <a:pPr marL="0" indent="0">
              <a:buNone/>
            </a:pPr>
            <a:endParaRPr lang="nl-NL" sz="1400" dirty="0">
              <a:solidFill>
                <a:schemeClr val="tx1"/>
              </a:solidFill>
            </a:endParaRPr>
          </a:p>
          <a:p>
            <a:pPr marL="0" indent="0">
              <a:buNone/>
            </a:pPr>
            <a:endParaRPr lang="nl-NL" sz="1400" dirty="0" smtClean="0">
              <a:solidFill>
                <a:schemeClr val="tx1"/>
              </a:solidFill>
            </a:endParaRPr>
          </a:p>
        </p:txBody>
      </p:sp>
      <p:sp>
        <p:nvSpPr>
          <p:cNvPr id="3" name="Title 2"/>
          <p:cNvSpPr>
            <a:spLocks noGrp="1"/>
          </p:cNvSpPr>
          <p:nvPr>
            <p:ph type="title"/>
          </p:nvPr>
        </p:nvSpPr>
        <p:spPr bwMode="gray"/>
        <p:txBody>
          <a:bodyPr anchor="ctr"/>
          <a:lstStyle/>
          <a:p>
            <a:r>
              <a:rPr lang="nl-NL" dirty="0" smtClean="0"/>
              <a:t>Samenvatting</a:t>
            </a:r>
            <a:endParaRPr lang="nl-NL" dirty="0"/>
          </a:p>
        </p:txBody>
      </p:sp>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48</a:t>
            </a:fld>
            <a:endParaRPr lang="nl-NL" dirty="0"/>
          </a:p>
        </p:txBody>
      </p:sp>
    </p:spTree>
    <p:extLst>
      <p:ext uri="{BB962C8B-B14F-4D97-AF65-F5344CB8AC3E}">
        <p14:creationId xmlns:p14="http://schemas.microsoft.com/office/powerpoint/2010/main" val="4270584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124744"/>
            <a:ext cx="8496944" cy="4968552"/>
          </a:xfrm>
        </p:spPr>
        <p:txBody>
          <a:bodyPr/>
          <a:lstStyle/>
          <a:p>
            <a:pPr marL="0" indent="0">
              <a:buNone/>
            </a:pPr>
            <a:r>
              <a:rPr lang="nl-NL" sz="1400" b="1" dirty="0" smtClean="0">
                <a:solidFill>
                  <a:schemeClr val="tx1"/>
                </a:solidFill>
              </a:rPr>
              <a:t>Verleiding  bij de kassa </a:t>
            </a:r>
          </a:p>
          <a:p>
            <a:pPr marL="285750" indent="-285750">
              <a:buClrTx/>
              <a:buFont typeface="Wingdings" panose="05000000000000000000" pitchFamily="2" charset="2"/>
              <a:buChar char="Ø"/>
            </a:pPr>
            <a:r>
              <a:rPr lang="nl-NL" sz="1400" dirty="0" smtClean="0">
                <a:solidFill>
                  <a:schemeClr val="tx1"/>
                </a:solidFill>
              </a:rPr>
              <a:t>Nederlanders komen snoep of chocolade vooral tegen bij of in de buurt van de kassa bij tankstations (64%) en drogisterijen (61%). </a:t>
            </a:r>
          </a:p>
          <a:p>
            <a:pPr marL="285750" indent="-285750">
              <a:buClrTx/>
              <a:buFont typeface="Wingdings" panose="05000000000000000000" pitchFamily="2" charset="2"/>
              <a:buChar char="Ø"/>
            </a:pPr>
            <a:r>
              <a:rPr lang="nl-NL" sz="1400" dirty="0" smtClean="0">
                <a:solidFill>
                  <a:schemeClr val="tx1"/>
                </a:solidFill>
              </a:rPr>
              <a:t>15% </a:t>
            </a:r>
            <a:r>
              <a:rPr lang="nl-NL" sz="1400" dirty="0" smtClean="0">
                <a:solidFill>
                  <a:schemeClr val="tx1"/>
                </a:solidFill>
              </a:rPr>
              <a:t>van de Nederlanders die snoep of chocolade kopen, koopt deze producten </a:t>
            </a:r>
            <a:r>
              <a:rPr lang="nl-NL" sz="1400" dirty="0" smtClean="0">
                <a:solidFill>
                  <a:schemeClr val="tx1"/>
                </a:solidFill>
              </a:rPr>
              <a:t>soms tot vaak als </a:t>
            </a:r>
            <a:r>
              <a:rPr lang="nl-NL" sz="1400" dirty="0" smtClean="0">
                <a:solidFill>
                  <a:schemeClr val="tx1"/>
                </a:solidFill>
              </a:rPr>
              <a:t>het bij </a:t>
            </a:r>
            <a:r>
              <a:rPr lang="nl-NL" sz="1400" dirty="0">
                <a:solidFill>
                  <a:schemeClr val="tx1"/>
                </a:solidFill>
              </a:rPr>
              <a:t>of in de buurt van de </a:t>
            </a:r>
            <a:r>
              <a:rPr lang="nl-NL" sz="1400" dirty="0" smtClean="0">
                <a:solidFill>
                  <a:schemeClr val="tx1"/>
                </a:solidFill>
              </a:rPr>
              <a:t>kassa ligt. Mannen doen dit vaker </a:t>
            </a:r>
            <a:r>
              <a:rPr lang="nl-NL" sz="1400" dirty="0" smtClean="0">
                <a:solidFill>
                  <a:schemeClr val="tx1"/>
                </a:solidFill>
              </a:rPr>
              <a:t>dan </a:t>
            </a:r>
            <a:r>
              <a:rPr lang="nl-NL" sz="1400" dirty="0" smtClean="0">
                <a:solidFill>
                  <a:schemeClr val="tx1"/>
                </a:solidFill>
              </a:rPr>
              <a:t>vrouwen. Senioren doen dit relatief minder vaak </a:t>
            </a:r>
            <a:r>
              <a:rPr lang="nl-NL" sz="1400" dirty="0" smtClean="0">
                <a:solidFill>
                  <a:schemeClr val="tx1"/>
                </a:solidFill>
              </a:rPr>
              <a:t>(8%).</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1 op de 3 Nederlanders (33%) geeft </a:t>
            </a:r>
            <a:r>
              <a:rPr lang="nl-NL" sz="1400" dirty="0" smtClean="0">
                <a:solidFill>
                  <a:schemeClr val="tx1"/>
                </a:solidFill>
              </a:rPr>
              <a:t>aan wel eens door een kassamedewerker gewezen te worden op een aanbieding van snoep of chocolade. 18-39 jarigen overkomt dit relatief vaker en senioren relatief minder vaak. Jonge volwassenen bezoeken wellicht ook vaker winkels waar dit zich voordoet. </a:t>
            </a:r>
          </a:p>
          <a:p>
            <a:pPr marL="285750" indent="-285750">
              <a:buClrTx/>
              <a:buFont typeface="Wingdings" panose="05000000000000000000" pitchFamily="2" charset="2"/>
              <a:buChar char="Ø"/>
            </a:pPr>
            <a:r>
              <a:rPr lang="nl-NL" sz="1400" dirty="0" smtClean="0">
                <a:solidFill>
                  <a:schemeClr val="tx1"/>
                </a:solidFill>
              </a:rPr>
              <a:t>13% </a:t>
            </a:r>
            <a:r>
              <a:rPr lang="nl-NL" sz="1400" dirty="0" smtClean="0">
                <a:solidFill>
                  <a:schemeClr val="tx1"/>
                </a:solidFill>
              </a:rPr>
              <a:t>van de Nederlanders die door een kassamedewerker wordt gewezen op een aanbieding gaat hier </a:t>
            </a:r>
            <a:r>
              <a:rPr lang="nl-NL" sz="1400" dirty="0" smtClean="0">
                <a:solidFill>
                  <a:schemeClr val="tx1"/>
                </a:solidFill>
              </a:rPr>
              <a:t>ook wel </a:t>
            </a:r>
            <a:r>
              <a:rPr lang="nl-NL" sz="1400" dirty="0" smtClean="0">
                <a:solidFill>
                  <a:schemeClr val="tx1"/>
                </a:solidFill>
              </a:rPr>
              <a:t>eens op in. Mannen </a:t>
            </a:r>
            <a:r>
              <a:rPr lang="nl-NL" sz="1400" dirty="0" smtClean="0">
                <a:solidFill>
                  <a:schemeClr val="tx1"/>
                </a:solidFill>
              </a:rPr>
              <a:t>(19</a:t>
            </a:r>
            <a:r>
              <a:rPr lang="nl-NL" sz="1400" dirty="0" smtClean="0">
                <a:solidFill>
                  <a:schemeClr val="tx1"/>
                </a:solidFill>
              </a:rPr>
              <a:t>%) </a:t>
            </a:r>
            <a:r>
              <a:rPr lang="nl-NL" sz="1400" dirty="0" smtClean="0">
                <a:solidFill>
                  <a:schemeClr val="tx1"/>
                </a:solidFill>
              </a:rPr>
              <a:t>jonge </a:t>
            </a:r>
            <a:r>
              <a:rPr lang="nl-NL" sz="1400" dirty="0" smtClean="0">
                <a:solidFill>
                  <a:schemeClr val="tx1"/>
                </a:solidFill>
              </a:rPr>
              <a:t>volwassenen </a:t>
            </a:r>
            <a:r>
              <a:rPr lang="nl-NL" sz="1400" dirty="0" smtClean="0">
                <a:solidFill>
                  <a:schemeClr val="tx1"/>
                </a:solidFill>
              </a:rPr>
              <a:t>(22%) en lager opgeleiden (16%) gaan </a:t>
            </a:r>
            <a:r>
              <a:rPr lang="nl-NL" sz="1400" dirty="0" smtClean="0">
                <a:solidFill>
                  <a:schemeClr val="tx1"/>
                </a:solidFill>
              </a:rPr>
              <a:t>hier relatief vaker op in. Senioren gaan hier relatief minder vaak op in </a:t>
            </a:r>
            <a:r>
              <a:rPr lang="nl-NL" sz="1400" dirty="0" smtClean="0">
                <a:solidFill>
                  <a:schemeClr val="tx1"/>
                </a:solidFill>
              </a:rPr>
              <a:t>(6%). </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Een grote meerderheid van </a:t>
            </a:r>
            <a:r>
              <a:rPr lang="nl-NL" sz="1400" dirty="0" smtClean="0">
                <a:solidFill>
                  <a:schemeClr val="tx1"/>
                </a:solidFill>
              </a:rPr>
              <a:t>de Nederlanders </a:t>
            </a:r>
            <a:r>
              <a:rPr lang="nl-NL" sz="1400" dirty="0" smtClean="0">
                <a:solidFill>
                  <a:schemeClr val="tx1"/>
                </a:solidFill>
              </a:rPr>
              <a:t>(81%) geeft </a:t>
            </a:r>
            <a:r>
              <a:rPr lang="nl-NL" sz="1400" dirty="0" smtClean="0">
                <a:solidFill>
                  <a:schemeClr val="tx1"/>
                </a:solidFill>
              </a:rPr>
              <a:t>aan geen moeite te hebben om de aanbieding van de kassamedewerker af te slaan. 4% heeft hier </a:t>
            </a:r>
            <a:r>
              <a:rPr lang="nl-NL" sz="1400" dirty="0" smtClean="0">
                <a:solidFill>
                  <a:schemeClr val="tx1"/>
                </a:solidFill>
              </a:rPr>
              <a:t>wel </a:t>
            </a:r>
            <a:r>
              <a:rPr lang="nl-NL" sz="1400" dirty="0" smtClean="0">
                <a:solidFill>
                  <a:schemeClr val="tx1"/>
                </a:solidFill>
              </a:rPr>
              <a:t>moeite mee. </a:t>
            </a:r>
            <a:endParaRPr lang="nl-NL" sz="1400" dirty="0">
              <a:solidFill>
                <a:schemeClr val="tx1"/>
              </a:solidFill>
            </a:endParaRPr>
          </a:p>
          <a:p>
            <a:pPr marL="285750" indent="-285750">
              <a:buClrTx/>
              <a:buFont typeface="Wingdings" panose="05000000000000000000" pitchFamily="2" charset="2"/>
              <a:buChar char="Ø"/>
            </a:pPr>
            <a:r>
              <a:rPr lang="nl-NL" sz="1400" dirty="0">
                <a:solidFill>
                  <a:schemeClr val="tx1"/>
                </a:solidFill>
              </a:rPr>
              <a:t>Een meerderheid van de Nederlanders spreekt een aanbieding van snoep of chocolade (67%), fruit of snoepgroente (56%) of non-food (62%) bij of in de buurt van de kassa niet aan. Helemaal geen aanbiedingen bij of in de buurt van de kassa spreekt 35% van de Nederlanders aan en 33% </a:t>
            </a:r>
            <a:r>
              <a:rPr lang="nl-NL" sz="1400" dirty="0" smtClean="0">
                <a:solidFill>
                  <a:schemeClr val="tx1"/>
                </a:solidFill>
              </a:rPr>
              <a:t>niet.</a:t>
            </a:r>
          </a:p>
          <a:p>
            <a:pPr marL="285750" indent="-285750">
              <a:buClrTx/>
              <a:buFont typeface="Wingdings" panose="05000000000000000000" pitchFamily="2" charset="2"/>
              <a:buChar char="Ø"/>
            </a:pPr>
            <a:r>
              <a:rPr lang="nl-NL" sz="1400" dirty="0" smtClean="0">
                <a:solidFill>
                  <a:schemeClr val="tx1"/>
                </a:solidFill>
              </a:rPr>
              <a:t>Aanbiedingen </a:t>
            </a:r>
            <a:r>
              <a:rPr lang="nl-NL" sz="1400" dirty="0">
                <a:solidFill>
                  <a:schemeClr val="tx1"/>
                </a:solidFill>
              </a:rPr>
              <a:t>van fruit of snoepgroente (25%), of non-food (15%) bij of in de buurt van de kassa spreekt vrouwen relatief vaker </a:t>
            </a:r>
            <a:r>
              <a:rPr lang="nl-NL" sz="1400" dirty="0" smtClean="0">
                <a:solidFill>
                  <a:schemeClr val="tx1"/>
                </a:solidFill>
              </a:rPr>
              <a:t>aan dan mannen. </a:t>
            </a:r>
            <a:endParaRPr lang="nl-NL" sz="1400" dirty="0">
              <a:solidFill>
                <a:schemeClr val="tx1"/>
              </a:solidFill>
            </a:endParaRPr>
          </a:p>
          <a:p>
            <a:pPr marL="285750" indent="-285750">
              <a:buFont typeface="Wingdings" pitchFamily="2" charset="2"/>
              <a:buChar char="Ø"/>
            </a:pPr>
            <a:endParaRPr lang="nl-NL" sz="1400" dirty="0"/>
          </a:p>
        </p:txBody>
      </p:sp>
      <p:sp>
        <p:nvSpPr>
          <p:cNvPr id="3" name="Title 2"/>
          <p:cNvSpPr>
            <a:spLocks noGrp="1"/>
          </p:cNvSpPr>
          <p:nvPr>
            <p:ph type="title"/>
          </p:nvPr>
        </p:nvSpPr>
        <p:spPr bwMode="gray"/>
        <p:txBody>
          <a:bodyPr anchor="ctr"/>
          <a:lstStyle/>
          <a:p>
            <a:r>
              <a:rPr lang="nl-NL" dirty="0" smtClean="0"/>
              <a:t>Samenvatting</a:t>
            </a:r>
            <a:endParaRPr lang="nl-NL" dirty="0"/>
          </a:p>
        </p:txBody>
      </p:sp>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49</a:t>
            </a:fld>
            <a:endParaRPr lang="nl-NL" dirty="0"/>
          </a:p>
        </p:txBody>
      </p:sp>
    </p:spTree>
    <p:extLst>
      <p:ext uri="{BB962C8B-B14F-4D97-AF65-F5344CB8AC3E}">
        <p14:creationId xmlns:p14="http://schemas.microsoft.com/office/powerpoint/2010/main" val="133890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5</a:t>
            </a:fld>
            <a:endParaRPr lang="nl-NL" dirty="0"/>
          </a:p>
        </p:txBody>
      </p:sp>
      <p:sp>
        <p:nvSpPr>
          <p:cNvPr id="12" name="Title 2"/>
          <p:cNvSpPr>
            <a:spLocks noGrp="1"/>
          </p:cNvSpPr>
          <p:nvPr>
            <p:ph type="title"/>
          </p:nvPr>
        </p:nvSpPr>
        <p:spPr>
          <a:xfrm>
            <a:off x="323850" y="260648"/>
            <a:ext cx="6335713" cy="647402"/>
          </a:xfrm>
        </p:spPr>
        <p:txBody>
          <a:bodyPr/>
          <a:lstStyle/>
          <a:p>
            <a:r>
              <a:rPr lang="nl-NL" dirty="0" smtClean="0"/>
              <a:t>Doelstelling</a:t>
            </a:r>
            <a:endParaRPr lang="en-US" dirty="0"/>
          </a:p>
        </p:txBody>
      </p:sp>
      <p:sp>
        <p:nvSpPr>
          <p:cNvPr id="14" name="Rectangle 13"/>
          <p:cNvSpPr>
            <a:spLocks noChangeArrowheads="1"/>
          </p:cNvSpPr>
          <p:nvPr/>
        </p:nvSpPr>
        <p:spPr bwMode="gray">
          <a:xfrm>
            <a:off x="611560" y="2508523"/>
            <a:ext cx="5112568" cy="2016224"/>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nchor="ctr"/>
          <a:lstStyle/>
          <a:p>
            <a:pPr algn="ctr">
              <a:lnSpc>
                <a:spcPts val="2200"/>
              </a:lnSpc>
              <a:spcAft>
                <a:spcPts val="600"/>
              </a:spcAft>
            </a:pPr>
            <a:r>
              <a:rPr lang="nl-NL" sz="2000" dirty="0" smtClean="0">
                <a:latin typeface="Arial" pitchFamily="34" charset="0"/>
              </a:rPr>
              <a:t>“Inzicht verkrijgen in </a:t>
            </a:r>
            <a:r>
              <a:rPr lang="nl-NL" sz="2000" dirty="0">
                <a:latin typeface="Arial" pitchFamily="34" charset="0"/>
              </a:rPr>
              <a:t>hoeverre consumenten zich bewust zijn van de </a:t>
            </a:r>
            <a:r>
              <a:rPr lang="nl-NL" sz="2000" dirty="0" smtClean="0">
                <a:latin typeface="Arial" pitchFamily="34" charset="0"/>
              </a:rPr>
              <a:t>verleiding van eten in de omgeving en bij de kassa, </a:t>
            </a:r>
            <a:r>
              <a:rPr lang="nl-NL" sz="2000" dirty="0">
                <a:latin typeface="Arial" pitchFamily="34" charset="0"/>
              </a:rPr>
              <a:t>of ze zich weleens laten verleiden tot het kopen van </a:t>
            </a:r>
            <a:r>
              <a:rPr lang="nl-NL" sz="2000" dirty="0" smtClean="0">
                <a:latin typeface="Arial" pitchFamily="34" charset="0"/>
              </a:rPr>
              <a:t>ongezond eten en </a:t>
            </a:r>
            <a:r>
              <a:rPr lang="nl-NL" sz="2000" dirty="0">
                <a:latin typeface="Arial" pitchFamily="34" charset="0"/>
              </a:rPr>
              <a:t>wat hun mening hierover </a:t>
            </a:r>
            <a:r>
              <a:rPr lang="nl-NL" sz="2000" dirty="0" smtClean="0">
                <a:latin typeface="Arial" pitchFamily="34" charset="0"/>
              </a:rPr>
              <a:t>is”. </a:t>
            </a:r>
            <a:endParaRPr lang="nl-NL" sz="1600" dirty="0" smtClean="0">
              <a:latin typeface="Arial" pitchFamily="34" charset="0"/>
              <a:cs typeface="Arial" pitchFamily="34" charset="0"/>
            </a:endParaRPr>
          </a:p>
        </p:txBody>
      </p:sp>
      <p:pic>
        <p:nvPicPr>
          <p:cNvPr id="25602" name="Picture 2" descr="http://www.tibbenwerkt.nl/wp-content/uploads/sweet-spot-in-de-roos-bron-tweenteachercom-300x2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860451"/>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554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124744"/>
            <a:ext cx="8496944" cy="4968552"/>
          </a:xfrm>
        </p:spPr>
        <p:txBody>
          <a:bodyPr/>
          <a:lstStyle/>
          <a:p>
            <a:pPr marL="0" indent="0">
              <a:buNone/>
            </a:pPr>
            <a:r>
              <a:rPr lang="nl-NL" sz="1400" b="1" dirty="0" smtClean="0">
                <a:solidFill>
                  <a:schemeClr val="tx1"/>
                </a:solidFill>
              </a:rPr>
              <a:t>Verleiding  bij de kassa (2)</a:t>
            </a:r>
          </a:p>
          <a:p>
            <a:pPr marL="285750" indent="-285750">
              <a:buClrTx/>
              <a:buFont typeface="Wingdings" panose="05000000000000000000" pitchFamily="2" charset="2"/>
              <a:buChar char="Ø"/>
            </a:pPr>
            <a:r>
              <a:rPr lang="nl-NL" sz="1400" dirty="0" smtClean="0">
                <a:solidFill>
                  <a:schemeClr val="tx1"/>
                </a:solidFill>
              </a:rPr>
              <a:t>Aanbiedingen van snoep of chocolade (16%), van fruit of snoepgroente (25%) maar ook van non-food bij of in de buurt van de kassa spreekt jonge volwassenen relatief vaker aan. Senioren zijn het meest uitgesproken maar ook verdeeld voor wat betreft wel of geen aanbiedingen bij of in de buurt van de kassa. </a:t>
            </a:r>
            <a:r>
              <a:rPr lang="nl-NL" sz="1400" dirty="0" smtClean="0">
                <a:solidFill>
                  <a:schemeClr val="tx1"/>
                </a:solidFill>
              </a:rPr>
              <a:t>“Geen aanbiedingen” spreekt 40% van hen wel aan en 41% </a:t>
            </a:r>
            <a:r>
              <a:rPr lang="nl-NL" sz="1400" dirty="0" smtClean="0">
                <a:solidFill>
                  <a:schemeClr val="tx1"/>
                </a:solidFill>
              </a:rPr>
              <a:t>niet.  </a:t>
            </a:r>
          </a:p>
          <a:p>
            <a:pPr marL="285750" indent="-285750">
              <a:buClrTx/>
              <a:buFont typeface="Wingdings" panose="05000000000000000000" pitchFamily="2" charset="2"/>
              <a:buChar char="Ø"/>
            </a:pPr>
            <a:r>
              <a:rPr lang="nl-NL" sz="1400" dirty="0" smtClean="0">
                <a:solidFill>
                  <a:schemeClr val="tx1"/>
                </a:solidFill>
              </a:rPr>
              <a:t>1 op de 5 Nederlanders (20%) </a:t>
            </a:r>
            <a:r>
              <a:rPr lang="nl-NL" sz="1400" dirty="0" smtClean="0">
                <a:solidFill>
                  <a:schemeClr val="tx1"/>
                </a:solidFill>
              </a:rPr>
              <a:t>die wel eens snoep of chocolade kopen bij of in de buurt van de kassa, heeft achteraf wel eens spijt van de aankoop. 6% heeft vaak tot altijd spijt. Jonge volwassenen hebben relatief vaker spijt </a:t>
            </a:r>
            <a:r>
              <a:rPr lang="nl-NL" sz="1400" dirty="0" smtClean="0">
                <a:solidFill>
                  <a:schemeClr val="tx1"/>
                </a:solidFill>
              </a:rPr>
              <a:t>(31%). </a:t>
            </a:r>
            <a:endParaRPr lang="nl-NL" sz="1400" dirty="0" smtClean="0">
              <a:solidFill>
                <a:schemeClr val="tx1"/>
              </a:solidFill>
            </a:endParaRPr>
          </a:p>
          <a:p>
            <a:pPr marL="285750" indent="-285750">
              <a:buClrTx/>
              <a:buFont typeface="Wingdings" panose="05000000000000000000" pitchFamily="2" charset="2"/>
              <a:buChar char="Ø"/>
            </a:pPr>
            <a:r>
              <a:rPr lang="nl-NL" sz="1400" dirty="0" smtClean="0">
                <a:solidFill>
                  <a:schemeClr val="tx1"/>
                </a:solidFill>
              </a:rPr>
              <a:t>Een meerderheid van de Nederlanders die achteraf wel eens spijt hebben van een aankoop van snoep of chocolade bij of in de buurt van de kassa, heeft spijt omdat het ongezond is en (te) veel calorieën bevat (56%). </a:t>
            </a:r>
            <a:r>
              <a:rPr lang="nl-NL" sz="1400" dirty="0" smtClean="0">
                <a:solidFill>
                  <a:schemeClr val="tx1"/>
                </a:solidFill>
              </a:rPr>
              <a:t>Dit geldt vaker voor mensen met overgewicht (63%). Jonge </a:t>
            </a:r>
            <a:r>
              <a:rPr lang="nl-NL" sz="1400" dirty="0" smtClean="0">
                <a:solidFill>
                  <a:schemeClr val="tx1"/>
                </a:solidFill>
              </a:rPr>
              <a:t>volwassenen </a:t>
            </a:r>
            <a:r>
              <a:rPr lang="nl-NL" sz="1400" dirty="0" smtClean="0">
                <a:solidFill>
                  <a:schemeClr val="tx1"/>
                </a:solidFill>
              </a:rPr>
              <a:t>en lagere inkomens hebben </a:t>
            </a:r>
            <a:r>
              <a:rPr lang="nl-NL" sz="1400" dirty="0" smtClean="0">
                <a:solidFill>
                  <a:schemeClr val="tx1"/>
                </a:solidFill>
              </a:rPr>
              <a:t>relatief vaker spijt van de aankoop omdat zij daar eigenlijk geen geld voor hadden (36%). </a:t>
            </a:r>
          </a:p>
          <a:p>
            <a:pPr marL="285750" indent="-285750">
              <a:buClrTx/>
              <a:buFont typeface="Wingdings" panose="05000000000000000000" pitchFamily="2" charset="2"/>
              <a:buChar char="Ø"/>
            </a:pPr>
            <a:r>
              <a:rPr lang="nl-NL" sz="1400" dirty="0">
                <a:solidFill>
                  <a:schemeClr val="tx1"/>
                </a:solidFill>
              </a:rPr>
              <a:t>Nederlanders zijn sterk verdeeld over de mate waarin men het als normaal of niet normaal beschouwd, wanneer men bij het afrekenen bij de kassa wordt geconfronteerd wordt met aanbiedingen van snoep of chocolade. 29% vindt een dergelijke confrontatie niet normaal en 27% vindt van wel. Vrouwen (31%) en senioren (40%) vinden het vaker niet normaal.</a:t>
            </a:r>
          </a:p>
          <a:p>
            <a:pPr marL="285750" indent="-285750">
              <a:buClrTx/>
              <a:buFont typeface="Wingdings" panose="05000000000000000000" pitchFamily="2" charset="2"/>
              <a:buChar char="Ø"/>
            </a:pPr>
            <a:r>
              <a:rPr lang="nl-NL" sz="1400" dirty="0">
                <a:solidFill>
                  <a:schemeClr val="tx1"/>
                </a:solidFill>
              </a:rPr>
              <a:t>Ook zijn Nederlanders sterk verdeeld over de mate waarin een confrontatie met aanbiedingen van snoep of chocolade bij de kassa als vervelend of niet vervelend wordt ervaren. 29% van de Nederlanders vindt dit vervelend en 30% niet. Jonge volwassenen </a:t>
            </a:r>
            <a:r>
              <a:rPr lang="nl-NL" sz="1400" dirty="0" smtClean="0">
                <a:solidFill>
                  <a:schemeClr val="tx1"/>
                </a:solidFill>
              </a:rPr>
              <a:t>(34%) en lagere inkomens (33%) vinden </a:t>
            </a:r>
            <a:r>
              <a:rPr lang="nl-NL" sz="1400" dirty="0">
                <a:solidFill>
                  <a:schemeClr val="tx1"/>
                </a:solidFill>
              </a:rPr>
              <a:t>het relatief vaker </a:t>
            </a:r>
            <a:r>
              <a:rPr lang="nl-NL" sz="1400" dirty="0" smtClean="0">
                <a:solidFill>
                  <a:schemeClr val="tx1"/>
                </a:solidFill>
              </a:rPr>
              <a:t>vervelend. </a:t>
            </a:r>
            <a:endParaRPr lang="nl-NL" sz="1400" dirty="0">
              <a:solidFill>
                <a:schemeClr val="tx1"/>
              </a:solidFill>
            </a:endParaRPr>
          </a:p>
          <a:p>
            <a:pPr marL="0" indent="0">
              <a:buNone/>
            </a:pPr>
            <a:endParaRPr lang="nl-NL" sz="1400" dirty="0"/>
          </a:p>
          <a:p>
            <a:pPr marL="285750" indent="-285750">
              <a:buFont typeface="Wingdings" pitchFamily="2" charset="2"/>
              <a:buChar char="Ø"/>
            </a:pPr>
            <a:endParaRPr lang="nl-NL" sz="1400" dirty="0" smtClean="0"/>
          </a:p>
        </p:txBody>
      </p:sp>
      <p:sp>
        <p:nvSpPr>
          <p:cNvPr id="3" name="Title 2"/>
          <p:cNvSpPr>
            <a:spLocks noGrp="1"/>
          </p:cNvSpPr>
          <p:nvPr>
            <p:ph type="title"/>
          </p:nvPr>
        </p:nvSpPr>
        <p:spPr bwMode="gray"/>
        <p:txBody>
          <a:bodyPr anchor="ctr"/>
          <a:lstStyle/>
          <a:p>
            <a:r>
              <a:rPr lang="nl-NL" dirty="0" smtClean="0"/>
              <a:t>Samenvatting</a:t>
            </a:r>
            <a:endParaRPr lang="nl-NL" dirty="0"/>
          </a:p>
        </p:txBody>
      </p:sp>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50</a:t>
            </a:fld>
            <a:endParaRPr lang="nl-NL" dirty="0"/>
          </a:p>
        </p:txBody>
      </p:sp>
    </p:spTree>
    <p:extLst>
      <p:ext uri="{BB962C8B-B14F-4D97-AF65-F5344CB8AC3E}">
        <p14:creationId xmlns:p14="http://schemas.microsoft.com/office/powerpoint/2010/main" val="2363319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528" y="1124744"/>
            <a:ext cx="8496944" cy="4968552"/>
          </a:xfrm>
        </p:spPr>
        <p:txBody>
          <a:bodyPr/>
          <a:lstStyle/>
          <a:p>
            <a:pPr marL="0" indent="0">
              <a:buNone/>
            </a:pPr>
            <a:r>
              <a:rPr lang="nl-NL" sz="1400" b="1" dirty="0" smtClean="0">
                <a:solidFill>
                  <a:schemeClr val="tx1"/>
                </a:solidFill>
              </a:rPr>
              <a:t>Verleiding  bij de kassa (3)</a:t>
            </a:r>
          </a:p>
          <a:p>
            <a:pPr marL="285750" indent="-285750">
              <a:buClrTx/>
              <a:buFont typeface="Wingdings" panose="05000000000000000000" pitchFamily="2" charset="2"/>
              <a:buChar char="Ø"/>
            </a:pPr>
            <a:r>
              <a:rPr lang="nl-NL" sz="1400" dirty="0" smtClean="0">
                <a:solidFill>
                  <a:schemeClr val="tx1"/>
                </a:solidFill>
              </a:rPr>
              <a:t>Nederlanders </a:t>
            </a:r>
            <a:r>
              <a:rPr lang="nl-NL" sz="1400" dirty="0" smtClean="0">
                <a:solidFill>
                  <a:schemeClr val="tx1"/>
                </a:solidFill>
              </a:rPr>
              <a:t>die de </a:t>
            </a:r>
            <a:r>
              <a:rPr lang="nl-NL" sz="1400" dirty="0" smtClean="0">
                <a:solidFill>
                  <a:schemeClr val="tx1"/>
                </a:solidFill>
              </a:rPr>
              <a:t>confrontatie met aanbiedingen van snoep of chocolade (al dan niet hierop gewezen door de kassamedewerker) </a:t>
            </a:r>
            <a:r>
              <a:rPr lang="nl-NL" sz="1400" dirty="0" smtClean="0">
                <a:solidFill>
                  <a:schemeClr val="tx1"/>
                </a:solidFill>
              </a:rPr>
              <a:t>vervelend vinden, noemen het niet </a:t>
            </a:r>
            <a:r>
              <a:rPr lang="nl-NL" sz="1400" dirty="0" smtClean="0">
                <a:solidFill>
                  <a:schemeClr val="tx1"/>
                </a:solidFill>
              </a:rPr>
              <a:t>klantvriendelijk (61%) en opdringerig (45%). Jonge volwassenen vinden het vaker opdringerig (55%) en senioren vaker niet klantvriendelijk (74%). Een zeurend kind is voor 23% van de 30-39 jarigen reden de confrontatie vervelend te vinden.</a:t>
            </a:r>
          </a:p>
          <a:p>
            <a:pPr marL="285750" indent="-285750">
              <a:buClrTx/>
              <a:buFont typeface="Wingdings" panose="05000000000000000000" pitchFamily="2" charset="2"/>
              <a:buChar char="Ø"/>
            </a:pPr>
            <a:r>
              <a:rPr lang="nl-NL" sz="1400" dirty="0" smtClean="0">
                <a:solidFill>
                  <a:schemeClr val="tx1"/>
                </a:solidFill>
              </a:rPr>
              <a:t>Een ruime meerderheid van </a:t>
            </a:r>
            <a:r>
              <a:rPr lang="nl-NL" sz="1400" dirty="0" smtClean="0">
                <a:solidFill>
                  <a:schemeClr val="tx1"/>
                </a:solidFill>
              </a:rPr>
              <a:t>de Nederlanders </a:t>
            </a:r>
            <a:r>
              <a:rPr lang="nl-NL" sz="1400" dirty="0" smtClean="0">
                <a:solidFill>
                  <a:schemeClr val="tx1"/>
                </a:solidFill>
              </a:rPr>
              <a:t>(59%) vindt </a:t>
            </a:r>
            <a:r>
              <a:rPr lang="nl-NL" sz="1400" dirty="0" smtClean="0">
                <a:solidFill>
                  <a:schemeClr val="tx1"/>
                </a:solidFill>
              </a:rPr>
              <a:t>het vervelend wanneer een kassamedewerker hen wijst op een aanbieding van snoep of chocolade.  Vrouwen vinden dit relatief vaker vervelend (63%). In mindere mate vinden Nederlanders ook snoep of chocolade op de toonbank (25%), in de buurt van de kassa (20%) of een verwijzing naar een aanbieding middels een poster (22%) vervelend. </a:t>
            </a:r>
          </a:p>
          <a:p>
            <a:pPr marL="285750" indent="-285750">
              <a:buClrTx/>
              <a:buFont typeface="Wingdings" panose="05000000000000000000" pitchFamily="2" charset="2"/>
              <a:buChar char="Ø"/>
            </a:pPr>
            <a:r>
              <a:rPr lang="nl-NL" sz="1400" dirty="0" smtClean="0">
                <a:solidFill>
                  <a:schemeClr val="tx1"/>
                </a:solidFill>
              </a:rPr>
              <a:t>Mannen vinden snoep of chocolade bij of in de buurt van de kassa als ook een aanbod van de kassamedewerker relatief minder vaak vervelend. </a:t>
            </a:r>
          </a:p>
          <a:p>
            <a:pPr marL="285750" indent="-285750">
              <a:buClrTx/>
              <a:buFont typeface="Wingdings" panose="05000000000000000000" pitchFamily="2" charset="2"/>
              <a:buChar char="Ø"/>
            </a:pPr>
            <a:r>
              <a:rPr lang="nl-NL" sz="1400" dirty="0" smtClean="0">
                <a:solidFill>
                  <a:schemeClr val="tx1"/>
                </a:solidFill>
              </a:rPr>
              <a:t>Senioren vinden het aanbod van een kassamedewerker (66%), een verwijzing via een poster (32%) en snoep of chocolade bij of in de buurt van de kassa (resp. 27% en 33%) relatief vaker vervelend.</a:t>
            </a:r>
          </a:p>
          <a:p>
            <a:pPr marL="285750" indent="-285750">
              <a:buClrTx/>
              <a:buFont typeface="Wingdings" panose="05000000000000000000" pitchFamily="2" charset="2"/>
              <a:buChar char="Ø"/>
            </a:pPr>
            <a:r>
              <a:rPr lang="nl-NL" sz="1400" dirty="0" smtClean="0">
                <a:solidFill>
                  <a:schemeClr val="tx1"/>
                </a:solidFill>
              </a:rPr>
              <a:t>30% </a:t>
            </a:r>
            <a:r>
              <a:rPr lang="nl-NL" sz="1400" dirty="0" smtClean="0">
                <a:solidFill>
                  <a:schemeClr val="tx1"/>
                </a:solidFill>
              </a:rPr>
              <a:t>van de Nederlanders vindt het </a:t>
            </a:r>
            <a:r>
              <a:rPr lang="nl-NL" sz="1400" dirty="0" smtClean="0">
                <a:solidFill>
                  <a:schemeClr val="tx1"/>
                </a:solidFill>
              </a:rPr>
              <a:t>wel wenselijk </a:t>
            </a:r>
            <a:r>
              <a:rPr lang="nl-NL" sz="1400" dirty="0" smtClean="0">
                <a:solidFill>
                  <a:schemeClr val="tx1"/>
                </a:solidFill>
              </a:rPr>
              <a:t>dat er in plaats van snoep of chocolade vaker gezonde alternatieven worden aangeboden bij de kassa</a:t>
            </a:r>
            <a:r>
              <a:rPr lang="nl-NL" sz="1400" dirty="0" smtClean="0">
                <a:solidFill>
                  <a:schemeClr val="tx1"/>
                </a:solidFill>
              </a:rPr>
              <a:t>. 27</a:t>
            </a:r>
            <a:r>
              <a:rPr lang="nl-NL" sz="1400" dirty="0" smtClean="0">
                <a:solidFill>
                  <a:schemeClr val="tx1"/>
                </a:solidFill>
              </a:rPr>
              <a:t>% van de Nederlanders vindt dit niet wenselijk. Vrouwen </a:t>
            </a:r>
            <a:r>
              <a:rPr lang="nl-NL" sz="1400" dirty="0" smtClean="0">
                <a:solidFill>
                  <a:schemeClr val="tx1"/>
                </a:solidFill>
              </a:rPr>
              <a:t>(34%) en hoger opgeleiden (36%) vinden </a:t>
            </a:r>
            <a:r>
              <a:rPr lang="nl-NL" sz="1400" dirty="0" smtClean="0">
                <a:solidFill>
                  <a:schemeClr val="tx1"/>
                </a:solidFill>
              </a:rPr>
              <a:t>een dergelijk aanbod relatief vaker </a:t>
            </a:r>
            <a:r>
              <a:rPr lang="nl-NL" sz="1400" dirty="0" smtClean="0">
                <a:solidFill>
                  <a:schemeClr val="tx1"/>
                </a:solidFill>
              </a:rPr>
              <a:t>wenselijk. </a:t>
            </a:r>
            <a:r>
              <a:rPr lang="nl-NL" sz="1400" dirty="0" smtClean="0">
                <a:solidFill>
                  <a:schemeClr val="tx1"/>
                </a:solidFill>
              </a:rPr>
              <a:t>Senioren daarentegen relatief vaker niet (42%).</a:t>
            </a:r>
            <a:endParaRPr lang="nl-NL" sz="1400" dirty="0">
              <a:solidFill>
                <a:schemeClr val="tx1"/>
              </a:solidFill>
            </a:endParaRPr>
          </a:p>
        </p:txBody>
      </p:sp>
      <p:sp>
        <p:nvSpPr>
          <p:cNvPr id="3" name="Title 2"/>
          <p:cNvSpPr>
            <a:spLocks noGrp="1"/>
          </p:cNvSpPr>
          <p:nvPr>
            <p:ph type="title"/>
          </p:nvPr>
        </p:nvSpPr>
        <p:spPr bwMode="gray"/>
        <p:txBody>
          <a:bodyPr anchor="ctr"/>
          <a:lstStyle/>
          <a:p>
            <a:r>
              <a:rPr lang="nl-NL" dirty="0" smtClean="0"/>
              <a:t>Samenvatting</a:t>
            </a:r>
            <a:endParaRPr lang="nl-NL" dirty="0"/>
          </a:p>
        </p:txBody>
      </p:sp>
      <p:sp>
        <p:nvSpPr>
          <p:cNvPr id="2" name="Foliennummernplatzhalter 1"/>
          <p:cNvSpPr>
            <a:spLocks noGrp="1"/>
          </p:cNvSpPr>
          <p:nvPr>
            <p:ph type="sldNum" sz="quarter" idx="4"/>
          </p:nvPr>
        </p:nvSpPr>
        <p:spPr bwMode="gray">
          <a:prstGeom prst="rect">
            <a:avLst/>
          </a:prstGeom>
        </p:spPr>
        <p:txBody>
          <a:bodyPr/>
          <a:lstStyle/>
          <a:p>
            <a:fld id="{1BDBE1E8-50F2-49BA-A952-1CC1DEAA5FBD}" type="slidenum">
              <a:rPr lang="nl-NL" smtClean="0"/>
              <a:pPr/>
              <a:t>51</a:t>
            </a:fld>
            <a:endParaRPr lang="nl-NL" dirty="0"/>
          </a:p>
        </p:txBody>
      </p:sp>
    </p:spTree>
    <p:extLst>
      <p:ext uri="{BB962C8B-B14F-4D97-AF65-F5344CB8AC3E}">
        <p14:creationId xmlns:p14="http://schemas.microsoft.com/office/powerpoint/2010/main" val="2871439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4. Onderzoeksverantwoording</a:t>
            </a:r>
            <a:endParaRPr lang="nl-NL" dirty="0"/>
          </a:p>
        </p:txBody>
      </p:sp>
    </p:spTree>
    <p:extLst>
      <p:ext uri="{BB962C8B-B14F-4D97-AF65-F5344CB8AC3E}">
        <p14:creationId xmlns:p14="http://schemas.microsoft.com/office/powerpoint/2010/main" val="3693048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l-NL" dirty="0" smtClean="0">
              <a:solidFill>
                <a:schemeClr val="tx1"/>
              </a:solidFill>
            </a:endParaRPr>
          </a:p>
          <a:p>
            <a:pPr>
              <a:buNone/>
            </a:pPr>
            <a:r>
              <a:rPr lang="nl-NL" dirty="0" smtClean="0">
                <a:solidFill>
                  <a:schemeClr val="tx1"/>
                </a:solidFill>
              </a:rPr>
              <a:t>1.	Onderzoeksmethode</a:t>
            </a:r>
          </a:p>
          <a:p>
            <a:pPr>
              <a:buNone/>
            </a:pPr>
            <a:r>
              <a:rPr lang="nl-NL" dirty="0" smtClean="0">
                <a:solidFill>
                  <a:schemeClr val="tx1"/>
                </a:solidFill>
              </a:rPr>
              <a:t>2.	Steekproef</a:t>
            </a:r>
          </a:p>
          <a:p>
            <a:pPr>
              <a:buNone/>
            </a:pPr>
            <a:r>
              <a:rPr lang="nl-NL" dirty="0" smtClean="0">
                <a:solidFill>
                  <a:schemeClr val="tx1"/>
                </a:solidFill>
              </a:rPr>
              <a:t>3.	Vragenlijst</a:t>
            </a:r>
          </a:p>
          <a:p>
            <a:pPr>
              <a:buNone/>
            </a:pPr>
            <a:r>
              <a:rPr lang="nl-NL" dirty="0" smtClean="0">
                <a:solidFill>
                  <a:schemeClr val="tx1"/>
                </a:solidFill>
              </a:rPr>
              <a:t>4.	Veldwerk</a:t>
            </a:r>
          </a:p>
          <a:p>
            <a:pPr>
              <a:buNone/>
            </a:pPr>
            <a:r>
              <a:rPr lang="nl-NL" dirty="0" smtClean="0">
                <a:solidFill>
                  <a:schemeClr val="tx1"/>
                </a:solidFill>
              </a:rPr>
              <a:t>5.	Rapportage</a:t>
            </a:r>
          </a:p>
        </p:txBody>
      </p:sp>
      <p:sp>
        <p:nvSpPr>
          <p:cNvPr id="3" name="Title 2"/>
          <p:cNvSpPr>
            <a:spLocks noGrp="1"/>
          </p:cNvSpPr>
          <p:nvPr>
            <p:ph type="title"/>
          </p:nvPr>
        </p:nvSpPr>
        <p:spPr/>
        <p:txBody>
          <a:bodyPr/>
          <a:lstStyle/>
          <a:p>
            <a:r>
              <a:rPr lang="nl-NL" dirty="0" smtClean="0"/>
              <a:t>Onderzoeksverantwoording</a:t>
            </a:r>
            <a:endParaRPr lang="en-US" dirty="0"/>
          </a:p>
        </p:txBody>
      </p:sp>
      <p:sp>
        <p:nvSpPr>
          <p:cNvPr id="4" name="Slide Number Placeholder 3"/>
          <p:cNvSpPr>
            <a:spLocks noGrp="1"/>
          </p:cNvSpPr>
          <p:nvPr>
            <p:ph type="sldNum" sz="quarter" idx="4"/>
          </p:nvPr>
        </p:nvSpPr>
        <p:spPr/>
        <p:txBody>
          <a:bodyPr/>
          <a:lstStyle/>
          <a:p>
            <a:pPr algn="r"/>
            <a:fld id="{1BDBE1E8-50F2-49BA-A952-1CC1DEAA5FBD}" type="slidenum">
              <a:rPr lang="en-US" smtClean="0"/>
              <a:pPr algn="r"/>
              <a:t>53</a:t>
            </a:fld>
            <a:endParaRPr lang="en-US" dirty="0"/>
          </a:p>
        </p:txBody>
      </p:sp>
    </p:spTree>
    <p:extLst>
      <p:ext uri="{BB962C8B-B14F-4D97-AF65-F5344CB8AC3E}">
        <p14:creationId xmlns:p14="http://schemas.microsoft.com/office/powerpoint/2010/main" val="93935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ts val="2200"/>
              </a:lnSpc>
              <a:spcAft>
                <a:spcPts val="600"/>
              </a:spcAft>
              <a:buClr>
                <a:srgbClr val="292929"/>
              </a:buClr>
            </a:pPr>
            <a:endParaRPr lang="nl-NL" noProof="1" smtClean="0">
              <a:solidFill>
                <a:schemeClr val="tx1"/>
              </a:solidFill>
            </a:endParaRPr>
          </a:p>
          <a:p>
            <a:pPr marL="180975" indent="-180975">
              <a:lnSpc>
                <a:spcPts val="2200"/>
              </a:lnSpc>
              <a:spcAft>
                <a:spcPts val="600"/>
              </a:spcAft>
              <a:buClr>
                <a:srgbClr val="292929"/>
              </a:buClr>
              <a:buFont typeface="Wingdings" pitchFamily="2" charset="2"/>
              <a:buChar char="§"/>
            </a:pPr>
            <a:r>
              <a:rPr lang="nl-NL" noProof="1" smtClean="0">
                <a:solidFill>
                  <a:schemeClr val="tx1"/>
                </a:solidFill>
              </a:rPr>
              <a:t>Voor het onderzoek is gebruik gemaakt van een online vragenlijst (de CAWI methode; computer assisted web interviewing).</a:t>
            </a:r>
          </a:p>
          <a:p>
            <a:pPr marL="180975" indent="-180975">
              <a:lnSpc>
                <a:spcPts val="2200"/>
              </a:lnSpc>
              <a:spcAft>
                <a:spcPts val="600"/>
              </a:spcAft>
              <a:buClr>
                <a:srgbClr val="292929"/>
              </a:buClr>
              <a:buFont typeface="Wingdings" pitchFamily="2" charset="2"/>
              <a:buChar char="§"/>
            </a:pPr>
            <a:r>
              <a:rPr lang="nl-NL" noProof="1" smtClean="0">
                <a:solidFill>
                  <a:schemeClr val="tx1"/>
                </a:solidFill>
              </a:rPr>
              <a:t>In de e-mail met de uitnodiging is een persoonlijke link opgenomen waarmee de GfK panelleden rechtstreeks toegang krijgen tot hun persoonlijke pagina waar de de vragenlijst te vinden is.   </a:t>
            </a:r>
          </a:p>
          <a:p>
            <a:pPr marL="180975" indent="-180975">
              <a:buFont typeface="Wingdings" pitchFamily="2" charset="2"/>
              <a:buChar char="§"/>
            </a:pPr>
            <a:r>
              <a:rPr lang="nl-NL" dirty="0" smtClean="0">
                <a:solidFill>
                  <a:schemeClr val="tx1"/>
                </a:solidFill>
              </a:rPr>
              <a:t>In het onderzoek zijn aan de consumenten in totaal 29 vragen (inclusief stellingen) voorgelegd.</a:t>
            </a:r>
          </a:p>
          <a:p>
            <a:pPr marL="180975" indent="-180975">
              <a:buFont typeface="Wingdings" pitchFamily="2" charset="2"/>
              <a:buChar char="§"/>
            </a:pPr>
            <a:endParaRPr lang="nl-NL" dirty="0" smtClean="0">
              <a:solidFill>
                <a:schemeClr val="tx1"/>
              </a:solidFill>
            </a:endParaRPr>
          </a:p>
          <a:p>
            <a:endParaRPr lang="nl-NL" dirty="0" smtClean="0"/>
          </a:p>
          <a:p>
            <a:endParaRPr lang="en-US" dirty="0"/>
          </a:p>
        </p:txBody>
      </p:sp>
      <p:sp>
        <p:nvSpPr>
          <p:cNvPr id="4" name="Title 3"/>
          <p:cNvSpPr>
            <a:spLocks noGrp="1"/>
          </p:cNvSpPr>
          <p:nvPr>
            <p:ph type="title"/>
          </p:nvPr>
        </p:nvSpPr>
        <p:spPr/>
        <p:txBody>
          <a:bodyPr/>
          <a:lstStyle/>
          <a:p>
            <a:r>
              <a:rPr lang="nl-NL" dirty="0" smtClean="0"/>
              <a:t>Onderzoeksmethode</a:t>
            </a:r>
            <a:endParaRPr lang="en-US" dirty="0"/>
          </a:p>
        </p:txBody>
      </p:sp>
    </p:spTree>
    <p:extLst>
      <p:ext uri="{BB962C8B-B14F-4D97-AF65-F5344CB8AC3E}">
        <p14:creationId xmlns:p14="http://schemas.microsoft.com/office/powerpoint/2010/main" val="8327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3528" y="1052736"/>
            <a:ext cx="8496944" cy="5472608"/>
          </a:xfrm>
        </p:spPr>
        <p:txBody>
          <a:bodyPr/>
          <a:lstStyle/>
          <a:p>
            <a:pPr>
              <a:spcBef>
                <a:spcPts val="300"/>
              </a:spcBef>
              <a:buClr>
                <a:srgbClr val="292929"/>
              </a:buClr>
            </a:pPr>
            <a:endParaRPr lang="nl-NL" noProof="1" smtClean="0">
              <a:solidFill>
                <a:schemeClr val="tx1"/>
              </a:solidFill>
            </a:endParaRPr>
          </a:p>
          <a:p>
            <a:pPr>
              <a:spcBef>
                <a:spcPts val="300"/>
              </a:spcBef>
              <a:buClr>
                <a:srgbClr val="292929"/>
              </a:buClr>
            </a:pPr>
            <a:r>
              <a:rPr lang="nl-NL" noProof="1" smtClean="0">
                <a:solidFill>
                  <a:schemeClr val="tx1"/>
                </a:solidFill>
              </a:rPr>
              <a:t>De netto steekproef voor dit onderzoek bestaat uit 2.646 consumenten van 18 jaar en ouder (die toegang hebben tot internet). De steekproef is getrokken uit het GfK Online Panel. </a:t>
            </a:r>
            <a:r>
              <a:rPr lang="nl-NL" dirty="0" smtClean="0">
                <a:solidFill>
                  <a:schemeClr val="tx1"/>
                </a:solidFill>
              </a:rPr>
              <a:t>Het GfK Online Panel is een gerenommeerd, hoogwaardig panel, waarbij de respons erg hoog is (ca. </a:t>
            </a:r>
            <a:r>
              <a:rPr lang="nl-NL" dirty="0" smtClean="0">
                <a:solidFill>
                  <a:schemeClr val="tx1"/>
                </a:solidFill>
              </a:rPr>
              <a:t>70%) </a:t>
            </a:r>
            <a:r>
              <a:rPr lang="nl-NL" dirty="0" smtClean="0">
                <a:solidFill>
                  <a:schemeClr val="tx1"/>
                </a:solidFill>
              </a:rPr>
              <a:t>en waarbij de respons van hoge kwaliteit is. Met de panelleden wordt een continue relatie aangegaan. Als gevolg van de intensieve wervingswijze en beheer wordt een kwalitatief hoogstaand panel gegarandeerd. Hiermee wordt zelfselectie en/of vertekening geminimaliseerd.</a:t>
            </a:r>
            <a:br>
              <a:rPr lang="nl-NL" dirty="0" smtClean="0">
                <a:solidFill>
                  <a:schemeClr val="tx1"/>
                </a:solidFill>
              </a:rPr>
            </a:br>
            <a:endParaRPr lang="en-US" dirty="0" smtClean="0">
              <a:solidFill>
                <a:schemeClr val="tx1"/>
              </a:solidFill>
            </a:endParaRPr>
          </a:p>
          <a:p>
            <a:pPr>
              <a:spcBef>
                <a:spcPts val="300"/>
              </a:spcBef>
              <a:buClr>
                <a:srgbClr val="292929"/>
              </a:buClr>
            </a:pPr>
            <a:r>
              <a:rPr lang="nl-NL" noProof="1" smtClean="0">
                <a:solidFill>
                  <a:schemeClr val="tx1"/>
                </a:solidFill>
              </a:rPr>
              <a:t>De steekproef is representatief naar de Nederlandse 18+ populatie op:</a:t>
            </a:r>
          </a:p>
          <a:p>
            <a:pPr marL="180975">
              <a:spcBef>
                <a:spcPts val="300"/>
              </a:spcBef>
              <a:buClr>
                <a:srgbClr val="292929"/>
              </a:buClr>
              <a:buFont typeface="Wingdings" pitchFamily="2" charset="2"/>
              <a:buChar char="ü"/>
            </a:pPr>
            <a:r>
              <a:rPr lang="nl-NL" noProof="1" smtClean="0">
                <a:solidFill>
                  <a:schemeClr val="tx1"/>
                </a:solidFill>
              </a:rPr>
              <a:t> Geslacht (man, vrouw)</a:t>
            </a:r>
          </a:p>
          <a:p>
            <a:pPr marL="180975">
              <a:spcBef>
                <a:spcPts val="300"/>
              </a:spcBef>
              <a:buClr>
                <a:srgbClr val="292929"/>
              </a:buClr>
              <a:buFont typeface="Wingdings" pitchFamily="2" charset="2"/>
              <a:buChar char="ü"/>
            </a:pPr>
            <a:r>
              <a:rPr lang="nl-NL" noProof="1" smtClean="0">
                <a:solidFill>
                  <a:schemeClr val="tx1"/>
                </a:solidFill>
              </a:rPr>
              <a:t> Leeftijd (18-29 jaar, 30-39 jaar, 40-49 jaar, 50-64 jaar, 65+ jaar)</a:t>
            </a:r>
          </a:p>
          <a:p>
            <a:pPr marL="180975">
              <a:spcBef>
                <a:spcPts val="300"/>
              </a:spcBef>
              <a:buClr>
                <a:srgbClr val="292929"/>
              </a:buClr>
              <a:buFont typeface="Wingdings" pitchFamily="2" charset="2"/>
              <a:buChar char="ü"/>
            </a:pPr>
            <a:r>
              <a:rPr lang="nl-NL" noProof="1" smtClean="0">
                <a:solidFill>
                  <a:schemeClr val="tx1"/>
                </a:solidFill>
              </a:rPr>
              <a:t> </a:t>
            </a:r>
            <a:r>
              <a:rPr lang="nl-NL" noProof="1">
                <a:solidFill>
                  <a:schemeClr val="tx1"/>
                </a:solidFill>
              </a:rPr>
              <a:t>Opleiding (hoog, midden, laag)</a:t>
            </a:r>
          </a:p>
          <a:p>
            <a:pPr marL="180975">
              <a:spcBef>
                <a:spcPts val="300"/>
              </a:spcBef>
              <a:buClr>
                <a:srgbClr val="292929"/>
              </a:buClr>
              <a:buFont typeface="Wingdings" pitchFamily="2" charset="2"/>
              <a:buChar char="ü"/>
            </a:pPr>
            <a:r>
              <a:rPr lang="nl-NL" noProof="1" smtClean="0">
                <a:solidFill>
                  <a:schemeClr val="tx1"/>
                </a:solidFill>
              </a:rPr>
              <a:t> District (3 grote steden, rest west, noord, oost, zuid)</a:t>
            </a:r>
          </a:p>
          <a:p>
            <a:pPr marL="180975">
              <a:spcBef>
                <a:spcPts val="300"/>
              </a:spcBef>
              <a:buClr>
                <a:srgbClr val="292929"/>
              </a:buClr>
              <a:buFont typeface="Wingdings" pitchFamily="2" charset="2"/>
              <a:buChar char="ü"/>
            </a:pPr>
            <a:r>
              <a:rPr lang="nl-NL" noProof="1" smtClean="0">
                <a:solidFill>
                  <a:schemeClr val="tx1"/>
                </a:solidFill>
              </a:rPr>
              <a:t> Huishoudinkomen (boven modaal, modaal, beneden modaal)</a:t>
            </a:r>
          </a:p>
          <a:p>
            <a:pPr marL="180975">
              <a:spcBef>
                <a:spcPts val="300"/>
              </a:spcBef>
              <a:buClr>
                <a:srgbClr val="292929"/>
              </a:buClr>
              <a:buFont typeface="Wingdings" pitchFamily="2" charset="2"/>
              <a:buChar char="ü"/>
            </a:pPr>
            <a:r>
              <a:rPr lang="nl-NL" noProof="1" smtClean="0">
                <a:solidFill>
                  <a:schemeClr val="tx1"/>
                </a:solidFill>
              </a:rPr>
              <a:t> Huishoudsamenstelling (alleenstaanden, met kinderen, zonder kinderen)</a:t>
            </a:r>
          </a:p>
          <a:p>
            <a:pPr marL="180975">
              <a:spcBef>
                <a:spcPts val="300"/>
              </a:spcBef>
              <a:buClr>
                <a:srgbClr val="292929"/>
              </a:buClr>
              <a:buFont typeface="Wingdings" pitchFamily="2" charset="2"/>
              <a:buChar char="ü"/>
            </a:pPr>
            <a:r>
              <a:rPr lang="nl-NL" noProof="1" smtClean="0">
                <a:solidFill>
                  <a:schemeClr val="tx1"/>
                </a:solidFill>
              </a:rPr>
              <a:t> BMI </a:t>
            </a:r>
            <a:r>
              <a:rPr lang="nl-NL" noProof="1">
                <a:solidFill>
                  <a:schemeClr val="tx1"/>
                </a:solidFill>
              </a:rPr>
              <a:t>(&lt;25, 25-30, &gt;30)</a:t>
            </a:r>
          </a:p>
          <a:p>
            <a:pPr marL="180975">
              <a:spcBef>
                <a:spcPts val="300"/>
              </a:spcBef>
              <a:buClr>
                <a:srgbClr val="292929"/>
              </a:buClr>
            </a:pPr>
            <a:endParaRPr lang="nl-NL" noProof="1" smtClean="0">
              <a:solidFill>
                <a:srgbClr val="C00000"/>
              </a:solidFill>
            </a:endParaRPr>
          </a:p>
          <a:p>
            <a:endParaRPr lang="en-US" dirty="0"/>
          </a:p>
        </p:txBody>
      </p:sp>
      <p:sp>
        <p:nvSpPr>
          <p:cNvPr id="4" name="Title 3"/>
          <p:cNvSpPr>
            <a:spLocks noGrp="1"/>
          </p:cNvSpPr>
          <p:nvPr>
            <p:ph type="title"/>
          </p:nvPr>
        </p:nvSpPr>
        <p:spPr/>
        <p:txBody>
          <a:bodyPr/>
          <a:lstStyle/>
          <a:p>
            <a:r>
              <a:rPr lang="nl-NL" dirty="0" smtClean="0"/>
              <a:t>Steekproef</a:t>
            </a:r>
            <a:endParaRPr lang="en-US" dirty="0"/>
          </a:p>
        </p:txBody>
      </p:sp>
    </p:spTree>
    <p:extLst>
      <p:ext uri="{BB962C8B-B14F-4D97-AF65-F5344CB8AC3E}">
        <p14:creationId xmlns:p14="http://schemas.microsoft.com/office/powerpoint/2010/main" val="175660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ts val="2200"/>
              </a:lnSpc>
              <a:spcAft>
                <a:spcPts val="600"/>
              </a:spcAft>
              <a:buClr>
                <a:srgbClr val="292929"/>
              </a:buClr>
            </a:pPr>
            <a:endParaRPr lang="nl-NL" noProof="1" smtClean="0">
              <a:solidFill>
                <a:schemeClr val="tx1"/>
              </a:solidFill>
            </a:endParaRPr>
          </a:p>
          <a:p>
            <a:pPr>
              <a:lnSpc>
                <a:spcPts val="2200"/>
              </a:lnSpc>
              <a:spcAft>
                <a:spcPts val="600"/>
              </a:spcAft>
              <a:buClr>
                <a:srgbClr val="292929"/>
              </a:buClr>
            </a:pPr>
            <a:r>
              <a:rPr lang="nl-NL" noProof="1" smtClean="0">
                <a:solidFill>
                  <a:schemeClr val="tx1"/>
                </a:solidFill>
              </a:rPr>
              <a:t>Het Voedingscentrum heeft een concept vragenlijst aangeleverd. GfK heeft deze input bekeken en het Voedingscentrum geadviseerd</a:t>
            </a:r>
            <a:r>
              <a:rPr lang="nl-NL" dirty="0" smtClean="0">
                <a:solidFill>
                  <a:schemeClr val="tx1"/>
                </a:solidFill>
              </a:rPr>
              <a:t> over zowel specifieke vragen als de opbouw en structuur van de vragenlijst. </a:t>
            </a:r>
            <a:endParaRPr lang="en-GB" dirty="0" smtClean="0">
              <a:solidFill>
                <a:schemeClr val="tx1"/>
              </a:solidFill>
            </a:endParaRPr>
          </a:p>
          <a:p>
            <a:pPr>
              <a:lnSpc>
                <a:spcPts val="2200"/>
              </a:lnSpc>
              <a:spcAft>
                <a:spcPts val="600"/>
              </a:spcAft>
              <a:buClr>
                <a:srgbClr val="292929"/>
              </a:buClr>
            </a:pPr>
            <a:r>
              <a:rPr lang="nl-NL" noProof="1" smtClean="0">
                <a:solidFill>
                  <a:schemeClr val="tx1"/>
                </a:solidFill>
              </a:rPr>
              <a:t>Daarna is de vragenlijst in overleg met het Voedingscentrum definitief gemaakt.</a:t>
            </a:r>
          </a:p>
          <a:p>
            <a:pPr>
              <a:lnSpc>
                <a:spcPts val="2200"/>
              </a:lnSpc>
              <a:spcAft>
                <a:spcPts val="600"/>
              </a:spcAft>
              <a:buClr>
                <a:srgbClr val="292929"/>
              </a:buClr>
            </a:pPr>
            <a:r>
              <a:rPr lang="nl-NL" dirty="0" smtClean="0">
                <a:solidFill>
                  <a:schemeClr val="tx1"/>
                </a:solidFill>
              </a:rPr>
              <a:t>De gebruikte vragenlijst bestond uit 29 vragen (incl. stellingen) over verleiding van (ongezond) eten tijdens het winkelen of onderweg en verleiding van snoep of chocolade bij of in de buurt van de kassa. </a:t>
            </a:r>
            <a:endParaRPr lang="en-US" dirty="0" smtClean="0">
              <a:solidFill>
                <a:schemeClr val="tx1"/>
              </a:solidFill>
            </a:endParaRPr>
          </a:p>
          <a:p>
            <a:pPr>
              <a:lnSpc>
                <a:spcPts val="2200"/>
              </a:lnSpc>
              <a:spcAft>
                <a:spcPts val="600"/>
              </a:spcAft>
              <a:buClr>
                <a:srgbClr val="292929"/>
              </a:buClr>
            </a:pPr>
            <a:r>
              <a:rPr lang="nl-NL" dirty="0" smtClean="0">
                <a:solidFill>
                  <a:schemeClr val="tx1"/>
                </a:solidFill>
              </a:rPr>
              <a:t>De gemiddelde invulduur van de vragenlijst bedroeg 7 minuten. </a:t>
            </a:r>
          </a:p>
          <a:p>
            <a:pPr>
              <a:lnSpc>
                <a:spcPts val="2200"/>
              </a:lnSpc>
              <a:spcAft>
                <a:spcPts val="600"/>
              </a:spcAft>
              <a:buClr>
                <a:srgbClr val="292929"/>
              </a:buClr>
            </a:pPr>
            <a:r>
              <a:rPr lang="nl-NL" dirty="0" smtClean="0">
                <a:solidFill>
                  <a:schemeClr val="tx1"/>
                </a:solidFill>
              </a:rPr>
              <a:t>In de geprogrammeerde vragenlijst zijn door GfK diverse validatie- en consistentiecontroles ingebouwd (zoals routing, antwoordmogelijkheden en randomisatie).</a:t>
            </a:r>
            <a:r>
              <a:rPr lang="nl-NL" noProof="1" smtClean="0">
                <a:solidFill>
                  <a:schemeClr val="tx1"/>
                </a:solidFill>
              </a:rPr>
              <a:t> </a:t>
            </a:r>
          </a:p>
          <a:p>
            <a:endParaRPr lang="en-US" dirty="0"/>
          </a:p>
        </p:txBody>
      </p:sp>
      <p:sp>
        <p:nvSpPr>
          <p:cNvPr id="4" name="Title 3"/>
          <p:cNvSpPr>
            <a:spLocks noGrp="1"/>
          </p:cNvSpPr>
          <p:nvPr>
            <p:ph type="title"/>
          </p:nvPr>
        </p:nvSpPr>
        <p:spPr/>
        <p:txBody>
          <a:bodyPr/>
          <a:lstStyle/>
          <a:p>
            <a:r>
              <a:rPr lang="nl-NL" dirty="0" smtClean="0"/>
              <a:t>Vragenlijst</a:t>
            </a:r>
            <a:endParaRPr lang="en-US" dirty="0"/>
          </a:p>
        </p:txBody>
      </p:sp>
    </p:spTree>
    <p:extLst>
      <p:ext uri="{BB962C8B-B14F-4D97-AF65-F5344CB8AC3E}">
        <p14:creationId xmlns:p14="http://schemas.microsoft.com/office/powerpoint/2010/main" val="252466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180975" indent="-180975">
              <a:buFont typeface="Wingdings" pitchFamily="2" charset="2"/>
              <a:buChar char="§"/>
            </a:pPr>
            <a:endParaRPr lang="nl-NL" dirty="0" smtClean="0">
              <a:solidFill>
                <a:schemeClr val="tx1"/>
              </a:solidFill>
            </a:endParaRPr>
          </a:p>
          <a:p>
            <a:pPr marL="180975" indent="-180975">
              <a:buFont typeface="Wingdings" pitchFamily="2" charset="2"/>
              <a:buChar char="§"/>
            </a:pPr>
            <a:r>
              <a:rPr lang="nl-NL" dirty="0" smtClean="0">
                <a:solidFill>
                  <a:schemeClr val="tx1"/>
                </a:solidFill>
              </a:rPr>
              <a:t>Op vrijdag 8 augustus 2014 zijn 4.150 panelleden van GfK via een email met een persoonlijke link benaderd om deel te nemen aan het onderzoek. </a:t>
            </a:r>
          </a:p>
          <a:p>
            <a:pPr marL="180975" indent="-180975">
              <a:buFont typeface="Wingdings" pitchFamily="2" charset="2"/>
              <a:buChar char="§"/>
            </a:pPr>
            <a:endParaRPr lang="nl-NL" dirty="0" smtClean="0">
              <a:solidFill>
                <a:schemeClr val="tx1"/>
              </a:solidFill>
            </a:endParaRPr>
          </a:p>
          <a:p>
            <a:pPr marL="180975" indent="-180975">
              <a:buFont typeface="Wingdings" pitchFamily="2" charset="2"/>
              <a:buChar char="§"/>
            </a:pPr>
            <a:r>
              <a:rPr lang="nl-NL" dirty="0" smtClean="0">
                <a:solidFill>
                  <a:schemeClr val="tx1"/>
                </a:solidFill>
              </a:rPr>
              <a:t>Het veldwerk is afgesloten op donderdag 14 augustus 2014.</a:t>
            </a:r>
          </a:p>
          <a:p>
            <a:pPr marL="180975" indent="-180975">
              <a:buFont typeface="Wingdings" pitchFamily="2" charset="2"/>
              <a:buChar char="§"/>
            </a:pPr>
            <a:endParaRPr lang="nl-NL" dirty="0" smtClean="0">
              <a:solidFill>
                <a:schemeClr val="tx1"/>
              </a:solidFill>
            </a:endParaRPr>
          </a:p>
          <a:p>
            <a:pPr marL="180975" indent="-180975">
              <a:buFont typeface="Wingdings" pitchFamily="2" charset="2"/>
              <a:buChar char="§"/>
            </a:pPr>
            <a:r>
              <a:rPr lang="nl-NL" dirty="0" smtClean="0">
                <a:solidFill>
                  <a:schemeClr val="tx1"/>
                </a:solidFill>
              </a:rPr>
              <a:t>In totaal hebben 2.646 personen de vragenlijst volledig en correct ingevuld. </a:t>
            </a:r>
          </a:p>
          <a:p>
            <a:pPr marL="180975" indent="-180975">
              <a:buFont typeface="Wingdings" pitchFamily="2" charset="2"/>
              <a:buChar char="§"/>
            </a:pPr>
            <a:endParaRPr lang="nl-NL" dirty="0" smtClean="0">
              <a:solidFill>
                <a:schemeClr val="tx1"/>
              </a:solidFill>
            </a:endParaRPr>
          </a:p>
          <a:p>
            <a:pPr marL="180975" indent="-180975">
              <a:buFont typeface="Wingdings" pitchFamily="2" charset="2"/>
              <a:buChar char="§"/>
            </a:pPr>
            <a:r>
              <a:rPr lang="nl-NL" dirty="0" smtClean="0">
                <a:solidFill>
                  <a:schemeClr val="tx1"/>
                </a:solidFill>
              </a:rPr>
              <a:t>Dit resulteert in een responspercentage van 64%. </a:t>
            </a:r>
          </a:p>
          <a:p>
            <a:endParaRPr lang="nl-NL" dirty="0" smtClean="0">
              <a:solidFill>
                <a:schemeClr val="tx1"/>
              </a:solidFill>
            </a:endParaRPr>
          </a:p>
          <a:p>
            <a:endParaRPr lang="nl-NL" dirty="0" smtClean="0">
              <a:solidFill>
                <a:schemeClr val="tx1"/>
              </a:solidFill>
            </a:endParaRPr>
          </a:p>
          <a:p>
            <a:endParaRPr lang="nl-NL" dirty="0" smtClean="0">
              <a:solidFill>
                <a:schemeClr val="tx1"/>
              </a:solidFill>
            </a:endParaRPr>
          </a:p>
          <a:p>
            <a:r>
              <a:rPr lang="nl-NL" dirty="0" smtClean="0">
                <a:solidFill>
                  <a:schemeClr val="tx1"/>
                </a:solidFill>
              </a:rPr>
              <a:t>Rapportage heeft plaatsgevonden in de vorm van:</a:t>
            </a:r>
          </a:p>
          <a:p>
            <a:pPr marL="180975" indent="-180975">
              <a:spcAft>
                <a:spcPts val="600"/>
              </a:spcAft>
              <a:buFont typeface="Wingdings" pitchFamily="2" charset="2"/>
              <a:buChar char="§"/>
            </a:pPr>
            <a:r>
              <a:rPr lang="nl-NL" dirty="0" smtClean="0">
                <a:solidFill>
                  <a:schemeClr val="tx1"/>
                </a:solidFill>
              </a:rPr>
              <a:t>Een PowerPoint rapportage, voorzien van conclusies en een onderzoeksverantwoording.</a:t>
            </a:r>
          </a:p>
          <a:p>
            <a:pPr marL="180975" indent="-180975">
              <a:buFont typeface="Wingdings" pitchFamily="2" charset="2"/>
              <a:buChar char="§"/>
            </a:pPr>
            <a:endParaRPr lang="en-US" dirty="0" smtClean="0">
              <a:solidFill>
                <a:schemeClr val="tx1"/>
              </a:solidFill>
            </a:endParaRPr>
          </a:p>
          <a:p>
            <a:endParaRPr lang="en-US" b="1" dirty="0"/>
          </a:p>
        </p:txBody>
      </p:sp>
      <p:sp>
        <p:nvSpPr>
          <p:cNvPr id="4" name="Title 3"/>
          <p:cNvSpPr>
            <a:spLocks noGrp="1"/>
          </p:cNvSpPr>
          <p:nvPr>
            <p:ph type="title"/>
          </p:nvPr>
        </p:nvSpPr>
        <p:spPr/>
        <p:txBody>
          <a:bodyPr/>
          <a:lstStyle/>
          <a:p>
            <a:r>
              <a:rPr lang="nl-NL" dirty="0" smtClean="0"/>
              <a:t>Veldwerk</a:t>
            </a:r>
            <a:endParaRPr lang="en-US" dirty="0"/>
          </a:p>
        </p:txBody>
      </p:sp>
      <p:sp>
        <p:nvSpPr>
          <p:cNvPr id="5" name="Rectangle 4"/>
          <p:cNvSpPr/>
          <p:nvPr/>
        </p:nvSpPr>
        <p:spPr>
          <a:xfrm>
            <a:off x="251520" y="4149080"/>
            <a:ext cx="1390124" cy="646331"/>
          </a:xfrm>
          <a:prstGeom prst="rect">
            <a:avLst/>
          </a:prstGeom>
        </p:spPr>
        <p:txBody>
          <a:bodyPr wrap="none">
            <a:spAutoFit/>
          </a:bodyPr>
          <a:lstStyle/>
          <a:p>
            <a:endParaRPr lang="nl-NL" dirty="0" smtClean="0"/>
          </a:p>
          <a:p>
            <a:r>
              <a:rPr lang="nl-NL" dirty="0" smtClean="0"/>
              <a:t>Rapportage</a:t>
            </a:r>
            <a:endParaRPr lang="en-US" dirty="0"/>
          </a:p>
        </p:txBody>
      </p:sp>
    </p:spTree>
    <p:extLst>
      <p:ext uri="{BB962C8B-B14F-4D97-AF65-F5344CB8AC3E}">
        <p14:creationId xmlns:p14="http://schemas.microsoft.com/office/powerpoint/2010/main" val="152188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5. Contact</a:t>
            </a:r>
            <a:endParaRPr lang="nl-NL" dirty="0"/>
          </a:p>
        </p:txBody>
      </p:sp>
    </p:spTree>
    <p:extLst>
      <p:ext uri="{BB962C8B-B14F-4D97-AF65-F5344CB8AC3E}">
        <p14:creationId xmlns:p14="http://schemas.microsoft.com/office/powerpoint/2010/main" val="36930480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1763689" y="4205514"/>
            <a:ext cx="2736303" cy="216024"/>
          </a:xfrm>
        </p:spPr>
        <p:txBody>
          <a:bodyPr/>
          <a:lstStyle/>
          <a:p>
            <a:r>
              <a:rPr lang="nl-NL" dirty="0" smtClean="0"/>
              <a:t>+31 162 384 279 / +31 6 55 177 653</a:t>
            </a:r>
            <a:endParaRPr lang="en-US" dirty="0" smtClean="0"/>
          </a:p>
          <a:p>
            <a:endParaRPr lang="nl-NL" dirty="0"/>
          </a:p>
        </p:txBody>
      </p:sp>
      <p:sp>
        <p:nvSpPr>
          <p:cNvPr id="5" name="Text Placeholder 4"/>
          <p:cNvSpPr>
            <a:spLocks noGrp="1"/>
          </p:cNvSpPr>
          <p:nvPr>
            <p:ph type="body" sz="quarter" idx="19"/>
          </p:nvPr>
        </p:nvSpPr>
        <p:spPr>
          <a:xfrm>
            <a:off x="1763688" y="3773466"/>
            <a:ext cx="2736304" cy="216024"/>
          </a:xfrm>
        </p:spPr>
        <p:txBody>
          <a:bodyPr/>
          <a:lstStyle/>
          <a:p>
            <a:r>
              <a:rPr lang="nl-NL" dirty="0" smtClean="0"/>
              <a:t>Sr. Consultant</a:t>
            </a:r>
            <a:endParaRPr lang="en-US" dirty="0" smtClean="0"/>
          </a:p>
          <a:p>
            <a:endParaRPr lang="nl-NL" dirty="0"/>
          </a:p>
        </p:txBody>
      </p:sp>
      <p:sp>
        <p:nvSpPr>
          <p:cNvPr id="6" name="Text Placeholder 5"/>
          <p:cNvSpPr>
            <a:spLocks noGrp="1"/>
          </p:cNvSpPr>
          <p:nvPr>
            <p:ph type="body" sz="quarter" idx="20"/>
          </p:nvPr>
        </p:nvSpPr>
        <p:spPr>
          <a:xfrm>
            <a:off x="1763688" y="2836864"/>
            <a:ext cx="2736304" cy="936602"/>
          </a:xfrm>
        </p:spPr>
        <p:txBody>
          <a:bodyPr/>
          <a:lstStyle/>
          <a:p>
            <a:r>
              <a:rPr lang="nl-NL" dirty="0" smtClean="0">
                <a:solidFill>
                  <a:schemeClr val="tx1"/>
                </a:solidFill>
              </a:rPr>
              <a:t>Marcel Temminghoff</a:t>
            </a:r>
            <a:endParaRPr lang="en-US" dirty="0" smtClean="0">
              <a:solidFill>
                <a:schemeClr val="tx1"/>
              </a:solidFill>
            </a:endParaRPr>
          </a:p>
          <a:p>
            <a:endParaRPr lang="nl-NL" dirty="0"/>
          </a:p>
        </p:txBody>
      </p:sp>
      <p:sp>
        <p:nvSpPr>
          <p:cNvPr id="7" name="Text Placeholder 6"/>
          <p:cNvSpPr>
            <a:spLocks noGrp="1"/>
          </p:cNvSpPr>
          <p:nvPr>
            <p:ph type="body" sz="quarter" idx="26"/>
          </p:nvPr>
        </p:nvSpPr>
        <p:spPr>
          <a:xfrm>
            <a:off x="1763688" y="4421537"/>
            <a:ext cx="2736304" cy="216024"/>
          </a:xfrm>
        </p:spPr>
        <p:txBody>
          <a:bodyPr/>
          <a:lstStyle/>
          <a:p>
            <a:r>
              <a:rPr lang="nl-NL" dirty="0" smtClean="0"/>
              <a:t>Marcel.Temminghoff@gfk.com</a:t>
            </a:r>
            <a:endParaRPr lang="en-US" dirty="0" smtClean="0"/>
          </a:p>
          <a:p>
            <a:endParaRPr lang="nl-NL" dirty="0"/>
          </a:p>
        </p:txBody>
      </p:sp>
      <p:sp>
        <p:nvSpPr>
          <p:cNvPr id="8" name="Text Placeholder 7"/>
          <p:cNvSpPr>
            <a:spLocks noGrp="1"/>
          </p:cNvSpPr>
          <p:nvPr>
            <p:ph type="body" sz="quarter" idx="27"/>
          </p:nvPr>
        </p:nvSpPr>
        <p:spPr>
          <a:xfrm>
            <a:off x="1763767" y="4637561"/>
            <a:ext cx="2736226" cy="215014"/>
          </a:xfrm>
        </p:spPr>
        <p:txBody>
          <a:bodyPr/>
          <a:lstStyle/>
          <a:p>
            <a:r>
              <a:rPr lang="nl-NL" dirty="0" smtClean="0"/>
              <a:t>The Netherlands</a:t>
            </a:r>
            <a:endParaRPr lang="en-US" dirty="0" smtClean="0"/>
          </a:p>
          <a:p>
            <a:endParaRPr lang="nl-NL" dirty="0"/>
          </a:p>
        </p:txBody>
      </p:sp>
      <p:sp>
        <p:nvSpPr>
          <p:cNvPr id="9" name="Text Placeholder 8"/>
          <p:cNvSpPr>
            <a:spLocks noGrp="1"/>
          </p:cNvSpPr>
          <p:nvPr>
            <p:ph type="body" sz="quarter" idx="28"/>
          </p:nvPr>
        </p:nvSpPr>
        <p:spPr>
          <a:xfrm>
            <a:off x="6084168" y="4061445"/>
            <a:ext cx="2736304" cy="216023"/>
          </a:xfrm>
        </p:spPr>
        <p:txBody>
          <a:bodyPr/>
          <a:lstStyle/>
          <a:p>
            <a:r>
              <a:rPr lang="nl-NL" dirty="0" smtClean="0"/>
              <a:t>+31 162 384 129</a:t>
            </a:r>
            <a:endParaRPr lang="nl-NL" dirty="0"/>
          </a:p>
        </p:txBody>
      </p:sp>
      <p:sp>
        <p:nvSpPr>
          <p:cNvPr id="10" name="Text Placeholder 9"/>
          <p:cNvSpPr>
            <a:spLocks noGrp="1"/>
          </p:cNvSpPr>
          <p:nvPr>
            <p:ph type="body" sz="quarter" idx="29"/>
          </p:nvPr>
        </p:nvSpPr>
        <p:spPr>
          <a:xfrm>
            <a:off x="6084168" y="3619872"/>
            <a:ext cx="2736304" cy="216024"/>
          </a:xfrm>
        </p:spPr>
        <p:txBody>
          <a:bodyPr/>
          <a:lstStyle/>
          <a:p>
            <a:r>
              <a:rPr lang="nl-NL" dirty="0" smtClean="0"/>
              <a:t>Projectmanager</a:t>
            </a:r>
            <a:endParaRPr lang="nl-NL" dirty="0"/>
          </a:p>
        </p:txBody>
      </p:sp>
      <p:sp>
        <p:nvSpPr>
          <p:cNvPr id="11" name="Text Placeholder 10"/>
          <p:cNvSpPr>
            <a:spLocks noGrp="1"/>
          </p:cNvSpPr>
          <p:nvPr>
            <p:ph type="body" sz="quarter" idx="30"/>
          </p:nvPr>
        </p:nvSpPr>
        <p:spPr>
          <a:xfrm>
            <a:off x="6084168" y="2621285"/>
            <a:ext cx="2736304" cy="936603"/>
          </a:xfrm>
        </p:spPr>
        <p:txBody>
          <a:bodyPr/>
          <a:lstStyle/>
          <a:p>
            <a:r>
              <a:rPr lang="nl-NL" dirty="0" smtClean="0">
                <a:solidFill>
                  <a:schemeClr val="tx1"/>
                </a:solidFill>
              </a:rPr>
              <a:t>Niek Damen</a:t>
            </a:r>
          </a:p>
        </p:txBody>
      </p:sp>
      <p:sp>
        <p:nvSpPr>
          <p:cNvPr id="12" name="Text Placeholder 11"/>
          <p:cNvSpPr>
            <a:spLocks noGrp="1"/>
          </p:cNvSpPr>
          <p:nvPr>
            <p:ph type="body" sz="quarter" idx="31"/>
          </p:nvPr>
        </p:nvSpPr>
        <p:spPr>
          <a:xfrm>
            <a:off x="6084168" y="4277468"/>
            <a:ext cx="2736304" cy="216024"/>
          </a:xfrm>
        </p:spPr>
        <p:txBody>
          <a:bodyPr/>
          <a:lstStyle/>
          <a:p>
            <a:r>
              <a:rPr lang="nl-NL" dirty="0" smtClean="0"/>
              <a:t>Niek.Damen@gfk.com</a:t>
            </a:r>
            <a:endParaRPr lang="nl-NL" dirty="0"/>
          </a:p>
        </p:txBody>
      </p:sp>
      <p:sp>
        <p:nvSpPr>
          <p:cNvPr id="13" name="Text Placeholder 12"/>
          <p:cNvSpPr>
            <a:spLocks noGrp="1"/>
          </p:cNvSpPr>
          <p:nvPr>
            <p:ph type="body" sz="quarter" idx="32"/>
          </p:nvPr>
        </p:nvSpPr>
        <p:spPr>
          <a:xfrm>
            <a:off x="6084168" y="4493492"/>
            <a:ext cx="2736304" cy="216024"/>
          </a:xfrm>
        </p:spPr>
        <p:txBody>
          <a:bodyPr/>
          <a:lstStyle/>
          <a:p>
            <a:r>
              <a:rPr lang="nl-NL" dirty="0" smtClean="0"/>
              <a:t>The Netherlands</a:t>
            </a:r>
            <a:endParaRPr lang="nl-NL" dirty="0"/>
          </a:p>
        </p:txBody>
      </p:sp>
      <p:sp>
        <p:nvSpPr>
          <p:cNvPr id="14" name="Title 13"/>
          <p:cNvSpPr>
            <a:spLocks noGrp="1"/>
          </p:cNvSpPr>
          <p:nvPr>
            <p:ph type="title"/>
          </p:nvPr>
        </p:nvSpPr>
        <p:spPr/>
        <p:txBody>
          <a:bodyPr/>
          <a:lstStyle/>
          <a:p>
            <a:r>
              <a:rPr lang="nl-NL" dirty="0" smtClean="0"/>
              <a:t>Contact</a:t>
            </a:r>
            <a:endParaRPr lang="nl-NL"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6439" y="2837636"/>
            <a:ext cx="1343713" cy="2015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290" y="2837309"/>
            <a:ext cx="1344149"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3212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2. Onderzoeksresultaten</a:t>
            </a:r>
            <a:endParaRPr lang="nl-NL" dirty="0"/>
          </a:p>
        </p:txBody>
      </p:sp>
    </p:spTree>
    <p:extLst>
      <p:ext uri="{BB962C8B-B14F-4D97-AF65-F5344CB8AC3E}">
        <p14:creationId xmlns:p14="http://schemas.microsoft.com/office/powerpoint/2010/main" val="36930480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a:t>6</a:t>
            </a:r>
            <a:r>
              <a:rPr lang="nl-NL" dirty="0" smtClean="0"/>
              <a:t>. Bijlagen</a:t>
            </a:r>
            <a:endParaRPr lang="nl-NL" dirty="0"/>
          </a:p>
        </p:txBody>
      </p:sp>
    </p:spTree>
    <p:extLst>
      <p:ext uri="{BB962C8B-B14F-4D97-AF65-F5344CB8AC3E}">
        <p14:creationId xmlns:p14="http://schemas.microsoft.com/office/powerpoint/2010/main" val="3221219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elegde-broodjes-bestellen.nl/wp-content/uploads/2012/09/broodj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083" y="1721346"/>
            <a:ext cx="1804293" cy="1040634"/>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http://www.cafetaria-friends.nl/wp-content/uploads/2013/07/Zak-versgemaakte-patat-Cafetaria-Friends-Harderwi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823" y="2446317"/>
            <a:ext cx="942182" cy="17766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3"/>
          </p:nvPr>
        </p:nvSpPr>
        <p:spPr/>
        <p:txBody>
          <a:bodyPr/>
          <a:lstStyle/>
          <a:p>
            <a:endParaRPr lang="en-GB"/>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33500"/>
            <a:ext cx="8064500" cy="3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Wat koopt u doorgaans tijdens het winkelen of onderweg aan eten?</a:t>
            </a:r>
          </a:p>
          <a:p>
            <a:pPr>
              <a:spcBef>
                <a:spcPts val="300"/>
              </a:spcBef>
            </a:pPr>
            <a:endParaRPr lang="nl-NL" sz="1000" dirty="0" smtClean="0">
              <a:latin typeface="Arial"/>
              <a:cs typeface="Arial" pitchFamily="34" charset="0"/>
            </a:endParaRPr>
          </a:p>
          <a:p>
            <a:pPr>
              <a:spcBef>
                <a:spcPts val="300"/>
              </a:spcBef>
            </a:pPr>
            <a:r>
              <a:rPr lang="nl-NL" sz="1000" dirty="0" smtClean="0">
                <a:latin typeface="Arial"/>
                <a:cs typeface="Arial" pitchFamily="34" charset="0"/>
              </a:rPr>
              <a:t>Alle respondenten die wel eens eten kopen tijdens het winkelen of onderweg </a:t>
            </a:r>
            <a:r>
              <a:rPr lang="nl-NL" sz="1000" dirty="0">
                <a:cs typeface="Arial" pitchFamily="34" charset="0"/>
              </a:rPr>
              <a:t>(</a:t>
            </a:r>
            <a:r>
              <a:rPr lang="nl-NL" sz="1000" dirty="0" smtClean="0">
                <a:cs typeface="Arial" pitchFamily="34" charset="0"/>
              </a:rPr>
              <a:t>n=2159, </a:t>
            </a:r>
            <a:r>
              <a:rPr lang="nl-NL" sz="1000" dirty="0">
                <a:cs typeface="Arial" pitchFamily="34" charset="0"/>
              </a:rPr>
              <a:t>in %)</a:t>
            </a:r>
            <a:endParaRPr lang="en-GB" sz="1000" dirty="0">
              <a:cs typeface="Arial" pitchFamily="34" charset="0"/>
            </a:endParaRPr>
          </a:p>
          <a:p>
            <a:pPr>
              <a:spcBef>
                <a:spcPts val="300"/>
              </a:spcBef>
            </a:pPr>
            <a:endParaRPr lang="en-GB" sz="1000" dirty="0" err="1" smtClean="0">
              <a:latin typeface="Arial"/>
              <a:cs typeface="Arial" pitchFamily="34" charset="0"/>
            </a:endParaRPr>
          </a:p>
        </p:txBody>
      </p:sp>
      <p:sp>
        <p:nvSpPr>
          <p:cNvPr id="7" name="Title 4"/>
          <p:cNvSpPr>
            <a:spLocks noGrp="1"/>
          </p:cNvSpPr>
          <p:nvPr>
            <p:ph type="title"/>
          </p:nvPr>
        </p:nvSpPr>
        <p:spPr>
          <a:xfrm>
            <a:off x="323850" y="451148"/>
            <a:ext cx="7704534" cy="647402"/>
          </a:xfrm>
        </p:spPr>
        <p:txBody>
          <a:bodyPr/>
          <a:lstStyle/>
          <a:p>
            <a:r>
              <a:rPr lang="nl-NL" sz="1600" dirty="0" smtClean="0"/>
              <a:t>Nederlanders kopen voornamelijk een belegd broodje (49%), friet / snack (35%) of  een hartige snack (31%) aan eten om direct op te eten tijdens het winkelen of onderweg. Vrouwen kopen relatief vaker een belegd broodje (52%) of ijs (25%) en mannen relatief vaker friet / snack (39%). </a:t>
            </a:r>
            <a:endParaRPr lang="en-GB" sz="1600" dirty="0"/>
          </a:p>
        </p:txBody>
      </p:sp>
      <p:sp>
        <p:nvSpPr>
          <p:cNvPr id="6" name="Oval 5"/>
          <p:cNvSpPr/>
          <p:nvPr/>
        </p:nvSpPr>
        <p:spPr bwMode="gray">
          <a:xfrm>
            <a:off x="6895083" y="149430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8" name="Oval 7"/>
          <p:cNvSpPr/>
          <p:nvPr/>
        </p:nvSpPr>
        <p:spPr bwMode="gray">
          <a:xfrm>
            <a:off x="5824711" y="167372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9" name="Oval 8"/>
          <p:cNvSpPr/>
          <p:nvPr/>
        </p:nvSpPr>
        <p:spPr bwMode="gray">
          <a:xfrm>
            <a:off x="4653533" y="21858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2" name="Oval 11"/>
          <p:cNvSpPr/>
          <p:nvPr/>
        </p:nvSpPr>
        <p:spPr bwMode="gray">
          <a:xfrm>
            <a:off x="3186437" y="4161234"/>
            <a:ext cx="283073"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3" name="Oval 12"/>
          <p:cNvSpPr/>
          <p:nvPr/>
        </p:nvSpPr>
        <p:spPr bwMode="gray">
          <a:xfrm>
            <a:off x="3218706" y="3942581"/>
            <a:ext cx="283073"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4" name="Oval 13"/>
          <p:cNvSpPr/>
          <p:nvPr/>
        </p:nvSpPr>
        <p:spPr bwMode="gray">
          <a:xfrm>
            <a:off x="3300936" y="3544441"/>
            <a:ext cx="283073"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pic>
        <p:nvPicPr>
          <p:cNvPr id="44038" name="Picture 6" descr="http://www.jumbosupermarkten.nl/Global/p11-2013/Extragoedkoop/Impuls_P11_wk45__0004_frikadelbroodj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765" y="2712532"/>
            <a:ext cx="1288108" cy="128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191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6181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705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8848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579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77%</a:t>
            </a:r>
            <a:endParaRPr lang="en-GB" sz="1050" b="1" i="1" dirty="0" smtClean="0">
              <a:latin typeface="Arial" pitchFamily="34" charset="0"/>
              <a:cs typeface="Arial" pitchFamily="34" charset="0"/>
            </a:endParaRPr>
          </a:p>
        </p:txBody>
      </p:sp>
      <p:sp>
        <p:nvSpPr>
          <p:cNvPr id="14" name="TextBox 13"/>
          <p:cNvSpPr txBox="1"/>
          <p:nvPr/>
        </p:nvSpPr>
        <p:spPr>
          <a:xfrm>
            <a:off x="8208888" y="18722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72%</a:t>
            </a:r>
            <a:endParaRPr lang="en-GB" sz="1050" b="1" i="1" dirty="0" smtClean="0">
              <a:latin typeface="Arial" pitchFamily="34" charset="0"/>
              <a:cs typeface="Arial" pitchFamily="34" charset="0"/>
            </a:endParaRPr>
          </a:p>
        </p:txBody>
      </p:sp>
      <p:sp>
        <p:nvSpPr>
          <p:cNvPr id="15" name="TextBox 14"/>
          <p:cNvSpPr txBox="1"/>
          <p:nvPr/>
        </p:nvSpPr>
        <p:spPr>
          <a:xfrm>
            <a:off x="8208888" y="2186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82%</a:t>
            </a:r>
            <a:endParaRPr lang="en-GB" sz="1050" b="1" i="1" dirty="0" smtClean="0">
              <a:latin typeface="Arial" pitchFamily="34" charset="0"/>
              <a:cs typeface="Arial" pitchFamily="34" charset="0"/>
            </a:endParaRPr>
          </a:p>
        </p:txBody>
      </p:sp>
      <p:sp>
        <p:nvSpPr>
          <p:cNvPr id="16" name="TextBox 15"/>
          <p:cNvSpPr txBox="1"/>
          <p:nvPr/>
        </p:nvSpPr>
        <p:spPr>
          <a:xfrm>
            <a:off x="8694663" y="15674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7" name="TextBox 16"/>
          <p:cNvSpPr txBox="1"/>
          <p:nvPr/>
        </p:nvSpPr>
        <p:spPr>
          <a:xfrm>
            <a:off x="8694663" y="18817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8" name="TextBox 17"/>
          <p:cNvSpPr txBox="1"/>
          <p:nvPr/>
        </p:nvSpPr>
        <p:spPr>
          <a:xfrm>
            <a:off x="8694663" y="21960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1</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9" name="TextBox 18"/>
          <p:cNvSpPr txBox="1"/>
          <p:nvPr/>
        </p:nvSpPr>
        <p:spPr>
          <a:xfrm>
            <a:off x="8208888" y="28056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72%</a:t>
            </a:r>
            <a:endParaRPr lang="en-GB" sz="1050" b="1" i="1" dirty="0" smtClean="0">
              <a:latin typeface="Arial" pitchFamily="34" charset="0"/>
              <a:cs typeface="Arial" pitchFamily="34" charset="0"/>
            </a:endParaRPr>
          </a:p>
        </p:txBody>
      </p:sp>
      <p:sp>
        <p:nvSpPr>
          <p:cNvPr id="20" name="TextBox 19"/>
          <p:cNvSpPr txBox="1"/>
          <p:nvPr/>
        </p:nvSpPr>
        <p:spPr>
          <a:xfrm>
            <a:off x="8208888" y="3100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21" name="TextBox 20"/>
          <p:cNvSpPr txBox="1"/>
          <p:nvPr/>
        </p:nvSpPr>
        <p:spPr>
          <a:xfrm>
            <a:off x="8208888" y="3415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79%</a:t>
            </a:r>
            <a:endParaRPr lang="en-GB" sz="1050" b="1" i="1" dirty="0" smtClean="0">
              <a:latin typeface="Arial" pitchFamily="34" charset="0"/>
              <a:cs typeface="Arial" pitchFamily="34" charset="0"/>
            </a:endParaRPr>
          </a:p>
        </p:txBody>
      </p:sp>
      <p:sp>
        <p:nvSpPr>
          <p:cNvPr id="22" name="TextBox 21"/>
          <p:cNvSpPr txBox="1"/>
          <p:nvPr/>
        </p:nvSpPr>
        <p:spPr>
          <a:xfrm>
            <a:off x="8694663" y="28152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3" name="TextBox 22"/>
          <p:cNvSpPr txBox="1"/>
          <p:nvPr/>
        </p:nvSpPr>
        <p:spPr>
          <a:xfrm>
            <a:off x="8694663" y="31104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4" name="TextBox 23"/>
          <p:cNvSpPr txBox="1"/>
          <p:nvPr/>
        </p:nvSpPr>
        <p:spPr>
          <a:xfrm>
            <a:off x="8694663" y="34248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3</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5" name="TextBox 24"/>
          <p:cNvSpPr txBox="1"/>
          <p:nvPr/>
        </p:nvSpPr>
        <p:spPr>
          <a:xfrm>
            <a:off x="8208888" y="3720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77%</a:t>
            </a:r>
            <a:endParaRPr lang="en-GB" sz="1050" b="1" i="1" dirty="0" smtClean="0">
              <a:latin typeface="Arial" pitchFamily="34" charset="0"/>
              <a:cs typeface="Arial" pitchFamily="34" charset="0"/>
            </a:endParaRPr>
          </a:p>
        </p:txBody>
      </p:sp>
      <p:sp>
        <p:nvSpPr>
          <p:cNvPr id="26" name="TextBox 25"/>
          <p:cNvSpPr txBox="1"/>
          <p:nvPr/>
        </p:nvSpPr>
        <p:spPr>
          <a:xfrm>
            <a:off x="8208888" y="40439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27" name="TextBox 26"/>
          <p:cNvSpPr txBox="1"/>
          <p:nvPr/>
        </p:nvSpPr>
        <p:spPr>
          <a:xfrm>
            <a:off x="8694663" y="37296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2</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8" name="TextBox 27"/>
          <p:cNvSpPr txBox="1"/>
          <p:nvPr/>
        </p:nvSpPr>
        <p:spPr>
          <a:xfrm>
            <a:off x="8694663" y="40534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1</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9" name="Oval 28"/>
          <p:cNvSpPr/>
          <p:nvPr/>
        </p:nvSpPr>
        <p:spPr bwMode="gray">
          <a:xfrm>
            <a:off x="8611069" y="1855887"/>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0" name="Oval 29"/>
          <p:cNvSpPr/>
          <p:nvPr/>
        </p:nvSpPr>
        <p:spPr bwMode="gray">
          <a:xfrm>
            <a:off x="8593326" y="27746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4" name="Content Placeholder 3"/>
          <p:cNvSpPr>
            <a:spLocks noGrp="1"/>
          </p:cNvSpPr>
          <p:nvPr>
            <p:ph sz="quarter" idx="13"/>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Van de keren dat u snoep of chocolade koopt, hoe vaak komt het voor dat u snoep of chocolade koopt dat bij (of in de buurt van) de kassa ligt?</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
        <p:nvSpPr>
          <p:cNvPr id="31" name="Title 4"/>
          <p:cNvSpPr>
            <a:spLocks noGrp="1"/>
          </p:cNvSpPr>
          <p:nvPr>
            <p:ph type="title"/>
          </p:nvPr>
        </p:nvSpPr>
        <p:spPr>
          <a:xfrm>
            <a:off x="323850" y="344273"/>
            <a:ext cx="7704534" cy="647402"/>
          </a:xfrm>
        </p:spPr>
        <p:txBody>
          <a:bodyPr/>
          <a:lstStyle/>
          <a:p>
            <a:r>
              <a:rPr lang="nl-NL" sz="1600" dirty="0" smtClean="0"/>
              <a:t>10% van de Nederlanders geeft aan nooit snoep of chocolade te kopen.</a:t>
            </a:r>
            <a:br>
              <a:rPr lang="nl-NL" sz="1600" dirty="0" smtClean="0"/>
            </a:br>
            <a:r>
              <a:rPr lang="nl-NL" sz="1600" dirty="0"/>
              <a:t/>
            </a:r>
            <a:br>
              <a:rPr lang="nl-NL" sz="1600" dirty="0"/>
            </a:br>
            <a:endParaRPr lang="en-GB" sz="1600" dirty="0"/>
          </a:p>
        </p:txBody>
      </p:sp>
    </p:spTree>
    <p:extLst>
      <p:ext uri="{BB962C8B-B14F-4D97-AF65-F5344CB8AC3E}">
        <p14:creationId xmlns:p14="http://schemas.microsoft.com/office/powerpoint/2010/main" val="42039966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5990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17514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369770" y="190388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538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a:t>
            </a:r>
            <a:endParaRPr lang="en-GB" sz="1050" b="1" i="1" dirty="0" smtClean="0">
              <a:latin typeface="Arial" pitchFamily="34" charset="0"/>
              <a:cs typeface="Arial" pitchFamily="34" charset="0"/>
            </a:endParaRPr>
          </a:p>
        </p:txBody>
      </p:sp>
      <p:sp>
        <p:nvSpPr>
          <p:cNvPr id="14" name="TextBox 13"/>
          <p:cNvSpPr txBox="1"/>
          <p:nvPr/>
        </p:nvSpPr>
        <p:spPr>
          <a:xfrm>
            <a:off x="8208888" y="1891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a:t>
            </a:r>
            <a:endParaRPr lang="en-GB" sz="1050" b="1" i="1" dirty="0" smtClean="0">
              <a:latin typeface="Arial" pitchFamily="34" charset="0"/>
              <a:cs typeface="Arial" pitchFamily="34" charset="0"/>
            </a:endParaRPr>
          </a:p>
        </p:txBody>
      </p:sp>
      <p:sp>
        <p:nvSpPr>
          <p:cNvPr id="15" name="TextBox 14"/>
          <p:cNvSpPr txBox="1"/>
          <p:nvPr/>
        </p:nvSpPr>
        <p:spPr>
          <a:xfrm>
            <a:off x="8208888" y="22341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16" name="TextBox 15"/>
          <p:cNvSpPr txBox="1"/>
          <p:nvPr/>
        </p:nvSpPr>
        <p:spPr>
          <a:xfrm>
            <a:off x="8694663" y="1548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75%</a:t>
            </a:r>
            <a:endParaRPr lang="en-GB" sz="1050" b="1" i="1" dirty="0" smtClean="0">
              <a:latin typeface="Arial" pitchFamily="34" charset="0"/>
              <a:cs typeface="Arial" pitchFamily="34" charset="0"/>
            </a:endParaRPr>
          </a:p>
        </p:txBody>
      </p:sp>
      <p:sp>
        <p:nvSpPr>
          <p:cNvPr id="17" name="TextBox 16"/>
          <p:cNvSpPr txBox="1"/>
          <p:nvPr/>
        </p:nvSpPr>
        <p:spPr>
          <a:xfrm>
            <a:off x="8694663" y="1900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68%</a:t>
            </a:r>
            <a:endParaRPr lang="en-GB" sz="1050" b="1" i="1" dirty="0" smtClean="0">
              <a:latin typeface="Arial" pitchFamily="34" charset="0"/>
              <a:cs typeface="Arial" pitchFamily="34" charset="0"/>
            </a:endParaRPr>
          </a:p>
        </p:txBody>
      </p:sp>
      <p:sp>
        <p:nvSpPr>
          <p:cNvPr id="18" name="TextBox 17"/>
          <p:cNvSpPr txBox="1"/>
          <p:nvPr/>
        </p:nvSpPr>
        <p:spPr>
          <a:xfrm>
            <a:off x="8694663" y="22437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81%</a:t>
            </a:r>
            <a:endParaRPr lang="en-GB" sz="1050" b="1" i="1" dirty="0" smtClean="0">
              <a:latin typeface="Arial" pitchFamily="34" charset="0"/>
              <a:cs typeface="Arial" pitchFamily="34" charset="0"/>
            </a:endParaRPr>
          </a:p>
        </p:txBody>
      </p:sp>
      <p:sp>
        <p:nvSpPr>
          <p:cNvPr id="19" name="TextBox 18"/>
          <p:cNvSpPr txBox="1"/>
          <p:nvPr/>
        </p:nvSpPr>
        <p:spPr>
          <a:xfrm>
            <a:off x="8208888" y="29485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13%</a:t>
            </a:r>
            <a:endParaRPr lang="en-GB" sz="1050" b="1" i="1" dirty="0" smtClean="0">
              <a:latin typeface="Arial" pitchFamily="34" charset="0"/>
              <a:cs typeface="Arial" pitchFamily="34" charset="0"/>
            </a:endParaRPr>
          </a:p>
        </p:txBody>
      </p:sp>
      <p:sp>
        <p:nvSpPr>
          <p:cNvPr id="20" name="TextBox 19"/>
          <p:cNvSpPr txBox="1"/>
          <p:nvPr/>
        </p:nvSpPr>
        <p:spPr>
          <a:xfrm>
            <a:off x="8208888" y="32914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1" name="TextBox 20"/>
          <p:cNvSpPr txBox="1"/>
          <p:nvPr/>
        </p:nvSpPr>
        <p:spPr>
          <a:xfrm>
            <a:off x="8208888" y="36343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2" name="TextBox 21"/>
          <p:cNvSpPr txBox="1"/>
          <p:nvPr/>
        </p:nvSpPr>
        <p:spPr>
          <a:xfrm>
            <a:off x="8694663" y="2958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67%</a:t>
            </a:r>
            <a:endParaRPr lang="en-GB" sz="1050" b="1" i="1" dirty="0" smtClean="0">
              <a:latin typeface="Arial" pitchFamily="34" charset="0"/>
              <a:cs typeface="Arial" pitchFamily="34" charset="0"/>
            </a:endParaRPr>
          </a:p>
        </p:txBody>
      </p:sp>
      <p:sp>
        <p:nvSpPr>
          <p:cNvPr id="23" name="TextBox 22"/>
          <p:cNvSpPr txBox="1"/>
          <p:nvPr/>
        </p:nvSpPr>
        <p:spPr>
          <a:xfrm>
            <a:off x="8694663" y="3300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73%</a:t>
            </a:r>
            <a:endParaRPr lang="en-GB" sz="1050" b="1" i="1" dirty="0" smtClean="0">
              <a:latin typeface="Arial" pitchFamily="34" charset="0"/>
              <a:cs typeface="Arial" pitchFamily="34" charset="0"/>
            </a:endParaRPr>
          </a:p>
        </p:txBody>
      </p:sp>
      <p:sp>
        <p:nvSpPr>
          <p:cNvPr id="24" name="TextBox 23"/>
          <p:cNvSpPr txBox="1"/>
          <p:nvPr/>
        </p:nvSpPr>
        <p:spPr>
          <a:xfrm>
            <a:off x="8694663" y="36438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74%</a:t>
            </a:r>
            <a:endParaRPr lang="en-GB" sz="1050" b="1" i="1" dirty="0" smtClean="0">
              <a:latin typeface="Arial" pitchFamily="34" charset="0"/>
              <a:cs typeface="Arial" pitchFamily="34" charset="0"/>
            </a:endParaRPr>
          </a:p>
        </p:txBody>
      </p:sp>
      <p:sp>
        <p:nvSpPr>
          <p:cNvPr id="25" name="TextBox 24"/>
          <p:cNvSpPr txBox="1"/>
          <p:nvPr/>
        </p:nvSpPr>
        <p:spPr>
          <a:xfrm>
            <a:off x="8208888" y="39867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6</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6" name="TextBox 25"/>
          <p:cNvSpPr txBox="1"/>
          <p:nvPr/>
        </p:nvSpPr>
        <p:spPr>
          <a:xfrm>
            <a:off x="8208888" y="43392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7</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27" name="TextBox 26"/>
          <p:cNvSpPr txBox="1"/>
          <p:nvPr/>
        </p:nvSpPr>
        <p:spPr>
          <a:xfrm>
            <a:off x="8694663" y="39963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76%</a:t>
            </a:r>
            <a:endParaRPr lang="en-GB" sz="1050" b="1" i="1" dirty="0" smtClean="0">
              <a:latin typeface="Arial" pitchFamily="34" charset="0"/>
              <a:cs typeface="Arial" pitchFamily="34" charset="0"/>
            </a:endParaRPr>
          </a:p>
        </p:txBody>
      </p:sp>
      <p:sp>
        <p:nvSpPr>
          <p:cNvPr id="28" name="TextBox 27"/>
          <p:cNvSpPr txBox="1"/>
          <p:nvPr/>
        </p:nvSpPr>
        <p:spPr>
          <a:xfrm>
            <a:off x="8694663" y="4348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83%</a:t>
            </a:r>
            <a:endParaRPr lang="en-GB" sz="1050" b="1" i="1" dirty="0" smtClean="0">
              <a:latin typeface="Arial" pitchFamily="34" charset="0"/>
              <a:cs typeface="Arial" pitchFamily="34" charset="0"/>
            </a:endParaRPr>
          </a:p>
        </p:txBody>
      </p:sp>
      <p:sp>
        <p:nvSpPr>
          <p:cNvPr id="29" name="Oval 28"/>
          <p:cNvSpPr/>
          <p:nvPr/>
        </p:nvSpPr>
        <p:spPr bwMode="gray">
          <a:xfrm>
            <a:off x="8588844" y="221479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0" name="Oval 29"/>
          <p:cNvSpPr/>
          <p:nvPr/>
        </p:nvSpPr>
        <p:spPr bwMode="gray">
          <a:xfrm>
            <a:off x="8126027" y="2934841"/>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33" name="Oval 32"/>
          <p:cNvSpPr/>
          <p:nvPr/>
        </p:nvSpPr>
        <p:spPr bwMode="gray">
          <a:xfrm>
            <a:off x="8604749" y="4319042"/>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Title 1"/>
          <p:cNvSpPr>
            <a:spLocks noGrp="1"/>
          </p:cNvSpPr>
          <p:nvPr>
            <p:ph type="title"/>
          </p:nvPr>
        </p:nvSpPr>
        <p:spPr>
          <a:xfrm>
            <a:off x="323850" y="460673"/>
            <a:ext cx="7741120" cy="647402"/>
          </a:xfrm>
        </p:spPr>
        <p:txBody>
          <a:bodyPr/>
          <a:lstStyle/>
          <a:p>
            <a:r>
              <a:rPr lang="nl-NL" sz="1600" dirty="0" smtClean="0"/>
              <a:t>75% van de Nederlanders probeert gezond te eten. Vrouwen proberen relatief vaker op hun eten te letten dan mannen (81% vs. 68%). Ook senioren proberen relatief vaker gezond te eten (83%). Jonge volwassenen letten hier relatief minder vaak op (13%).  </a:t>
            </a:r>
            <a:endParaRPr lang="en-GB" sz="1600" dirty="0"/>
          </a:p>
        </p:txBody>
      </p:sp>
      <p:sp>
        <p:nvSpPr>
          <p:cNvPr id="4" name="Content Placeholder 3"/>
          <p:cNvSpPr>
            <a:spLocks noGrp="1"/>
          </p:cNvSpPr>
          <p:nvPr>
            <p:ph sz="quarter" idx="13"/>
          </p:nvPr>
        </p:nvSpPr>
        <p:spPr/>
        <p:txBody>
          <a:bodyPr/>
          <a:lstStyle/>
          <a:p>
            <a:endParaRPr lang="en-GB"/>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bent u het eens met de volgende stelling: Ik probeer gezond te eten.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spTree>
    <p:extLst>
      <p:ext uri="{BB962C8B-B14F-4D97-AF65-F5344CB8AC3E}">
        <p14:creationId xmlns:p14="http://schemas.microsoft.com/office/powerpoint/2010/main" val="3609554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7" name="TextBox 6"/>
          <p:cNvSpPr txBox="1"/>
          <p:nvPr/>
        </p:nvSpPr>
        <p:spPr>
          <a:xfrm>
            <a:off x="7855421" y="1381125"/>
            <a:ext cx="1288579" cy="3098279"/>
          </a:xfrm>
          <a:prstGeom prst="rect">
            <a:avLst/>
          </a:prstGeom>
          <a:solidFill>
            <a:schemeClr val="bg1"/>
          </a:solidFill>
        </p:spPr>
        <p:txBody>
          <a:bodyPr wrap="square" lIns="0" tIns="0" rIns="0" bIns="0" rtlCol="0">
            <a:noAutofit/>
          </a:bodyPr>
          <a:lstStyle/>
          <a:p>
            <a:pPr>
              <a:spcBef>
                <a:spcPts val="300"/>
              </a:spcBef>
            </a:pPr>
            <a:endParaRPr lang="en-US" sz="1050" b="1" i="1" dirty="0" smtClean="0">
              <a:latin typeface="Arial" pitchFamily="34" charset="0"/>
              <a:cs typeface="Arial" pitchFamily="34" charset="0"/>
            </a:endParaRPr>
          </a:p>
        </p:txBody>
      </p:sp>
      <p:sp>
        <p:nvSpPr>
          <p:cNvPr id="8" name="TextBox 7"/>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2" name="Title 1"/>
          <p:cNvSpPr>
            <a:spLocks noGrp="1"/>
          </p:cNvSpPr>
          <p:nvPr>
            <p:ph type="title"/>
          </p:nvPr>
        </p:nvSpPr>
        <p:spPr>
          <a:xfrm>
            <a:off x="323850" y="460673"/>
            <a:ext cx="7741120" cy="647402"/>
          </a:xfrm>
        </p:spPr>
        <p:txBody>
          <a:bodyPr/>
          <a:lstStyle/>
          <a:p>
            <a:r>
              <a:rPr lang="nl-NL" sz="1600" dirty="0" smtClean="0"/>
              <a:t>Hoger opgeleiden proberen relatief vaker gezond te eten (80%). Nederlanders met een beneden modaal inkomen geven relatief vaker aan dit niet te proberen (</a:t>
            </a:r>
            <a:r>
              <a:rPr lang="nl-NL" sz="1600" dirty="0"/>
              <a:t>9</a:t>
            </a:r>
            <a:r>
              <a:rPr lang="nl-NL" sz="1600" dirty="0" smtClean="0"/>
              <a:t>%).</a:t>
            </a:r>
            <a:br>
              <a:rPr lang="nl-NL" sz="1600" dirty="0" smtClean="0"/>
            </a:br>
            <a:r>
              <a:rPr lang="nl-NL" sz="1600" dirty="0" smtClean="0"/>
              <a:t>  </a:t>
            </a:r>
            <a:endParaRPr lang="en-GB" sz="1600" dirty="0"/>
          </a:p>
        </p:txBody>
      </p:sp>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In welke mate bent u het eens met de volgende stelling: Ik probeer gezond te eten.</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(n=2646, in %)</a:t>
            </a:r>
            <a:endParaRPr lang="en-GB" sz="1000" dirty="0" err="1">
              <a:cs typeface="Arial" pitchFamily="34" charset="0"/>
            </a:endParaRPr>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8064970" y="16276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5" name="TextBox 34"/>
          <p:cNvSpPr txBox="1"/>
          <p:nvPr/>
        </p:nvSpPr>
        <p:spPr>
          <a:xfrm>
            <a:off x="8217370" y="1780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6" name="TextBox 35"/>
          <p:cNvSpPr txBox="1"/>
          <p:nvPr/>
        </p:nvSpPr>
        <p:spPr>
          <a:xfrm>
            <a:off x="8369770" y="19705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37" name="TextBox 36"/>
          <p:cNvSpPr txBox="1"/>
          <p:nvPr/>
        </p:nvSpPr>
        <p:spPr>
          <a:xfrm>
            <a:off x="8208888" y="156743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7</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38" name="TextBox 37"/>
          <p:cNvSpPr txBox="1"/>
          <p:nvPr/>
        </p:nvSpPr>
        <p:spPr>
          <a:xfrm>
            <a:off x="8208888" y="195795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5</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39" name="TextBox 38"/>
          <p:cNvSpPr txBox="1"/>
          <p:nvPr/>
        </p:nvSpPr>
        <p:spPr>
          <a:xfrm>
            <a:off x="8208888" y="23484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7</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0" name="TextBox 39"/>
          <p:cNvSpPr txBox="1"/>
          <p:nvPr/>
        </p:nvSpPr>
        <p:spPr>
          <a:xfrm>
            <a:off x="8694663" y="15769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75%</a:t>
            </a:r>
            <a:endParaRPr lang="en-GB" sz="1050" b="1" i="1" dirty="0" smtClean="0">
              <a:latin typeface="Arial" pitchFamily="34" charset="0"/>
              <a:cs typeface="Arial" pitchFamily="34" charset="0"/>
            </a:endParaRPr>
          </a:p>
        </p:txBody>
      </p:sp>
      <p:sp>
        <p:nvSpPr>
          <p:cNvPr id="41" name="TextBox 40"/>
          <p:cNvSpPr txBox="1"/>
          <p:nvPr/>
        </p:nvSpPr>
        <p:spPr>
          <a:xfrm>
            <a:off x="8694663" y="1967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80%</a:t>
            </a:r>
            <a:endParaRPr lang="en-GB" sz="1050" b="1" i="1" dirty="0" smtClean="0">
              <a:latin typeface="Arial" pitchFamily="34" charset="0"/>
              <a:cs typeface="Arial" pitchFamily="34" charset="0"/>
            </a:endParaRPr>
          </a:p>
        </p:txBody>
      </p:sp>
      <p:sp>
        <p:nvSpPr>
          <p:cNvPr id="42" name="TextBox 41"/>
          <p:cNvSpPr txBox="1"/>
          <p:nvPr/>
        </p:nvSpPr>
        <p:spPr>
          <a:xfrm>
            <a:off x="8694663" y="2358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76%</a:t>
            </a:r>
            <a:endParaRPr lang="en-GB" sz="1050" b="1" i="1" dirty="0" smtClean="0">
              <a:latin typeface="Arial" pitchFamily="34" charset="0"/>
              <a:cs typeface="Arial" pitchFamily="34" charset="0"/>
            </a:endParaRPr>
          </a:p>
        </p:txBody>
      </p:sp>
      <p:sp>
        <p:nvSpPr>
          <p:cNvPr id="43" name="TextBox 42"/>
          <p:cNvSpPr txBox="1"/>
          <p:nvPr/>
        </p:nvSpPr>
        <p:spPr>
          <a:xfrm>
            <a:off x="8208888" y="2739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a:t>
            </a:r>
            <a:endParaRPr lang="en-GB" sz="1050" b="1" i="1" dirty="0" smtClean="0">
              <a:latin typeface="Arial" pitchFamily="34" charset="0"/>
              <a:cs typeface="Arial" pitchFamily="34" charset="0"/>
            </a:endParaRPr>
          </a:p>
        </p:txBody>
      </p:sp>
      <p:sp>
        <p:nvSpPr>
          <p:cNvPr id="44" name="TextBox 43"/>
          <p:cNvSpPr txBox="1"/>
          <p:nvPr/>
        </p:nvSpPr>
        <p:spPr>
          <a:xfrm>
            <a:off x="8208888" y="3539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45" name="TextBox 44"/>
          <p:cNvSpPr txBox="1"/>
          <p:nvPr/>
        </p:nvSpPr>
        <p:spPr>
          <a:xfrm>
            <a:off x="8694663" y="27485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70%</a:t>
            </a:r>
            <a:endParaRPr lang="en-GB" sz="1050" b="1" i="1" dirty="0" smtClean="0">
              <a:latin typeface="Arial" pitchFamily="34" charset="0"/>
              <a:cs typeface="Arial" pitchFamily="34" charset="0"/>
            </a:endParaRPr>
          </a:p>
        </p:txBody>
      </p:sp>
      <p:sp>
        <p:nvSpPr>
          <p:cNvPr id="46" name="TextBox 45"/>
          <p:cNvSpPr txBox="1"/>
          <p:nvPr/>
        </p:nvSpPr>
        <p:spPr>
          <a:xfrm>
            <a:off x="8694663" y="3548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77%</a:t>
            </a:r>
            <a:endParaRPr lang="en-GB" sz="1050" b="1" i="1" dirty="0" smtClean="0">
              <a:latin typeface="Arial" pitchFamily="34" charset="0"/>
              <a:cs typeface="Arial" pitchFamily="34" charset="0"/>
            </a:endParaRPr>
          </a:p>
        </p:txBody>
      </p:sp>
      <p:sp>
        <p:nvSpPr>
          <p:cNvPr id="47" name="TextBox 46"/>
          <p:cNvSpPr txBox="1"/>
          <p:nvPr/>
        </p:nvSpPr>
        <p:spPr>
          <a:xfrm>
            <a:off x="8208888" y="3920108"/>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7</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8" name="TextBox 47"/>
          <p:cNvSpPr txBox="1"/>
          <p:nvPr/>
        </p:nvSpPr>
        <p:spPr>
          <a:xfrm>
            <a:off x="8208888" y="4291583"/>
            <a:ext cx="759913" cy="145951"/>
          </a:xfrm>
          <a:prstGeom prst="rect">
            <a:avLst/>
          </a:prstGeom>
          <a:noFill/>
        </p:spPr>
        <p:txBody>
          <a:bodyPr wrap="square" lIns="0" tIns="0" rIns="0" bIns="0" rtlCol="0">
            <a:noAutofit/>
          </a:bodyPr>
          <a:lstStyle/>
          <a:p>
            <a:pPr>
              <a:spcBef>
                <a:spcPts val="300"/>
              </a:spcBef>
            </a:pPr>
            <a:r>
              <a:rPr lang="nl-NL" sz="1050" b="1" i="1" dirty="0">
                <a:latin typeface="Arial" pitchFamily="34" charset="0"/>
                <a:cs typeface="Arial" pitchFamily="34" charset="0"/>
              </a:rPr>
              <a:t>9</a:t>
            </a:r>
            <a:r>
              <a:rPr lang="nl-NL" sz="1050" b="1" i="1" dirty="0" smtClean="0">
                <a:latin typeface="Arial" pitchFamily="34" charset="0"/>
                <a:cs typeface="Arial" pitchFamily="34" charset="0"/>
              </a:rPr>
              <a:t>%</a:t>
            </a:r>
            <a:endParaRPr lang="en-GB" sz="1050" b="1" i="1" dirty="0" smtClean="0">
              <a:latin typeface="Arial" pitchFamily="34" charset="0"/>
              <a:cs typeface="Arial" pitchFamily="34" charset="0"/>
            </a:endParaRPr>
          </a:p>
        </p:txBody>
      </p:sp>
      <p:sp>
        <p:nvSpPr>
          <p:cNvPr id="49" name="TextBox 48"/>
          <p:cNvSpPr txBox="1"/>
          <p:nvPr/>
        </p:nvSpPr>
        <p:spPr>
          <a:xfrm>
            <a:off x="8694663" y="3929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73%</a:t>
            </a:r>
            <a:endParaRPr lang="en-GB" sz="1050" b="1" i="1" dirty="0" smtClean="0">
              <a:latin typeface="Arial" pitchFamily="34" charset="0"/>
              <a:cs typeface="Arial" pitchFamily="34" charset="0"/>
            </a:endParaRPr>
          </a:p>
        </p:txBody>
      </p:sp>
      <p:sp>
        <p:nvSpPr>
          <p:cNvPr id="50" name="TextBox 49"/>
          <p:cNvSpPr txBox="1"/>
          <p:nvPr/>
        </p:nvSpPr>
        <p:spPr>
          <a:xfrm>
            <a:off x="8694663" y="4301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72%</a:t>
            </a:r>
            <a:endParaRPr lang="en-GB" sz="1050" b="1" i="1" dirty="0" smtClean="0">
              <a:latin typeface="Arial" pitchFamily="34" charset="0"/>
              <a:cs typeface="Arial" pitchFamily="34" charset="0"/>
            </a:endParaRPr>
          </a:p>
        </p:txBody>
      </p:sp>
      <p:sp>
        <p:nvSpPr>
          <p:cNvPr id="31" name="Content Placeholder 30"/>
          <p:cNvSpPr>
            <a:spLocks noGrp="1"/>
          </p:cNvSpPr>
          <p:nvPr>
            <p:ph sz="quarter" idx="13"/>
          </p:nvPr>
        </p:nvSpPr>
        <p:spPr/>
        <p:txBody>
          <a:bodyPr/>
          <a:lstStyle/>
          <a:p>
            <a:endParaRPr lang="en-GB"/>
          </a:p>
        </p:txBody>
      </p:sp>
      <p:sp>
        <p:nvSpPr>
          <p:cNvPr id="52" name="Oval 51"/>
          <p:cNvSpPr/>
          <p:nvPr/>
        </p:nvSpPr>
        <p:spPr bwMode="gray">
          <a:xfrm>
            <a:off x="8588844" y="192904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53" name="Oval 52"/>
          <p:cNvSpPr/>
          <p:nvPr/>
        </p:nvSpPr>
        <p:spPr bwMode="gray">
          <a:xfrm>
            <a:off x="8109170" y="426056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37436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NL" dirty="0" smtClean="0"/>
              <a:t>2.1 Verleiding tijdens het winkelen of onderweg </a:t>
            </a:r>
            <a:endParaRPr lang="nl-NL" dirty="0"/>
          </a:p>
        </p:txBody>
      </p:sp>
      <p:pic>
        <p:nvPicPr>
          <p:cNvPr id="5" name="Picture 4" descr="http://www.levensmiddelenkrant.nl/uploads/foto/HEMA_gevel_shop_knakworst_counter_(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627784" y="509231"/>
            <a:ext cx="2660956" cy="1730650"/>
          </a:xfrm>
          <a:prstGeom prst="rect">
            <a:avLst/>
          </a:prstGeom>
          <a:ln>
            <a:noFill/>
          </a:ln>
          <a:effectLst>
            <a:outerShdw blurRad="190500" algn="tl" rotWithShape="0">
              <a:srgbClr val="000000">
                <a:alpha val="70000"/>
              </a:srgbClr>
            </a:outerShdw>
          </a:effectLst>
          <a:extLst/>
        </p:spPr>
      </p:pic>
      <p:pic>
        <p:nvPicPr>
          <p:cNvPr id="6" name="Picture 6" descr="http://www.events.nl/images/dynamic/highlight/hmshost_la_place_schiph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384" y="4646839"/>
            <a:ext cx="2595974" cy="1730650"/>
          </a:xfrm>
          <a:prstGeom prst="rect">
            <a:avLst/>
          </a:prstGeom>
          <a:ln>
            <a:noFill/>
          </a:ln>
          <a:effectLst>
            <a:outerShdw blurRad="190500" algn="tl" rotWithShape="0">
              <a:srgbClr val="000000">
                <a:alpha val="70000"/>
              </a:srgbClr>
            </a:outerShdw>
          </a:effectLst>
          <a:extLst/>
        </p:spPr>
      </p:pic>
      <p:pic>
        <p:nvPicPr>
          <p:cNvPr id="10" name="Picture 8" descr="http://www.febodelekkerste.nl/vestigingen/images/opt/fu_image_203_w457_h3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09231"/>
            <a:ext cx="2319320" cy="1731444"/>
          </a:xfrm>
          <a:prstGeom prst="rect">
            <a:avLst/>
          </a:prstGeom>
          <a:ln>
            <a:noFill/>
          </a:ln>
          <a:effectLst>
            <a:outerShdw blurRad="190500" algn="tl" rotWithShape="0">
              <a:srgbClr val="000000">
                <a:alpha val="70000"/>
              </a:srgbClr>
            </a:outerShdw>
          </a:effectLst>
          <a:extLst/>
        </p:spPr>
      </p:pic>
      <p:pic>
        <p:nvPicPr>
          <p:cNvPr id="11" name="Picture 10" descr="http://www.deondernemer.nl/beeld/w640/2013/201307/20130711/bakker.bart.gro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631" y="4646839"/>
            <a:ext cx="2631186" cy="1730827"/>
          </a:xfrm>
          <a:prstGeom prst="rect">
            <a:avLst/>
          </a:prstGeom>
          <a:ln>
            <a:noFill/>
          </a:ln>
          <a:effectLst>
            <a:outerShdw blurRad="190500" algn="tl" rotWithShape="0">
              <a:srgbClr val="000000">
                <a:alpha val="70000"/>
              </a:srgbClr>
            </a:outerShdw>
          </a:effectLst>
          <a:extLst/>
        </p:spPr>
      </p:pic>
      <p:pic>
        <p:nvPicPr>
          <p:cNvPr id="23554" name="Picture 2" descr="http://www.rosevinktankstations.nl/wp-content/uploads/beile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5449" y="4646045"/>
            <a:ext cx="3108378" cy="17314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556" name="Picture 4" descr="http://www.mcdonaldsrestaurant.nl/_img/uploads/restaurants/1028/13672324546439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6855" y="508437"/>
            <a:ext cx="3528392" cy="17314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7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r>
              <a:rPr lang="nl-NL" sz="1050" dirty="0"/>
              <a:t>Jonge volwassenen </a:t>
            </a:r>
            <a:r>
              <a:rPr lang="nl-NL" sz="1050" dirty="0" smtClean="0"/>
              <a:t>kopen relatief vaker eten om direct op te eten </a:t>
            </a:r>
            <a:r>
              <a:rPr lang="nl-NL" sz="1050" dirty="0"/>
              <a:t>(54% soms tot vaak) en 50+ relatief minder vaak (resp. 22% en </a:t>
            </a:r>
            <a:r>
              <a:rPr lang="nl-NL" sz="1050" dirty="0" smtClean="0"/>
              <a:t>14%).</a:t>
            </a:r>
            <a:endParaRPr lang="nl-NL" sz="1050" dirty="0"/>
          </a:p>
          <a:p>
            <a:r>
              <a:rPr lang="nl-NL" sz="1050" dirty="0" smtClean="0"/>
              <a:t>Huishoudens met kinderen kopen relatief vaker eten om direct op te eten tijdens het winkelen of onderweg (38% soms tot vaak).</a:t>
            </a:r>
          </a:p>
          <a:p>
            <a:r>
              <a:rPr lang="nl-NL" sz="1050" dirty="0" smtClean="0"/>
              <a:t>Ouderen (36%) en Lager opgeleiden (23%) geven iets vaker aan zich nooit te laten verleiden.</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Hoe vaak koopt u eten (om direct op te eten) tijdens het winkelen of onderweg?</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a:t>
            </a:r>
            <a:r>
              <a:rPr lang="nl-NL" sz="1000" dirty="0" smtClean="0">
                <a:cs typeface="Arial" pitchFamily="34" charset="0"/>
              </a:rPr>
              <a:t>n=2646, </a:t>
            </a:r>
            <a:r>
              <a:rPr lang="nl-NL" sz="1000" dirty="0">
                <a:cs typeface="Arial" pitchFamily="34" charset="0"/>
              </a:rPr>
              <a:t>in %)</a:t>
            </a:r>
            <a:endParaRPr lang="en-GB" sz="1000" dirty="0" err="1" smtClean="0">
              <a:latin typeface="Arial"/>
              <a:cs typeface="Arial" pitchFamily="34" charset="0"/>
            </a:endParaRPr>
          </a:p>
        </p:txBody>
      </p:sp>
      <p:sp>
        <p:nvSpPr>
          <p:cNvPr id="5" name="Title 4"/>
          <p:cNvSpPr>
            <a:spLocks noGrp="1"/>
          </p:cNvSpPr>
          <p:nvPr>
            <p:ph type="title"/>
          </p:nvPr>
        </p:nvSpPr>
        <p:spPr>
          <a:xfrm>
            <a:off x="323850" y="413048"/>
            <a:ext cx="7704534" cy="647402"/>
          </a:xfrm>
        </p:spPr>
        <p:txBody>
          <a:bodyPr/>
          <a:lstStyle/>
          <a:p>
            <a:r>
              <a:rPr lang="nl-NL" sz="1600" dirty="0" smtClean="0"/>
              <a:t>Bijna 1 op de 3 Nederlanders (31%) koopt soms tot vaak eten om direct op te eten tijdens het winkelen of onderweg: 25% doet dit soms en 6% vaak tot altijd. De helft geeft aan dit zelden te doen en 18% nooit. </a:t>
            </a:r>
            <a:endParaRPr lang="en-GB" sz="1600" dirty="0"/>
          </a:p>
        </p:txBody>
      </p:sp>
      <p:sp>
        <p:nvSpPr>
          <p:cNvPr id="7" name="TextBox 6"/>
          <p:cNvSpPr txBox="1"/>
          <p:nvPr/>
        </p:nvSpPr>
        <p:spPr>
          <a:xfrm>
            <a:off x="8064970" y="12573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8" name="TextBox 7"/>
          <p:cNvSpPr txBox="1"/>
          <p:nvPr/>
        </p:nvSpPr>
        <p:spPr>
          <a:xfrm>
            <a:off x="8596811" y="12540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9" name="TextBox 8"/>
          <p:cNvSpPr txBox="1"/>
          <p:nvPr/>
        </p:nvSpPr>
        <p:spPr>
          <a:xfrm>
            <a:off x="8064970" y="16943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0" name="TextBox 9"/>
          <p:cNvSpPr txBox="1"/>
          <p:nvPr/>
        </p:nvSpPr>
        <p:spPr>
          <a:xfrm>
            <a:off x="8217370" y="1846734"/>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369770" y="21610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2" name="TextBox 11"/>
          <p:cNvSpPr txBox="1"/>
          <p:nvPr/>
        </p:nvSpPr>
        <p:spPr>
          <a:xfrm>
            <a:off x="8208888" y="1634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69%</a:t>
            </a:r>
            <a:endParaRPr lang="en-GB" sz="1050" b="1" i="1" dirty="0" smtClean="0">
              <a:latin typeface="Arial" pitchFamily="34" charset="0"/>
              <a:cs typeface="Arial" pitchFamily="34" charset="0"/>
            </a:endParaRPr>
          </a:p>
        </p:txBody>
      </p:sp>
      <p:sp>
        <p:nvSpPr>
          <p:cNvPr id="13" name="TextBox 12"/>
          <p:cNvSpPr txBox="1"/>
          <p:nvPr/>
        </p:nvSpPr>
        <p:spPr>
          <a:xfrm>
            <a:off x="8208888" y="21484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46%</a:t>
            </a:r>
            <a:endParaRPr lang="en-GB" sz="1050" b="1" i="1" dirty="0" smtClean="0">
              <a:latin typeface="Arial" pitchFamily="34" charset="0"/>
              <a:cs typeface="Arial" pitchFamily="34" charset="0"/>
            </a:endParaRPr>
          </a:p>
        </p:txBody>
      </p:sp>
      <p:sp>
        <p:nvSpPr>
          <p:cNvPr id="14" name="TextBox 13"/>
          <p:cNvSpPr txBox="1"/>
          <p:nvPr/>
        </p:nvSpPr>
        <p:spPr>
          <a:xfrm>
            <a:off x="8694663" y="1643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15" name="TextBox 14"/>
          <p:cNvSpPr txBox="1"/>
          <p:nvPr/>
        </p:nvSpPr>
        <p:spPr>
          <a:xfrm>
            <a:off x="8694663" y="21579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14%</a:t>
            </a:r>
            <a:endParaRPr lang="en-GB" sz="1050" b="1" i="1" dirty="0" smtClean="0">
              <a:latin typeface="Arial" pitchFamily="34" charset="0"/>
              <a:cs typeface="Arial" pitchFamily="34" charset="0"/>
            </a:endParaRPr>
          </a:p>
        </p:txBody>
      </p:sp>
      <p:sp>
        <p:nvSpPr>
          <p:cNvPr id="16" name="TextBox 15"/>
          <p:cNvSpPr txBox="1"/>
          <p:nvPr/>
        </p:nvSpPr>
        <p:spPr>
          <a:xfrm>
            <a:off x="8208888" y="26913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61%</a:t>
            </a:r>
            <a:endParaRPr lang="en-GB" sz="1050" b="1" i="1" dirty="0" smtClean="0">
              <a:latin typeface="Arial" pitchFamily="34" charset="0"/>
              <a:cs typeface="Arial" pitchFamily="34" charset="0"/>
            </a:endParaRPr>
          </a:p>
        </p:txBody>
      </p:sp>
      <p:sp>
        <p:nvSpPr>
          <p:cNvPr id="17" name="TextBox 16"/>
          <p:cNvSpPr txBox="1"/>
          <p:nvPr/>
        </p:nvSpPr>
        <p:spPr>
          <a:xfrm>
            <a:off x="8208888" y="32057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68%</a:t>
            </a:r>
            <a:endParaRPr lang="en-GB" sz="1050" b="1" i="1" dirty="0" smtClean="0">
              <a:latin typeface="Arial" pitchFamily="34" charset="0"/>
              <a:cs typeface="Arial" pitchFamily="34" charset="0"/>
            </a:endParaRPr>
          </a:p>
        </p:txBody>
      </p:sp>
      <p:sp>
        <p:nvSpPr>
          <p:cNvPr id="18" name="TextBox 17"/>
          <p:cNvSpPr txBox="1"/>
          <p:nvPr/>
        </p:nvSpPr>
        <p:spPr>
          <a:xfrm>
            <a:off x="8208888" y="37200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78%</a:t>
            </a:r>
            <a:endParaRPr lang="en-GB" sz="1050" b="1" i="1" dirty="0" smtClean="0">
              <a:latin typeface="Arial" pitchFamily="34" charset="0"/>
              <a:cs typeface="Arial" pitchFamily="34" charset="0"/>
            </a:endParaRPr>
          </a:p>
        </p:txBody>
      </p:sp>
      <p:sp>
        <p:nvSpPr>
          <p:cNvPr id="19" name="TextBox 18"/>
          <p:cNvSpPr txBox="1"/>
          <p:nvPr/>
        </p:nvSpPr>
        <p:spPr>
          <a:xfrm>
            <a:off x="8694663" y="27009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6%</a:t>
            </a:r>
            <a:endParaRPr lang="en-GB" sz="1050" b="1" i="1" dirty="0" smtClean="0">
              <a:latin typeface="Arial" pitchFamily="34" charset="0"/>
              <a:cs typeface="Arial" pitchFamily="34" charset="0"/>
            </a:endParaRPr>
          </a:p>
        </p:txBody>
      </p:sp>
      <p:sp>
        <p:nvSpPr>
          <p:cNvPr id="20" name="TextBox 19"/>
          <p:cNvSpPr txBox="1"/>
          <p:nvPr/>
        </p:nvSpPr>
        <p:spPr>
          <a:xfrm>
            <a:off x="8694663" y="32152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a:t>
            </a:r>
            <a:endParaRPr lang="en-GB" sz="1050" b="1" i="1" dirty="0" smtClean="0">
              <a:latin typeface="Arial" pitchFamily="34" charset="0"/>
              <a:cs typeface="Arial" pitchFamily="34" charset="0"/>
            </a:endParaRPr>
          </a:p>
        </p:txBody>
      </p:sp>
      <p:sp>
        <p:nvSpPr>
          <p:cNvPr id="21" name="TextBox 20"/>
          <p:cNvSpPr txBox="1"/>
          <p:nvPr/>
        </p:nvSpPr>
        <p:spPr>
          <a:xfrm>
            <a:off x="8694663" y="37296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a:t>
            </a:r>
            <a:endParaRPr lang="en-GB" sz="1050" b="1" i="1" dirty="0" smtClean="0">
              <a:latin typeface="Arial" pitchFamily="34" charset="0"/>
              <a:cs typeface="Arial" pitchFamily="34" charset="0"/>
            </a:endParaRPr>
          </a:p>
        </p:txBody>
      </p:sp>
      <p:sp>
        <p:nvSpPr>
          <p:cNvPr id="22" name="TextBox 21"/>
          <p:cNvSpPr txBox="1"/>
          <p:nvPr/>
        </p:nvSpPr>
        <p:spPr>
          <a:xfrm>
            <a:off x="8208888" y="42534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86%</a:t>
            </a:r>
            <a:endParaRPr lang="en-GB" sz="1050" b="1" i="1" dirty="0" smtClean="0">
              <a:latin typeface="Arial" pitchFamily="34" charset="0"/>
              <a:cs typeface="Arial" pitchFamily="34" charset="0"/>
            </a:endParaRPr>
          </a:p>
        </p:txBody>
      </p:sp>
      <p:sp>
        <p:nvSpPr>
          <p:cNvPr id="23" name="TextBox 22"/>
          <p:cNvSpPr txBox="1"/>
          <p:nvPr/>
        </p:nvSpPr>
        <p:spPr>
          <a:xfrm>
            <a:off x="8694663" y="42630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a:t>
            </a:r>
            <a:endParaRPr lang="en-GB" sz="1050" b="1" i="1" dirty="0" smtClean="0">
              <a:latin typeface="Arial" pitchFamily="34" charset="0"/>
              <a:cs typeface="Arial" pitchFamily="34" charset="0"/>
            </a:endParaRPr>
          </a:p>
        </p:txBody>
      </p:sp>
      <p:sp>
        <p:nvSpPr>
          <p:cNvPr id="2" name="Oval 1"/>
          <p:cNvSpPr/>
          <p:nvPr/>
        </p:nvSpPr>
        <p:spPr bwMode="gray">
          <a:xfrm>
            <a:off x="8588844" y="2134046"/>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4" name="Oval 23"/>
          <p:cNvSpPr/>
          <p:nvPr/>
        </p:nvSpPr>
        <p:spPr bwMode="gray">
          <a:xfrm>
            <a:off x="8118695" y="369858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5" name="Oval 24"/>
          <p:cNvSpPr/>
          <p:nvPr/>
        </p:nvSpPr>
        <p:spPr bwMode="gray">
          <a:xfrm>
            <a:off x="8118695" y="4234458"/>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605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333500"/>
            <a:ext cx="8064500" cy="381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985000" y="5207000"/>
            <a:ext cx="1905000" cy="1143000"/>
          </a:xfrm>
          <a:prstGeom prst="rect">
            <a:avLst/>
          </a:prstGeom>
          <a:noFill/>
        </p:spPr>
        <p:txBody>
          <a:bodyPr vert="horz" wrap="square" lIns="0" tIns="0" rIns="0" bIns="0" rtlCol="0">
            <a:noAutofit/>
          </a:bodyPr>
          <a:lstStyle/>
          <a:p>
            <a:pPr>
              <a:spcBef>
                <a:spcPts val="300"/>
              </a:spcBef>
            </a:pPr>
            <a:r>
              <a:rPr lang="nl-NL" sz="1000" dirty="0" smtClean="0">
                <a:latin typeface="Arial"/>
                <a:cs typeface="Arial" pitchFamily="34" charset="0"/>
              </a:rPr>
              <a:t>Koopt u dit eten (om direct op te eten) doorgaans als tussendoortje of ter vervanging van een maaltijd?</a:t>
            </a:r>
          </a:p>
          <a:p>
            <a:pPr>
              <a:spcBef>
                <a:spcPts val="300"/>
              </a:spcBef>
            </a:pPr>
            <a:endParaRPr lang="nl-NL" sz="1000" dirty="0" smtClean="0">
              <a:latin typeface="Arial"/>
              <a:cs typeface="Arial" pitchFamily="34" charset="0"/>
            </a:endParaRPr>
          </a:p>
          <a:p>
            <a:pPr>
              <a:spcBef>
                <a:spcPts val="300"/>
              </a:spcBef>
            </a:pPr>
            <a:r>
              <a:rPr lang="nl-NL" sz="1000" dirty="0">
                <a:cs typeface="Arial" pitchFamily="34" charset="0"/>
              </a:rPr>
              <a:t>Alle respondenten die wel eens eten kopen tijdens het winkelen of onderweg (</a:t>
            </a:r>
            <a:r>
              <a:rPr lang="nl-NL" sz="1000" dirty="0" smtClean="0">
                <a:cs typeface="Arial" pitchFamily="34" charset="0"/>
              </a:rPr>
              <a:t>n=2159, </a:t>
            </a:r>
            <a:r>
              <a:rPr lang="nl-NL" sz="1000" dirty="0">
                <a:cs typeface="Arial" pitchFamily="34" charset="0"/>
              </a:rPr>
              <a:t>in %)</a:t>
            </a:r>
            <a:endParaRPr lang="en-GB" sz="1000" dirty="0" err="1">
              <a:cs typeface="Arial" pitchFamily="34" charset="0"/>
            </a:endParaRPr>
          </a:p>
        </p:txBody>
      </p:sp>
      <p:sp>
        <p:nvSpPr>
          <p:cNvPr id="7" name="Title 4"/>
          <p:cNvSpPr>
            <a:spLocks noGrp="1"/>
          </p:cNvSpPr>
          <p:nvPr>
            <p:ph type="title"/>
          </p:nvPr>
        </p:nvSpPr>
        <p:spPr>
          <a:xfrm>
            <a:off x="323850" y="651173"/>
            <a:ext cx="7704534" cy="647402"/>
          </a:xfrm>
        </p:spPr>
        <p:txBody>
          <a:bodyPr/>
          <a:lstStyle/>
          <a:p>
            <a:r>
              <a:rPr lang="nl-NL" sz="1600" dirty="0" smtClean="0"/>
              <a:t>Van de Nederlanders die wel eens eten kopen tijdens het winkelen of onderweg, geeft de helft (50%) aan dit meestal als tussendoortje te eten. 34% geeft aan met de aankoop van dit eten vaak of altijd de maaltijd te vervangen. Mannen kopen het eten relatief vaker als tussendoortje (55%) en vrouwen relatief vaker als vervanging van de maaltijd (39%).  </a:t>
            </a:r>
            <a:endParaRPr lang="en-GB" sz="1600" dirty="0"/>
          </a:p>
        </p:txBody>
      </p:sp>
      <p:sp>
        <p:nvSpPr>
          <p:cNvPr id="8" name="TextBox 7"/>
          <p:cNvSpPr txBox="1"/>
          <p:nvPr/>
        </p:nvSpPr>
        <p:spPr>
          <a:xfrm>
            <a:off x="8064970" y="1371600"/>
            <a:ext cx="893791" cy="1522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B2B (%)</a:t>
            </a:r>
            <a:endParaRPr lang="en-GB" sz="1050" b="1" i="1" dirty="0" smtClean="0">
              <a:latin typeface="Arial" pitchFamily="34" charset="0"/>
              <a:cs typeface="Arial" pitchFamily="34" charset="0"/>
            </a:endParaRPr>
          </a:p>
        </p:txBody>
      </p:sp>
      <p:sp>
        <p:nvSpPr>
          <p:cNvPr id="9" name="TextBox 8"/>
          <p:cNvSpPr txBox="1"/>
          <p:nvPr/>
        </p:nvSpPr>
        <p:spPr>
          <a:xfrm>
            <a:off x="8596811" y="1368375"/>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T2B (%)</a:t>
            </a:r>
            <a:endParaRPr lang="en-GB" sz="1050" b="1" i="1" dirty="0" smtClean="0">
              <a:latin typeface="Arial" pitchFamily="34" charset="0"/>
              <a:cs typeface="Arial" pitchFamily="34" charset="0"/>
            </a:endParaRPr>
          </a:p>
        </p:txBody>
      </p:sp>
      <p:sp>
        <p:nvSpPr>
          <p:cNvPr id="10" name="TextBox 9"/>
          <p:cNvSpPr txBox="1"/>
          <p:nvPr/>
        </p:nvSpPr>
        <p:spPr>
          <a:xfrm>
            <a:off x="8064970" y="19705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1" name="TextBox 10"/>
          <p:cNvSpPr txBox="1"/>
          <p:nvPr/>
        </p:nvSpPr>
        <p:spPr>
          <a:xfrm>
            <a:off x="8217370" y="2122959"/>
            <a:ext cx="654547" cy="144016"/>
          </a:xfrm>
          <a:prstGeom prst="rect">
            <a:avLst/>
          </a:prstGeom>
          <a:noFill/>
        </p:spPr>
        <p:txBody>
          <a:bodyPr wrap="square" lIns="0" tIns="0" rIns="0" bIns="0" rtlCol="0">
            <a:noAutofit/>
          </a:bodyPr>
          <a:lstStyle/>
          <a:p>
            <a:pPr>
              <a:spcBef>
                <a:spcPts val="300"/>
              </a:spcBef>
            </a:pPr>
            <a:endParaRPr lang="en-GB" sz="1050" b="1" i="1" dirty="0" smtClean="0">
              <a:latin typeface="Arial" pitchFamily="34" charset="0"/>
              <a:cs typeface="Arial" pitchFamily="34" charset="0"/>
            </a:endParaRPr>
          </a:p>
        </p:txBody>
      </p:sp>
      <p:sp>
        <p:nvSpPr>
          <p:cNvPr id="13" name="TextBox 12"/>
          <p:cNvSpPr txBox="1"/>
          <p:nvPr/>
        </p:nvSpPr>
        <p:spPr>
          <a:xfrm>
            <a:off x="8208888" y="19103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34%</a:t>
            </a:r>
            <a:endParaRPr lang="en-GB" sz="1050" b="1" i="1" dirty="0" smtClean="0">
              <a:latin typeface="Arial" pitchFamily="34" charset="0"/>
              <a:cs typeface="Arial" pitchFamily="34" charset="0"/>
            </a:endParaRPr>
          </a:p>
        </p:txBody>
      </p:sp>
      <p:sp>
        <p:nvSpPr>
          <p:cNvPr id="15" name="TextBox 14"/>
          <p:cNvSpPr txBox="1"/>
          <p:nvPr/>
        </p:nvSpPr>
        <p:spPr>
          <a:xfrm>
            <a:off x="8694663" y="191985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50%</a:t>
            </a:r>
            <a:endParaRPr lang="en-GB" sz="1050" b="1" i="1" dirty="0" smtClean="0">
              <a:latin typeface="Arial" pitchFamily="34" charset="0"/>
              <a:cs typeface="Arial" pitchFamily="34" charset="0"/>
            </a:endParaRPr>
          </a:p>
        </p:txBody>
      </p:sp>
      <p:sp>
        <p:nvSpPr>
          <p:cNvPr id="17" name="TextBox 16"/>
          <p:cNvSpPr txBox="1"/>
          <p:nvPr/>
        </p:nvSpPr>
        <p:spPr>
          <a:xfrm>
            <a:off x="8208888" y="303428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28%</a:t>
            </a:r>
            <a:endParaRPr lang="en-GB" sz="1050" b="1" i="1" dirty="0" smtClean="0">
              <a:latin typeface="Arial" pitchFamily="34" charset="0"/>
              <a:cs typeface="Arial" pitchFamily="34" charset="0"/>
            </a:endParaRPr>
          </a:p>
        </p:txBody>
      </p:sp>
      <p:sp>
        <p:nvSpPr>
          <p:cNvPr id="20" name="TextBox 19"/>
          <p:cNvSpPr txBox="1"/>
          <p:nvPr/>
        </p:nvSpPr>
        <p:spPr>
          <a:xfrm>
            <a:off x="8694663" y="30438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55%</a:t>
            </a:r>
            <a:endParaRPr lang="en-GB" sz="1050" b="1" i="1" dirty="0" smtClean="0">
              <a:latin typeface="Arial" pitchFamily="34" charset="0"/>
              <a:cs typeface="Arial" pitchFamily="34" charset="0"/>
            </a:endParaRPr>
          </a:p>
        </p:txBody>
      </p:sp>
      <p:sp>
        <p:nvSpPr>
          <p:cNvPr id="23" name="TextBox 22"/>
          <p:cNvSpPr txBox="1"/>
          <p:nvPr/>
        </p:nvSpPr>
        <p:spPr>
          <a:xfrm>
            <a:off x="8208888" y="4301108"/>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39%</a:t>
            </a:r>
            <a:endParaRPr lang="en-GB" sz="1050" b="1" i="1" dirty="0" smtClean="0">
              <a:latin typeface="Arial" pitchFamily="34" charset="0"/>
              <a:cs typeface="Arial" pitchFamily="34" charset="0"/>
            </a:endParaRPr>
          </a:p>
        </p:txBody>
      </p:sp>
      <p:sp>
        <p:nvSpPr>
          <p:cNvPr id="24" name="TextBox 23"/>
          <p:cNvSpPr txBox="1"/>
          <p:nvPr/>
        </p:nvSpPr>
        <p:spPr>
          <a:xfrm>
            <a:off x="8694663" y="4310633"/>
            <a:ext cx="759913" cy="145951"/>
          </a:xfrm>
          <a:prstGeom prst="rect">
            <a:avLst/>
          </a:prstGeom>
          <a:noFill/>
        </p:spPr>
        <p:txBody>
          <a:bodyPr wrap="square" lIns="0" tIns="0" rIns="0" bIns="0" rtlCol="0">
            <a:noAutofit/>
          </a:bodyPr>
          <a:lstStyle/>
          <a:p>
            <a:pPr>
              <a:spcBef>
                <a:spcPts val="300"/>
              </a:spcBef>
            </a:pPr>
            <a:r>
              <a:rPr lang="nl-NL" sz="1050" b="1" i="1" dirty="0" smtClean="0">
                <a:latin typeface="Arial" pitchFamily="34" charset="0"/>
                <a:cs typeface="Arial" pitchFamily="34" charset="0"/>
              </a:rPr>
              <a:t>45%</a:t>
            </a:r>
            <a:endParaRPr lang="en-GB" sz="1050" b="1" i="1" dirty="0" smtClean="0">
              <a:latin typeface="Arial" pitchFamily="34" charset="0"/>
              <a:cs typeface="Arial" pitchFamily="34" charset="0"/>
            </a:endParaRPr>
          </a:p>
        </p:txBody>
      </p:sp>
      <p:sp>
        <p:nvSpPr>
          <p:cNvPr id="16" name="Oval 15"/>
          <p:cNvSpPr/>
          <p:nvPr/>
        </p:nvSpPr>
        <p:spPr bwMode="gray">
          <a:xfrm>
            <a:off x="8606336" y="3015679"/>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18" name="Oval 17"/>
          <p:cNvSpPr/>
          <p:nvPr/>
        </p:nvSpPr>
        <p:spPr bwMode="gray">
          <a:xfrm>
            <a:off x="8132763" y="4279614"/>
            <a:ext cx="435473" cy="2270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GB" sz="1600" dirty="0" err="1" smtClean="0">
              <a:solidFill>
                <a:schemeClr val="tx1"/>
              </a:solidFill>
              <a:latin typeface="Arial" pitchFamily="34" charset="0"/>
              <a:cs typeface="Arial" pitchFamily="34" charset="0"/>
            </a:endParaRPr>
          </a:p>
        </p:txBody>
      </p:sp>
      <p:sp>
        <p:nvSpPr>
          <p:cNvPr id="2" name="Content Placeholder 1"/>
          <p:cNvSpPr>
            <a:spLocks noGrp="1"/>
          </p:cNvSpPr>
          <p:nvPr>
            <p:ph sz="quarter" idx="13"/>
          </p:nvPr>
        </p:nvSpPr>
        <p:spPr/>
        <p:txBody>
          <a:bodyPr/>
          <a:lstStyle/>
          <a:p>
            <a:endParaRPr lang="en-GB"/>
          </a:p>
        </p:txBody>
      </p:sp>
    </p:spTree>
    <p:extLst>
      <p:ext uri="{BB962C8B-B14F-4D97-AF65-F5344CB8AC3E}">
        <p14:creationId xmlns:p14="http://schemas.microsoft.com/office/powerpoint/2010/main" val="15551719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heme/theme1.xml><?xml version="1.0" encoding="utf-8"?>
<a:theme xmlns:a="http://schemas.openxmlformats.org/drawingml/2006/main" name="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a:dk1>
        <a:sysClr val="windowText" lastClr="000000"/>
      </a:dk1>
      <a:lt1>
        <a:sysClr val="window" lastClr="FFFFFF"/>
      </a:lt1>
      <a:dk2>
        <a:srgbClr val="E95E0F"/>
      </a:dk2>
      <a:lt2>
        <a:srgbClr val="928580"/>
      </a:lt2>
      <a:accent1>
        <a:srgbClr val="E31B19"/>
      </a:accent1>
      <a:accent2>
        <a:srgbClr val="F9B200"/>
      </a:accent2>
      <a:accent3>
        <a:srgbClr val="FFD600"/>
      </a:accent3>
      <a:accent4>
        <a:srgbClr val="A1AF00"/>
      </a:accent4>
      <a:accent5>
        <a:srgbClr val="0087C8"/>
      </a:accent5>
      <a:accent6>
        <a:srgbClr val="004186"/>
      </a:accent6>
      <a:hlink>
        <a:srgbClr val="E95E0F"/>
      </a:hlink>
      <a:folHlink>
        <a:srgbClr val="92858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3583</TotalTime>
  <Words>8966</Words>
  <Application>Microsoft Office PowerPoint</Application>
  <PresentationFormat>On-screen Show (4:3)</PresentationFormat>
  <Paragraphs>955</Paragraphs>
  <Slides>64</Slides>
  <Notes>16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blank</vt:lpstr>
      <vt:lpstr>Verleidingen in de omgeving  </vt:lpstr>
      <vt:lpstr>Inhoudsopgave</vt:lpstr>
      <vt:lpstr>1. Achtergrond en doelstelling</vt:lpstr>
      <vt:lpstr>Achtergrond</vt:lpstr>
      <vt:lpstr>Doelstelling</vt:lpstr>
      <vt:lpstr>2. Onderzoeksresultaten</vt:lpstr>
      <vt:lpstr>2.1 Verleiding tijdens het winkelen of onderweg </vt:lpstr>
      <vt:lpstr>Bijna 1 op de 3 Nederlanders (31%) koopt soms tot vaak eten om direct op te eten tijdens het winkelen of onderweg: 25% doet dit soms en 6% vaak tot altijd. De helft geeft aan dit zelden te doen en 18% nooit. </vt:lpstr>
      <vt:lpstr>Van de Nederlanders die wel eens eten kopen tijdens het winkelen of onderweg, geeft de helft (50%) aan dit meestal als tussendoortje te eten. 34% geeft aan met de aankoop van dit eten vaak of altijd de maaltijd te vervangen. Mannen kopen het eten relatief vaker als tussendoortje (55%) en vrouwen relatief vaker als vervanging van de maaltijd (39%).  </vt:lpstr>
      <vt:lpstr>Nederlanders met een BMI van &gt;30 kopen het eten om direct op te eten tijdens het winkelen of onderweg relatief vaker ter vervanging van een maaltijd (41%).</vt:lpstr>
      <vt:lpstr>Nederlanders (27%) kopen het vaakst eten om direct op te eten bij winkels met een verkooppunt in de winkelstraat (vrouwen relatief vaker (34%)) of bij een broodjeszaak (15%). Mannen kopen relatief vaker dan vrouwen eten bij een snackbar (17%), fastfoodrestaurant (13%) of tankstation (13%).</vt:lpstr>
      <vt:lpstr>Nederlanders kopen het vaakst een belegd broodje (33%), friet / snack (20%) of een hartige snack (14%) om direct op te eten tijdens het winkelen of onderweg. Vrouwen kopen relatief vaker een belegd broodje (36%) of ijs (10%) en mannen relatief vaker friet / snack (24%). </vt:lpstr>
      <vt:lpstr>Nederlanders die tijdens het winkelen of onderweg wel eens wat te eten kopen, kopen vaker ongezond dan gezond eten om direct op te eten (40% vs. 27%). 7% koopt altijd ongezond eten en 3% altijd gezond. 50% van alle jonge volwassenen  koopt vaker ongezond dan gezond, dat is relatief vaker dan andere leeftijdsgroepen. 50+ koopt relatief vaker gezond eten (resp. 34% en 38%). </vt:lpstr>
      <vt:lpstr>De aankoop van ongezond eten tijdens het winkelen of onderweg is voor twee derde van de Nederlanders (67%) vaker een spontane dan geplande aankoop. De impulsieve aankopen van ongezond eten om direct op te eten, komen relatief vaker voor onder vrouwen en senioren (65+) (resp. 70% en 75%).  </vt:lpstr>
      <vt:lpstr>“Voor de lekkere trek” is voor een meerderheid van de Nederlanders (54%) de voornaamste reden waarom zij wel eens spontaan ongezond eten kopen. Ook om de honger te stillen (31%) of voor de gezelligheid (21%) worden vaker genoemd. Vrouwen noemen naast gezelligheid (25%) ook vaker “geen alternatief voor handen” (13%).  </vt:lpstr>
      <vt:lpstr>Een kwart van de Nederlanders (26%) heeft soms tot vaak spijt van een aankoop van ongezond eten. Hiervan heeft 6% vaak tot altijd spijt van de aankoop. Vrouwen hebben relatief vaker spijt van een ongezonde aankoop dan mannen (resp. 31% en 22%). 50+ heeft relatief vaker nooit spijt (resp. 47% en 53%). </vt:lpstr>
      <vt:lpstr>Hoger opgeleiden hebben na aankoop van ongezond eten relatief vaker spijt (9%). Ook Nederlanders met een BMI van 25-30 hebben relatief vaker spijt na een aankoop van ongezond eten (9%).</vt:lpstr>
      <vt:lpstr>De voornaamste reden dat Nederlanders wel eens spijt hebben van ongezond eten is het hoge aantal calorieën (met name voor vrouwen (64%)). Mannen hebben vaker spijt van de keuze van het eten (13%). </vt:lpstr>
      <vt:lpstr>Een meerderheid van de Nederlanders (57%) vindt het makkelijk om tijdens het winkelen of onderweg het aanbod aan ongezond eten te weerstaan, 9% geeft aan hier wel moeite mee te hebben. Jonge volwassenen hebben relatief vaker moeite om de ongezonde verleiding aan eten te weerstaan (18%) tegenover 50+ers (6 á7%).</vt:lpstr>
      <vt:lpstr>Nederlanders met een boven modaal inkomen hebben relatief vaker geen moeite om het aanbod van ongezond eten af te slaan (60%). Nederlanders met een beneden modaal inkomen daarentegen vinden dit relatief vaker moeilijk (12%).  Ook Nederlanders met een BMI &gt;30 vinden het relatief vaker moeilijk om ongezond eten tijdens het winkelen of onderweg te weerstaan (16%).</vt:lpstr>
      <vt:lpstr>Circa de helft van de Nederlanders (47%) vindt het aanbod van eten tijdens het winkelen of onderweg voornamelijk ongezond. 5% vindt het aanbod voornamelijk gezond. Vrouwen, jonge volwassenen en 30-39 jarigen vinden het aanbod relatief vaker voornamelijk ongezond (resp. 53%, 54% en 55%). Mannen en senioren daarentegen vinden het aanbod relatief vaker voornamelijk gezond (resp. 6% en 8%).     </vt:lpstr>
      <vt:lpstr>Ook hoger opgeleiden vinden het aanbod vaker overwegend ongezond (56%), laag opgeleiden vinden het aanbod echter relatief vaker gezond (8%). Nederlanders met de intentie gezond te eten vinden relatief vaker het aanbod van eten tijdens het winkelen of onderweg voornamelijk ongezond (52%). </vt:lpstr>
      <vt:lpstr>38% van de Nederlanders vindt het aanbod van ongezond eten op plaatsen tijdens het winkelen of onderweg normaal, 16% vindt dit aanbod niet normaal. Mannen vinden het ongezonde aanbod relatief vaker normaal dan vrouwen (resp. 41% en 34%). Senioren vinden het ongezonde aanbod het minst vaak normaal (30%).  </vt:lpstr>
      <vt:lpstr>23% van de Nederlanders vindt het aanbod van ongezond eten op plaatsen tijdens het winkelen of onderweg redelijk tot zeer wenselijk. 31% vindt dit niet wenselijk m.n. vrouwen en senioren (resp. 35% en 47%). Mannen en 40-49 jarigen vinden het aanbod relatief vaker redelijk tot zeer wenselijk (25% en 29%). </vt:lpstr>
      <vt:lpstr>59% van de Nederlanders vindt het redelijk tot zeer wenselijk dat er op plaatsen waar tijdens het winkelen of onderweg eten wordt aangeboden vaker gezonde alternatieven verkrijgbaar zijn. Vrouwen vinden dit relatief vaker zeer wenselijk (28%). Senioren vinden (meer) aanbod van gezond eten relatief vaker niet wenselijk (10%).</vt:lpstr>
      <vt:lpstr>2.2 Verleiding bij de kassa</vt:lpstr>
      <vt:lpstr>Nederlanders komen voornamelijk bij tankstations (64%) en drogisterijen (61%) snoep of chocolade tegen bij of in de buurt van de kassa. Vrouwen komen deze producten relatief vaker tegen bij de kassa van verschillende winkels dan mannen. Vrouwen bezoeken dit type winkels doorgaans ook vaker dan mannen.   </vt:lpstr>
      <vt:lpstr>15% van de Nederlanders die snoep of chocolade kopen*, koopt soms tot vaak snoep of chocolade dat bij of in de buurt van de kassa ligt, 3% doet dit vaak tot altijd. Mannen kopen relatief vaker dan vrouwen zeer frequent deze producten bij de kassa, 5% vs. 2%. Ook jonge volwassen kopen relatief vaker snoep of chocolade bij de kassa (6%). Senioren doen dit het minst vaak. </vt:lpstr>
      <vt:lpstr>1 op de 3 Nederlanders geeft aan soms tot altijd door een kassamedewerker gewezen te worden op een aanbieding van snoep of chocolade, 10% overkomt dit vaak tot altijd. Mannen overkomt dit vaker zeer frequent dan vrouwen, 13% vs. 8%. Ook jonge volwassenen worden vaker aangesproken (14%). Senioren daarentegen relatief minder vaak (6%). </vt:lpstr>
      <vt:lpstr>13% van de Nederlanders gaat met enige regelmaat in op de aanbieding waar de kassamedewerker hen op wijst, 3% gaat hier vaak tot altijd op in. Mannen gaan relatief vaker op de aanbieding in dan vrouwen. Ook jonge volwassen doen dit vaker.  50+ ers gaan er relatief minder vaak op in.</vt:lpstr>
      <vt:lpstr>Lager opgeleiden gaan relatief iets vaker in op de aanbieding van snoep of chocolade waar de kassamedewerker op wijst (16% soms tot altijd). Nederlanders met een BMI &gt;30 geven minder vaak aan nooit op zo’n aanbieding in te gaan (46% nooit). </vt:lpstr>
      <vt:lpstr>81% van de Nederlanders geeft aan geen moeite te hebben om de aanbieding van de kassamedewerker af te slaan, 4% heeft hier echter wel moeite mee.  </vt:lpstr>
      <vt:lpstr>Aanbiedingen van snoep of chocolade (67%), fruit of snoepgroente (56%) of van non-food (62%) in de buurt van de kassa, spreekt een meerderheid van de Nederlanders niet aan. Op de vraag of er überhaupt aanbiedingen bij of in de buurt van de kassa moeten zijn, is men echter sterk verdeeld. Geen aanbiedingen kan 35% van de Nederlanders bekoren maar 33% van de Nederlanders ook weer niet. </vt:lpstr>
      <vt:lpstr>Aanbiedingen van snoep of chocolade maar ook van fruit of snoepgroente bij of in de buurt van de kassa, spreekt 50+ relatief vaker (helemaal) niet aan. Daarentegen spreken met name aanbiedingen van fruit of snoepgroente wel relatief vaker jonge volwassenen en 30-39 jarigen aan (resp. 25% en 27%).</vt:lpstr>
      <vt:lpstr>Ook aanbiedingen van andere producten dan eten bij of in de buurt van de kassa spreekt 50+ relatief vaker (helemaal) niet aan terwijl dit type aanbiedingen 18-39 jarigen juist relatief vaker wel aanspreekt. Senioren zijn het meest uitgesproken maar ook verdeeld als het gaat om wel of geen aanbiedingen bij of in de buurt van de kassa, geen aanbiedingen spreekt 40% wel aan maar 41% juist niet.</vt:lpstr>
      <vt:lpstr>1 op de 5 Nederlanders (20%) die wel eens snoep of chocolade kopen bij of in de buurt van de kassa, heeft achteraf wel eens spijt van de aankoop, 6% heeft vaak tot altijd spijt van de aankoop. Jonge volwassenen hebben relatief vaker spijt (9%). Naarmate de leeftijd toeneemt lijkt men minder vaak spijt te hebben van een aankoop. </vt:lpstr>
      <vt:lpstr>Een meerderheid van de Nederlanders die aangeeft wel eens achteraf spijt te hebben van een aankoop van snoep of chocolade dat bij of in de buurt van de kassa lag, heeft voornamelijk spijt van de keuze voor een ongezond product, van (te) veel calorieën (56%). Jonge volwassenen hebben relatief vaker spijt van de aankoop omdat zij er eigenlijk geen geld voor hadden (36%). </vt:lpstr>
      <vt:lpstr>Nederlanders zijn sterk verdeeld over de mate waarin men het als normaal of niet normaal beschouwd, wanneer men bij het afrekenen bij de kassa geconfronteerd wordt met aanbiedingen van snoep of chocolade. 29% vindt dit niet normaal en 27% juist wel. Vrouwen (31%) en senioren (40%) vinden dit relatief vaker niet normaal. Mannen (32%) en 30-49 jarigen (resp. 32% en 33%) vaker wel.</vt:lpstr>
      <vt:lpstr>Nederlanders zijn ook sterk verdeeld over de mate waarin een confrontatie met aanbiedingen van snoep of chocolade bij de kassa als vervelend of niet vervelend wordt ervaren. 29% van de Nederlanders vindt het vervelend en 30% niet. Jonge volwassenen vinden het relatief vaker (heel) vervelend (34%). </vt:lpstr>
      <vt:lpstr>Nederlanders met een beneden modaal inkomen vinden de confrontatie bij de kassa met aanbiedingen van snoep of chocolade relatief vaker vervelend (33%).  Nederlanders met een BMI &gt;30 daarentegen vinden dit relatief vaker helemaal niet vervelend (12%). </vt:lpstr>
      <vt:lpstr>De voornaamste redenen waarom Nederlanders het vervelend vinden bij het afrekenen geconfronteerd te worden met aanbiedingen van snoep of chocolade, is dat men het niet klantvriendelijk vindt (61%) en als opdringerig ervaart (45%). 18-39 jarigen vinden het relatief vaker opdringerig en senioren niet klantvriendelijk. </vt:lpstr>
      <vt:lpstr>Een meerderheid van de Nederlanders (59%) vindt het (heel) vervelend wanneer een kassamedewerker hen wijst op een aanbieding van snoep of chocolade (m.n. vrouwen (63%)). Nederlanders vinden in mindere mate snoep of chocolade op de toonbank (25%), in de buurt van de kassa (20%) of een verwijzing middels een poster naar de aanbieding van snoep of chocolade bij de kassa (22%) vervelend. </vt:lpstr>
      <vt:lpstr>Senioren vinden het relatief vaker (heel) vervelend wanneer er snoep en chocolade op de toonbank ligt (33%) of in de buurt van de kassa (27%). 40-49 jarigen vinden deze producten op de toonbank (40%) of in de buurt van de kassa (44% en 30-39 jarigen 43%) juist relatief vaker niet vervelend. </vt:lpstr>
      <vt:lpstr>Senioren vinden het relatief vaker (heel) vervelend als een kassamedewerker hen tijdens het afrekenen wijst op een aanbieding van snoep of chocolade (66%). Ook een verwijzing naar de aanbieding door middel van een opvallende poster of een kaartje wordt relatief vaker door senioren niet gewaardeerd (32%). 30-39 jarigen vinden een dergelijke verwijzing relatief vaker niet vervelend (43%).</vt:lpstr>
      <vt:lpstr>30% van de Nederlanders vindt het redelijk of zeer wenselijk dat er in plaats van snoep of chocolade (vaker) gezonde alternatieven worden aangeboden bij de kassa. 27% van de Nederlanders vindt dit juist niet wenselijk. </vt:lpstr>
      <vt:lpstr>3. Samenvatting</vt:lpstr>
      <vt:lpstr>Samenvatting</vt:lpstr>
      <vt:lpstr>Samenvatting</vt:lpstr>
      <vt:lpstr>Samenvatting</vt:lpstr>
      <vt:lpstr>Samenvatting</vt:lpstr>
      <vt:lpstr>Samenvatting</vt:lpstr>
      <vt:lpstr>4. Onderzoeksverantwoording</vt:lpstr>
      <vt:lpstr>Onderzoeksverantwoording</vt:lpstr>
      <vt:lpstr>Onderzoeksmethode</vt:lpstr>
      <vt:lpstr>Steekproef</vt:lpstr>
      <vt:lpstr>Vragenlijst</vt:lpstr>
      <vt:lpstr>Veldwerk</vt:lpstr>
      <vt:lpstr>5. Contact</vt:lpstr>
      <vt:lpstr>Contact</vt:lpstr>
      <vt:lpstr>6. Bijlagen</vt:lpstr>
      <vt:lpstr>Nederlanders kopen voornamelijk een belegd broodje (49%), friet / snack (35%) of  een hartige snack (31%) aan eten om direct op te eten tijdens het winkelen of onderweg. Vrouwen kopen relatief vaker een belegd broodje (52%) of ijs (25%) en mannen relatief vaker friet / snack (39%). </vt:lpstr>
      <vt:lpstr>10% van de Nederlanders geeft aan nooit snoep of chocolade te kopen.  </vt:lpstr>
      <vt:lpstr>75% van de Nederlanders probeert gezond te eten. Vrouwen proberen relatief vaker op hun eten te letten dan mannen (81% vs. 68%). Ook senioren proberen relatief vaker gezond te eten (83%). Jonge volwassenen letten hier relatief minder vaak op (13%).  </vt:lpstr>
      <vt:lpstr>Hoger opgeleiden proberen relatief vaker gezond te eten (80%). Nederlanders met een beneden modaal inkomen geven relatief vaker aan dit niet te proberen (9%).   </vt:lpstr>
    </vt:vector>
  </TitlesOfParts>
  <Company>GfK Panel Services Benelux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[Subtitle of presentation]</dc:subject>
  <dc:creator>Paul Verbraeken</dc:creator>
  <dc:description>Optimized for MS PowerPoint 2010 (optionally can be used under MS PowerPoint 2007).</dc:description>
  <cp:lastModifiedBy>Marcel Temminghoff</cp:lastModifiedBy>
  <cp:revision>317</cp:revision>
  <cp:lastPrinted>2014-09-09T07:06:39Z</cp:lastPrinted>
  <dcterms:created xsi:type="dcterms:W3CDTF">2012-03-28T12:31:03Z</dcterms:created>
  <dcterms:modified xsi:type="dcterms:W3CDTF">2014-09-09T09:36:12Z</dcterms:modified>
</cp:coreProperties>
</file>