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1"/>
  </p:notesMasterIdLst>
  <p:handoutMasterIdLst>
    <p:handoutMasterId r:id="rId42"/>
  </p:handoutMasterIdLst>
  <p:sldIdLst>
    <p:sldId id="276" r:id="rId5"/>
    <p:sldId id="376" r:id="rId6"/>
    <p:sldId id="374" r:id="rId7"/>
    <p:sldId id="372" r:id="rId8"/>
    <p:sldId id="281" r:id="rId9"/>
    <p:sldId id="350" r:id="rId10"/>
    <p:sldId id="370" r:id="rId11"/>
    <p:sldId id="447" r:id="rId12"/>
    <p:sldId id="436" r:id="rId13"/>
    <p:sldId id="430" r:id="rId14"/>
    <p:sldId id="431" r:id="rId15"/>
    <p:sldId id="432" r:id="rId16"/>
    <p:sldId id="444" r:id="rId17"/>
    <p:sldId id="445" r:id="rId18"/>
    <p:sldId id="359" r:id="rId19"/>
    <p:sldId id="438" r:id="rId20"/>
    <p:sldId id="448" r:id="rId21"/>
    <p:sldId id="439" r:id="rId22"/>
    <p:sldId id="440" r:id="rId23"/>
    <p:sldId id="441" r:id="rId24"/>
    <p:sldId id="365" r:id="rId25"/>
    <p:sldId id="442" r:id="rId26"/>
    <p:sldId id="443" r:id="rId27"/>
    <p:sldId id="382" r:id="rId28"/>
    <p:sldId id="383" r:id="rId29"/>
    <p:sldId id="384" r:id="rId30"/>
    <p:sldId id="387" r:id="rId31"/>
    <p:sldId id="388" r:id="rId32"/>
    <p:sldId id="389" r:id="rId33"/>
    <p:sldId id="390" r:id="rId34"/>
    <p:sldId id="446" r:id="rId35"/>
    <p:sldId id="294" r:id="rId36"/>
    <p:sldId id="336" r:id="rId37"/>
    <p:sldId id="339" r:id="rId38"/>
    <p:sldId id="302" r:id="rId39"/>
    <p:sldId id="371" r:id="rId40"/>
  </p:sldIdLst>
  <p:sldSz cx="9144000" cy="5143500" type="screen16x9"/>
  <p:notesSz cx="6797675" cy="9872663"/>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81">
          <p15:clr>
            <a:srgbClr val="A4A3A4"/>
          </p15:clr>
        </p15:guide>
        <p15:guide id="2" orient="horz" pos="3026">
          <p15:clr>
            <a:srgbClr val="A4A3A4"/>
          </p15:clr>
        </p15:guide>
        <p15:guide id="3" orient="horz" pos="3117">
          <p15:clr>
            <a:srgbClr val="A4A3A4"/>
          </p15:clr>
        </p15:guide>
        <p15:guide id="4" orient="horz" pos="577">
          <p15:clr>
            <a:srgbClr val="A4A3A4"/>
          </p15:clr>
        </p15:guide>
        <p15:guide id="5" orient="horz" pos="2618">
          <p15:clr>
            <a:srgbClr val="A4A3A4"/>
          </p15:clr>
        </p15:guide>
        <p15:guide id="6" orient="horz" pos="2527">
          <p15:clr>
            <a:srgbClr val="A4A3A4"/>
          </p15:clr>
        </p15:guide>
        <p15:guide id="7" orient="horz" pos="2119">
          <p15:clr>
            <a:srgbClr val="A4A3A4"/>
          </p15:clr>
        </p15:guide>
        <p15:guide id="8" orient="horz" pos="2028">
          <p15:clr>
            <a:srgbClr val="A4A3A4"/>
          </p15:clr>
        </p15:guide>
        <p15:guide id="9" orient="horz" pos="1620">
          <p15:clr>
            <a:srgbClr val="A4A3A4"/>
          </p15:clr>
        </p15:guide>
        <p15:guide id="10" orient="horz" pos="1529">
          <p15:clr>
            <a:srgbClr val="A4A3A4"/>
          </p15:clr>
        </p15:guide>
        <p15:guide id="11" orient="horz" pos="1121">
          <p15:clr>
            <a:srgbClr val="A4A3A4"/>
          </p15:clr>
        </p15:guide>
        <p15:guide id="12" orient="horz" pos="1030">
          <p15:clr>
            <a:srgbClr val="A4A3A4"/>
          </p15:clr>
        </p15:guide>
        <p15:guide id="13" orient="horz" pos="486">
          <p15:clr>
            <a:srgbClr val="A4A3A4"/>
          </p15:clr>
        </p15:guide>
        <p15:guide id="14" orient="horz" pos="804">
          <p15:clr>
            <a:srgbClr val="A4A3A4"/>
          </p15:clr>
        </p15:guide>
        <p15:guide id="15" orient="horz" pos="123">
          <p15:clr>
            <a:srgbClr val="A4A3A4"/>
          </p15:clr>
        </p15:guide>
        <p15:guide id="16" orient="horz" pos="894">
          <p15:clr>
            <a:srgbClr val="A4A3A4"/>
          </p15:clr>
        </p15:guide>
        <p15:guide id="17" pos="2835">
          <p15:clr>
            <a:srgbClr val="A4A3A4"/>
          </p15:clr>
        </p15:guide>
        <p15:guide id="18" pos="2925">
          <p15:clr>
            <a:srgbClr val="A4A3A4"/>
          </p15:clr>
        </p15:guide>
        <p15:guide id="19" pos="3742">
          <p15:clr>
            <a:srgbClr val="A4A3A4"/>
          </p15:clr>
        </p15:guide>
        <p15:guide id="20" pos="3833">
          <p15:clr>
            <a:srgbClr val="A4A3A4"/>
          </p15:clr>
        </p15:guide>
        <p15:guide id="21" pos="4649">
          <p15:clr>
            <a:srgbClr val="A4A3A4"/>
          </p15:clr>
        </p15:guide>
        <p15:guide id="22" pos="4740">
          <p15:clr>
            <a:srgbClr val="A4A3A4"/>
          </p15:clr>
        </p15:guide>
        <p15:guide id="23" pos="2018">
          <p15:clr>
            <a:srgbClr val="A4A3A4"/>
          </p15:clr>
        </p15:guide>
        <p15:guide id="24" pos="1927">
          <p15:clr>
            <a:srgbClr val="A4A3A4"/>
          </p15:clr>
        </p15:guide>
        <p15:guide id="25" pos="1111">
          <p15:clr>
            <a:srgbClr val="A4A3A4"/>
          </p15:clr>
        </p15:guide>
        <p15:guide id="26" pos="1020">
          <p15:clr>
            <a:srgbClr val="A4A3A4"/>
          </p15:clr>
        </p15:guide>
        <p15:guide id="27" pos="204">
          <p15:clr>
            <a:srgbClr val="A4A3A4"/>
          </p15:clr>
        </p15:guide>
        <p15:guide id="28" pos="5556">
          <p15:clr>
            <a:srgbClr val="A4A3A4"/>
          </p15:clr>
        </p15:guide>
      </p15:sldGuideLst>
    </p:ext>
    <p:ext uri="{2D200454-40CA-4A62-9FC3-DE9A4176ACB9}">
      <p15:notesGuideLst xmlns:p15="http://schemas.microsoft.com/office/powerpoint/2012/main" xmlns="">
        <p15:guide id="1" orient="horz" pos="5906" userDrawn="1">
          <p15:clr>
            <a:srgbClr val="A4A3A4"/>
          </p15:clr>
        </p15:guide>
        <p15:guide id="2" orient="horz" pos="492" userDrawn="1">
          <p15:clr>
            <a:srgbClr val="A4A3A4"/>
          </p15:clr>
        </p15:guide>
        <p15:guide id="3" pos="281" userDrawn="1">
          <p15:clr>
            <a:srgbClr val="A4A3A4"/>
          </p15:clr>
        </p15:guide>
        <p15:guide id="4" pos="40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115FB49-3FBE-41CF-8DFC-A938FE5134F0}">
  <a:tblStyle styleId="{C115FB49-3FBE-41CF-8DFC-A938FE5134F0}" styleName="GfK Group Tabelle">
    <a:wholeTbl>
      <a:tcTxStyle>
        <a:fontRef idx="minor">
          <a:scrgbClr r="0" g="0" b="0"/>
        </a:fontRef>
        <a:schemeClr val="tx1"/>
      </a:tcTxStyle>
      <a:tcStyle>
        <a:tcBdr>
          <a:left>
            <a:ln>
              <a:noFill/>
            </a:ln>
          </a:left>
          <a:right>
            <a:ln>
              <a:noFill/>
            </a:ln>
          </a:right>
          <a:top>
            <a:ln w="6350" cmpd="sng">
              <a:solidFill>
                <a:schemeClr val="lt2"/>
              </a:solidFill>
              <a:prstDash val="dash"/>
            </a:ln>
          </a:top>
          <a:bottom>
            <a:ln w="6350" cmpd="sng">
              <a:solidFill>
                <a:schemeClr val="lt2"/>
              </a:solidFill>
              <a:prstDash val="dash"/>
            </a:ln>
          </a:bottom>
          <a:insideH>
            <a:ln w="6350" cmpd="sng">
              <a:solidFill>
                <a:schemeClr val="lt2"/>
              </a:solidFill>
              <a:prstDash val="dash"/>
            </a:ln>
          </a:insideH>
          <a:insideV>
            <a:ln>
              <a:noFill/>
            </a:ln>
          </a:insideV>
        </a:tcBdr>
        <a:fill>
          <a:noFill/>
        </a:fill>
      </a:tcStyle>
    </a:wholeTbl>
    <a:band1V>
      <a:tcStyle>
        <a:tcBdr/>
        <a:fill>
          <a:solidFill>
            <a:srgbClr val="E8E7E6"/>
          </a:solidFill>
        </a:fill>
      </a:tcStyle>
    </a:band1V>
    <a:lastCol>
      <a:tcStyle>
        <a:tcBdr/>
        <a:fill>
          <a:solidFill>
            <a:srgbClr val="E8E7E6"/>
          </a:solidFill>
        </a:fill>
      </a:tcStyle>
    </a:lastCol>
    <a:firstCol>
      <a:tcStyle>
        <a:tcBdr/>
        <a:fill>
          <a:solidFill>
            <a:srgbClr val="E8E7E6"/>
          </a:solidFill>
        </a:fill>
      </a:tcStyle>
    </a:firstCol>
    <a:lastRow>
      <a:tcTxStyle b="on"/>
      <a:tcStyle>
        <a:tcBdr>
          <a:top>
            <a:ln w="9525" cmpd="sng">
              <a:solidFill>
                <a:schemeClr val="dk1"/>
              </a:solidFill>
            </a:ln>
          </a:top>
          <a:bottom>
            <a:ln w="9525" cmpd="sng">
              <a:solidFill>
                <a:schemeClr val="dk1"/>
              </a:solidFill>
            </a:ln>
          </a:bottom>
        </a:tcBdr>
      </a:tcStyle>
    </a:lastRow>
    <a:firstRow>
      <a:tcTxStyle b="on"/>
      <a:tcStyle>
        <a:tcBdr>
          <a:top>
            <a:ln>
              <a:noFill/>
            </a:ln>
          </a:top>
          <a:bottom>
            <a:ln w="9525" cmpd="sng">
              <a:solidFill>
                <a:schemeClr val="dk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5000" autoAdjust="0"/>
  </p:normalViewPr>
  <p:slideViewPr>
    <p:cSldViewPr showGuides="1">
      <p:cViewPr varScale="1">
        <p:scale>
          <a:sx n="127" d="100"/>
          <a:sy n="127" d="100"/>
        </p:scale>
        <p:origin x="-1080" y="-90"/>
      </p:cViewPr>
      <p:guideLst>
        <p:guide orient="horz" pos="2981"/>
        <p:guide orient="horz" pos="3026"/>
        <p:guide orient="horz" pos="3117"/>
        <p:guide orient="horz" pos="577"/>
        <p:guide orient="horz" pos="2618"/>
        <p:guide orient="horz" pos="2527"/>
        <p:guide orient="horz" pos="2119"/>
        <p:guide orient="horz" pos="2028"/>
        <p:guide orient="horz" pos="1620"/>
        <p:guide orient="horz" pos="1529"/>
        <p:guide orient="horz" pos="1121"/>
        <p:guide orient="horz" pos="1030"/>
        <p:guide orient="horz" pos="486"/>
        <p:guide orient="horz" pos="804"/>
        <p:guide orient="horz" pos="123"/>
        <p:guide orient="horz" pos="894"/>
        <p:guide pos="2835"/>
        <p:guide pos="2925"/>
        <p:guide pos="3742"/>
        <p:guide pos="3833"/>
        <p:guide pos="4649"/>
        <p:guide pos="4740"/>
        <p:guide pos="2018"/>
        <p:guide pos="1927"/>
        <p:guide pos="1111"/>
        <p:guide pos="1020"/>
        <p:guide pos="204"/>
        <p:guide pos="5556"/>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howGuides="1">
      <p:cViewPr>
        <p:scale>
          <a:sx n="100" d="100"/>
          <a:sy n="100" d="100"/>
        </p:scale>
        <p:origin x="-3258" y="258"/>
      </p:cViewPr>
      <p:guideLst>
        <p:guide orient="horz" pos="5906"/>
        <p:guide orient="horz" pos="492"/>
        <p:guide pos="281"/>
        <p:guide pos="40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5922420" y="193686"/>
            <a:ext cx="432283" cy="429933"/>
          </a:xfrm>
          <a:prstGeom prst="rect">
            <a:avLst/>
          </a:prstGeom>
          <a:noFill/>
          <a:ln>
            <a:noFill/>
          </a:ln>
        </p:spPr>
      </p:pic>
      <p:sp>
        <p:nvSpPr>
          <p:cNvPr id="7" name="TextBox 6"/>
          <p:cNvSpPr txBox="1"/>
          <p:nvPr/>
        </p:nvSpPr>
        <p:spPr>
          <a:xfrm>
            <a:off x="446090" y="9376676"/>
            <a:ext cx="4969029" cy="286434"/>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a:t>
            </a:r>
            <a:fld id="{C8998D9E-49B2-4097-B552-57EEB9E5A717}" type="datetime4">
              <a:rPr lang="en-US" smtClean="0"/>
              <a:t>December 19, 2016</a:t>
            </a:fld>
            <a:r>
              <a:rPr lang="en-US" dirty="0" smtClean="0"/>
              <a:t> </a:t>
            </a:r>
            <a:r>
              <a:rPr lang="en-US" dirty="0"/>
              <a:t>| Title of </a:t>
            </a:r>
            <a:r>
              <a:rPr lang="en-US" dirty="0" smtClean="0"/>
              <a:t>presentation</a:t>
            </a:r>
            <a:endParaRPr lang="en-US" dirty="0"/>
          </a:p>
        </p:txBody>
      </p:sp>
      <p:sp>
        <p:nvSpPr>
          <p:cNvPr id="11" name="Rectangle 10"/>
          <p:cNvSpPr/>
          <p:nvPr/>
        </p:nvSpPr>
        <p:spPr bwMode="gray">
          <a:xfrm>
            <a:off x="5703157" y="9376676"/>
            <a:ext cx="648090" cy="286474"/>
          </a:xfrm>
          <a:prstGeom prst="rect">
            <a:avLst/>
          </a:prstGeom>
        </p:spPr>
        <p:txBody>
          <a:bodyPr vert="horz" lIns="0" tIns="0" rIns="0" bIns="0" rtlCol="0" anchor="b"/>
          <a:lstStyle/>
          <a:p>
            <a:pPr lvl="0" algn="r"/>
            <a:fld id="{CA005866-F985-470A-86CC-2BB4A48D5BA8}" type="slidenum">
              <a:rPr lang="de-DE" sz="800">
                <a:solidFill>
                  <a:schemeClr val="bg2"/>
                </a:solidFill>
              </a:rPr>
              <a:pPr lvl="0" algn="r"/>
              <a:t>‹#›</a:t>
            </a:fld>
            <a:endParaRPr lang="de-DE" sz="800" dirty="0">
              <a:solidFill>
                <a:schemeClr val="bg2"/>
              </a:solidFill>
            </a:endParaRP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58788" y="781050"/>
            <a:ext cx="5880100" cy="3306763"/>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bwMode="gray">
          <a:xfrm>
            <a:off x="446089" y="4291766"/>
            <a:ext cx="5905500" cy="4798436"/>
          </a:xfrm>
          <a:prstGeom prst="rect">
            <a:avLst/>
          </a:prstGeom>
        </p:spPr>
        <p:txBody>
          <a:bodyPr vert="horz" lIns="0" tIns="0" rIns="0" bIns="0" rtlCol="0"/>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6" name="TextBox 5"/>
          <p:cNvSpPr txBox="1"/>
          <p:nvPr/>
        </p:nvSpPr>
        <p:spPr>
          <a:xfrm>
            <a:off x="446090" y="9376676"/>
            <a:ext cx="4969029" cy="286434"/>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a:t>
            </a:r>
            <a:fld id="{0B798607-B8D6-44E8-B6BA-DA2D673578FB}" type="datetime4">
              <a:rPr lang="en-US" smtClean="0"/>
              <a:t>December 19, 2016</a:t>
            </a:fld>
            <a:r>
              <a:rPr lang="en-US" dirty="0" smtClean="0"/>
              <a:t> </a:t>
            </a:r>
            <a:r>
              <a:rPr lang="en-US" dirty="0"/>
              <a:t>| Title of </a:t>
            </a:r>
            <a:r>
              <a:rPr lang="en-US" dirty="0" smtClean="0"/>
              <a:t>presentation</a:t>
            </a:r>
            <a:endParaRPr lang="en-US" dirty="0"/>
          </a:p>
        </p:txBody>
      </p:sp>
      <p:sp>
        <p:nvSpPr>
          <p:cNvPr id="2" name="Rectangle 1"/>
          <p:cNvSpPr/>
          <p:nvPr/>
        </p:nvSpPr>
        <p:spPr bwMode="gray">
          <a:xfrm>
            <a:off x="5703157" y="9376676"/>
            <a:ext cx="648090" cy="286474"/>
          </a:xfrm>
          <a:prstGeom prst="rect">
            <a:avLst/>
          </a:prstGeom>
        </p:spPr>
        <p:txBody>
          <a:bodyPr vert="horz" lIns="0" tIns="0" rIns="0" bIns="0" rtlCol="0" anchor="b"/>
          <a:lstStyle/>
          <a:p>
            <a:pPr lvl="0" algn="r"/>
            <a:fld id="{CA005866-F985-470A-86CC-2BB4A48D5BA8}" type="slidenum">
              <a:rPr lang="de-DE" sz="800" smtClean="0">
                <a:solidFill>
                  <a:schemeClr val="bg2"/>
                </a:solidFill>
              </a:rPr>
              <a:pPr lvl="0" algn="r"/>
              <a:t>‹#›</a:t>
            </a:fld>
            <a:endParaRPr lang="de-DE" sz="800" dirty="0" smtClean="0">
              <a:solidFill>
                <a:schemeClr val="bg2"/>
              </a:solidFill>
            </a:endParaRP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0"/>
      </a:spcAft>
      <a:defRPr sz="900" kern="1200">
        <a:solidFill>
          <a:schemeClr val="tx1"/>
        </a:solidFill>
        <a:latin typeface="+mn-lt"/>
        <a:ea typeface="+mn-ea"/>
        <a:cs typeface="+mn-cs"/>
      </a:defRPr>
    </a:lvl1pPr>
    <a:lvl2pPr marL="144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2pPr>
    <a:lvl3pPr marL="288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3pPr>
    <a:lvl4pPr marL="432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4pPr>
    <a:lvl5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5pPr>
    <a:lvl6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6pPr>
    <a:lvl7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900" kern="1200">
        <a:solidFill>
          <a:schemeClr val="tx1"/>
        </a:solidFill>
        <a:latin typeface="+mn-lt"/>
        <a:ea typeface="+mn-ea"/>
        <a:cs typeface="+mn-cs"/>
      </a:defRPr>
    </a:lvl8pPr>
    <a:lvl9pPr marL="576000" indent="-144000" algn="l" defTabSz="914400" rtl="0" eaLnBrk="1" latinLnBrk="0" hangingPunct="1">
      <a:spcBef>
        <a:spcPts val="300"/>
      </a:spcBef>
      <a:spcAft>
        <a:spcPts val="0"/>
      </a:spcAft>
      <a:buFont typeface="Wingdings" panose="05000000000000000000" pitchFamily="2" charset="2"/>
      <a:buChar char="§"/>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784225"/>
            <a:ext cx="5873750"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376899"/>
            <a:ext cx="2946400" cy="494185"/>
          </a:xfrm>
          <a:prstGeom prst="rect">
            <a:avLst/>
          </a:prstGeom>
        </p:spPr>
        <p:txBody>
          <a:bodyPr lIns="91430" tIns="45716" rIns="91430" bIns="45716"/>
          <a:lstStyle/>
          <a:p>
            <a:r>
              <a:rPr lang="en-US" sz="800">
                <a:solidFill>
                  <a:schemeClr val="bg2"/>
                </a:solidFill>
              </a:rPr>
              <a:t>Page </a:t>
            </a:r>
            <a:fld id="{631115FC-FCCC-412E-8B45-85A3F482063D}" type="slidenum">
              <a:rPr lang="en-US" sz="800">
                <a:solidFill>
                  <a:schemeClr val="bg2"/>
                </a:solidFill>
              </a:rPr>
              <a:t>1</a:t>
            </a:fld>
            <a:endParaRPr lang="en-US" sz="800" dirty="0">
              <a:solidFill>
                <a:schemeClr val="bg2"/>
              </a:solidFill>
            </a:endParaRPr>
          </a:p>
        </p:txBody>
      </p:sp>
    </p:spTree>
    <p:extLst>
      <p:ext uri="{BB962C8B-B14F-4D97-AF65-F5344CB8AC3E}">
        <p14:creationId xmlns:p14="http://schemas.microsoft.com/office/powerpoint/2010/main" val="48729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64C0-3A78-41FE-B687-56286346D747}" type="slidenum">
              <a:rPr lang="en-US">
                <a:latin typeface="Arial" pitchFamily="34" charset="0"/>
              </a:rPr>
              <a:pPr/>
              <a:t>31</a:t>
            </a:fld>
            <a:endParaRPr lang="en-US" dirty="0">
              <a:latin typeface="Arial" pitchFamily="34" charset="0"/>
            </a:endParaRPr>
          </a:p>
        </p:txBody>
      </p:sp>
      <p:sp>
        <p:nvSpPr>
          <p:cNvPr id="610306" name="Rectangle 2"/>
          <p:cNvSpPr>
            <a:spLocks noGrp="1" noRot="1" noChangeAspect="1" noChangeArrowheads="1" noTextEdit="1"/>
          </p:cNvSpPr>
          <p:nvPr>
            <p:ph type="sldImg"/>
          </p:nvPr>
        </p:nvSpPr>
        <p:spPr>
          <a:xfrm>
            <a:off x="106363" y="739775"/>
            <a:ext cx="6586537" cy="3705225"/>
          </a:xfrm>
          <a:ln/>
        </p:spPr>
      </p:sp>
      <p:sp>
        <p:nvSpPr>
          <p:cNvPr id="610307" name="Rectangle 3"/>
          <p:cNvSpPr>
            <a:spLocks noGrp="1" noChangeArrowheads="1"/>
          </p:cNvSpPr>
          <p:nvPr>
            <p:ph type="body" idx="1"/>
          </p:nvPr>
        </p:nvSpPr>
        <p:spPr>
          <a:xfrm>
            <a:off x="906358" y="4689516"/>
            <a:ext cx="4984962" cy="4442698"/>
          </a:xfrm>
        </p:spPr>
        <p:txBody>
          <a:bodyPr/>
          <a:lstStyle/>
          <a:p>
            <a:endParaRPr lang="en-US" dirty="0"/>
          </a:p>
        </p:txBody>
      </p:sp>
    </p:spTree>
    <p:extLst>
      <p:ext uri="{BB962C8B-B14F-4D97-AF65-F5344CB8AC3E}">
        <p14:creationId xmlns:p14="http://schemas.microsoft.com/office/powerpoint/2010/main" val="389785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82638"/>
            <a:ext cx="5876925" cy="33051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49688" y="9376899"/>
            <a:ext cx="2946400" cy="494185"/>
          </a:xfrm>
          <a:prstGeom prst="rect">
            <a:avLst/>
          </a:prstGeom>
        </p:spPr>
        <p:txBody>
          <a:bodyPr lIns="91430" tIns="45716" rIns="91430" bIns="45716"/>
          <a:lstStyle/>
          <a:p>
            <a:r>
              <a:rPr lang="en-US" sz="800">
                <a:solidFill>
                  <a:schemeClr val="bg2"/>
                </a:solidFill>
              </a:rPr>
              <a:t>Page </a:t>
            </a:r>
            <a:fld id="{631115FC-FCCC-412E-8B45-85A3F482063D}" type="slidenum">
              <a:rPr lang="en-US" sz="800">
                <a:solidFill>
                  <a:schemeClr val="bg2"/>
                </a:solidFill>
              </a:rPr>
              <a:pPr/>
              <a:t>33</a:t>
            </a:fld>
            <a:endParaRPr lang="en-US" sz="800" dirty="0">
              <a:solidFill>
                <a:schemeClr val="bg2"/>
              </a:solidFill>
            </a:endParaRPr>
          </a:p>
        </p:txBody>
      </p:sp>
    </p:spTree>
    <p:extLst>
      <p:ext uri="{BB962C8B-B14F-4D97-AF65-F5344CB8AC3E}">
        <p14:creationId xmlns:p14="http://schemas.microsoft.com/office/powerpoint/2010/main" val="168844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3" y="736600"/>
            <a:ext cx="6546850" cy="3683000"/>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49688" y="9325914"/>
            <a:ext cx="2946400" cy="491498"/>
          </a:xfrm>
          <a:prstGeom prst="rect">
            <a:avLst/>
          </a:prstGeom>
        </p:spPr>
        <p:txBody>
          <a:bodyPr lIns="91430" tIns="45716" rIns="91430" bIns="45716"/>
          <a:lstStyle/>
          <a:p>
            <a:r>
              <a:rPr lang="en-US" sz="800" dirty="0">
                <a:solidFill>
                  <a:srgbClr val="EEECE1"/>
                </a:solidFill>
                <a:latin typeface="Calibri"/>
              </a:rPr>
              <a:t>Page </a:t>
            </a:r>
            <a:fld id="{631115FC-FCCC-412E-8B45-85A3F482063D}" type="slidenum">
              <a:rPr lang="en-US" sz="800">
                <a:solidFill>
                  <a:srgbClr val="EEECE1"/>
                </a:solidFill>
                <a:latin typeface="Calibri"/>
              </a:rPr>
              <a:pPr/>
              <a:t>2</a:t>
            </a:fld>
            <a:endParaRPr lang="en-US" sz="800" dirty="0">
              <a:solidFill>
                <a:srgbClr val="EEECE1"/>
              </a:solidFill>
              <a:latin typeface="Calibri"/>
            </a:endParaRPr>
          </a:p>
        </p:txBody>
      </p:sp>
    </p:spTree>
    <p:extLst>
      <p:ext uri="{BB962C8B-B14F-4D97-AF65-F5344CB8AC3E}">
        <p14:creationId xmlns:p14="http://schemas.microsoft.com/office/powerpoint/2010/main" val="135192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60375" y="782638"/>
            <a:ext cx="5876925" cy="33051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en-US" sz="800" dirty="0" smtClean="0">
                <a:solidFill>
                  <a:schemeClr val="bg2"/>
                </a:solidFill>
                <a:latin typeface="Arial" pitchFamily="34" charset="0"/>
              </a:rPr>
              <a:t>Page </a:t>
            </a:r>
            <a:fld id="{631115FC-FCCC-412E-8B45-85A3F482063D}" type="slidenum">
              <a:rPr lang="en-US" sz="800" smtClean="0">
                <a:solidFill>
                  <a:schemeClr val="bg2"/>
                </a:solidFill>
                <a:latin typeface="Arial" pitchFamily="34" charset="0"/>
              </a:rPr>
              <a:pPr/>
              <a:t>4</a:t>
            </a:fld>
            <a:endParaRPr lang="en-US" sz="800" dirty="0">
              <a:solidFill>
                <a:schemeClr val="bg2"/>
              </a:solidFill>
              <a:latin typeface="Arial" pitchFamily="34" charset="0"/>
            </a:endParaRPr>
          </a:p>
        </p:txBody>
      </p:sp>
    </p:spTree>
    <p:extLst>
      <p:ext uri="{BB962C8B-B14F-4D97-AF65-F5344CB8AC3E}">
        <p14:creationId xmlns:p14="http://schemas.microsoft.com/office/powerpoint/2010/main" val="111194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64C0-3A78-41FE-B687-56286346D747}" type="slidenum">
              <a:rPr lang="en-US">
                <a:latin typeface="Arial" pitchFamily="34" charset="0"/>
              </a:rPr>
              <a:pPr/>
              <a:t>25</a:t>
            </a:fld>
            <a:endParaRPr lang="en-US" dirty="0">
              <a:latin typeface="Arial" pitchFamily="34" charset="0"/>
            </a:endParaRPr>
          </a:p>
        </p:txBody>
      </p:sp>
      <p:sp>
        <p:nvSpPr>
          <p:cNvPr id="610306" name="Rectangle 2"/>
          <p:cNvSpPr>
            <a:spLocks noGrp="1" noRot="1" noChangeAspect="1" noChangeArrowheads="1" noTextEdit="1"/>
          </p:cNvSpPr>
          <p:nvPr>
            <p:ph type="sldImg"/>
          </p:nvPr>
        </p:nvSpPr>
        <p:spPr>
          <a:xfrm>
            <a:off x="106363" y="739775"/>
            <a:ext cx="6586537" cy="3705225"/>
          </a:xfrm>
          <a:ln/>
        </p:spPr>
      </p:sp>
      <p:sp>
        <p:nvSpPr>
          <p:cNvPr id="610307" name="Rectangle 3"/>
          <p:cNvSpPr>
            <a:spLocks noGrp="1" noChangeArrowheads="1"/>
          </p:cNvSpPr>
          <p:nvPr>
            <p:ph type="body" idx="1"/>
          </p:nvPr>
        </p:nvSpPr>
        <p:spPr>
          <a:xfrm>
            <a:off x="906358" y="4689516"/>
            <a:ext cx="4984962" cy="4442698"/>
          </a:xfrm>
        </p:spPr>
        <p:txBody>
          <a:bodyPr/>
          <a:lstStyle/>
          <a:p>
            <a:endParaRPr lang="en-US" dirty="0"/>
          </a:p>
        </p:txBody>
      </p:sp>
    </p:spTree>
    <p:extLst>
      <p:ext uri="{BB962C8B-B14F-4D97-AF65-F5344CB8AC3E}">
        <p14:creationId xmlns:p14="http://schemas.microsoft.com/office/powerpoint/2010/main" val="2765712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64C0-3A78-41FE-B687-56286346D747}" type="slidenum">
              <a:rPr lang="en-US">
                <a:latin typeface="Arial" pitchFamily="34" charset="0"/>
              </a:rPr>
              <a:pPr/>
              <a:t>26</a:t>
            </a:fld>
            <a:endParaRPr lang="en-US" dirty="0">
              <a:latin typeface="Arial" pitchFamily="34" charset="0"/>
            </a:endParaRPr>
          </a:p>
        </p:txBody>
      </p:sp>
      <p:sp>
        <p:nvSpPr>
          <p:cNvPr id="610306" name="Rectangle 2"/>
          <p:cNvSpPr>
            <a:spLocks noGrp="1" noRot="1" noChangeAspect="1" noChangeArrowheads="1" noTextEdit="1"/>
          </p:cNvSpPr>
          <p:nvPr>
            <p:ph type="sldImg"/>
          </p:nvPr>
        </p:nvSpPr>
        <p:spPr>
          <a:xfrm>
            <a:off x="106363" y="739775"/>
            <a:ext cx="6586537" cy="3705225"/>
          </a:xfrm>
          <a:ln/>
        </p:spPr>
      </p:sp>
      <p:sp>
        <p:nvSpPr>
          <p:cNvPr id="610307" name="Rectangle 3"/>
          <p:cNvSpPr>
            <a:spLocks noGrp="1" noChangeArrowheads="1"/>
          </p:cNvSpPr>
          <p:nvPr>
            <p:ph type="body" idx="1"/>
          </p:nvPr>
        </p:nvSpPr>
        <p:spPr>
          <a:xfrm>
            <a:off x="906358" y="4689516"/>
            <a:ext cx="4984962" cy="4442698"/>
          </a:xfrm>
        </p:spPr>
        <p:txBody>
          <a:bodyPr/>
          <a:lstStyle/>
          <a:p>
            <a:endParaRPr lang="en-US" dirty="0"/>
          </a:p>
        </p:txBody>
      </p:sp>
    </p:spTree>
    <p:extLst>
      <p:ext uri="{BB962C8B-B14F-4D97-AF65-F5344CB8AC3E}">
        <p14:creationId xmlns:p14="http://schemas.microsoft.com/office/powerpoint/2010/main" val="198932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64C0-3A78-41FE-B687-56286346D747}" type="slidenum">
              <a:rPr lang="en-US">
                <a:latin typeface="Arial" pitchFamily="34" charset="0"/>
              </a:rPr>
              <a:pPr/>
              <a:t>27</a:t>
            </a:fld>
            <a:endParaRPr lang="en-US" dirty="0">
              <a:latin typeface="Arial" pitchFamily="34" charset="0"/>
            </a:endParaRPr>
          </a:p>
        </p:txBody>
      </p:sp>
      <p:sp>
        <p:nvSpPr>
          <p:cNvPr id="610306" name="Rectangle 2"/>
          <p:cNvSpPr>
            <a:spLocks noGrp="1" noRot="1" noChangeAspect="1" noChangeArrowheads="1" noTextEdit="1"/>
          </p:cNvSpPr>
          <p:nvPr>
            <p:ph type="sldImg"/>
          </p:nvPr>
        </p:nvSpPr>
        <p:spPr>
          <a:xfrm>
            <a:off x="106363" y="739775"/>
            <a:ext cx="6586537" cy="3705225"/>
          </a:xfrm>
          <a:ln/>
        </p:spPr>
      </p:sp>
      <p:sp>
        <p:nvSpPr>
          <p:cNvPr id="610307" name="Rectangle 3"/>
          <p:cNvSpPr>
            <a:spLocks noGrp="1" noChangeArrowheads="1"/>
          </p:cNvSpPr>
          <p:nvPr>
            <p:ph type="body" idx="1"/>
          </p:nvPr>
        </p:nvSpPr>
        <p:spPr>
          <a:xfrm>
            <a:off x="906358" y="4689516"/>
            <a:ext cx="4984962" cy="4442698"/>
          </a:xfrm>
        </p:spPr>
        <p:txBody>
          <a:bodyPr/>
          <a:lstStyle/>
          <a:p>
            <a:endParaRPr lang="en-US" dirty="0"/>
          </a:p>
        </p:txBody>
      </p:sp>
    </p:spTree>
    <p:extLst>
      <p:ext uri="{BB962C8B-B14F-4D97-AF65-F5344CB8AC3E}">
        <p14:creationId xmlns:p14="http://schemas.microsoft.com/office/powerpoint/2010/main" val="218769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64C0-3A78-41FE-B687-56286346D747}" type="slidenum">
              <a:rPr lang="en-US">
                <a:latin typeface="Arial" pitchFamily="34" charset="0"/>
              </a:rPr>
              <a:pPr/>
              <a:t>28</a:t>
            </a:fld>
            <a:endParaRPr lang="en-US" dirty="0">
              <a:latin typeface="Arial" pitchFamily="34" charset="0"/>
            </a:endParaRPr>
          </a:p>
        </p:txBody>
      </p:sp>
      <p:sp>
        <p:nvSpPr>
          <p:cNvPr id="610306" name="Rectangle 2"/>
          <p:cNvSpPr>
            <a:spLocks noGrp="1" noRot="1" noChangeAspect="1" noChangeArrowheads="1" noTextEdit="1"/>
          </p:cNvSpPr>
          <p:nvPr>
            <p:ph type="sldImg"/>
          </p:nvPr>
        </p:nvSpPr>
        <p:spPr>
          <a:xfrm>
            <a:off x="106363" y="739775"/>
            <a:ext cx="6586537" cy="3705225"/>
          </a:xfrm>
          <a:ln/>
        </p:spPr>
      </p:sp>
      <p:sp>
        <p:nvSpPr>
          <p:cNvPr id="610307" name="Rectangle 3"/>
          <p:cNvSpPr>
            <a:spLocks noGrp="1" noChangeArrowheads="1"/>
          </p:cNvSpPr>
          <p:nvPr>
            <p:ph type="body" idx="1"/>
          </p:nvPr>
        </p:nvSpPr>
        <p:spPr>
          <a:xfrm>
            <a:off x="906358" y="4689516"/>
            <a:ext cx="4984962" cy="4442698"/>
          </a:xfrm>
        </p:spPr>
        <p:txBody>
          <a:bodyPr/>
          <a:lstStyle/>
          <a:p>
            <a:endParaRPr lang="en-US" dirty="0"/>
          </a:p>
        </p:txBody>
      </p:sp>
    </p:spTree>
    <p:extLst>
      <p:ext uri="{BB962C8B-B14F-4D97-AF65-F5344CB8AC3E}">
        <p14:creationId xmlns:p14="http://schemas.microsoft.com/office/powerpoint/2010/main" val="204066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64C0-3A78-41FE-B687-56286346D747}" type="slidenum">
              <a:rPr lang="en-US">
                <a:latin typeface="Arial" pitchFamily="34" charset="0"/>
              </a:rPr>
              <a:pPr/>
              <a:t>29</a:t>
            </a:fld>
            <a:endParaRPr lang="en-US" dirty="0">
              <a:latin typeface="Arial" pitchFamily="34" charset="0"/>
            </a:endParaRPr>
          </a:p>
        </p:txBody>
      </p:sp>
      <p:sp>
        <p:nvSpPr>
          <p:cNvPr id="610306" name="Rectangle 2"/>
          <p:cNvSpPr>
            <a:spLocks noGrp="1" noRot="1" noChangeAspect="1" noChangeArrowheads="1" noTextEdit="1"/>
          </p:cNvSpPr>
          <p:nvPr>
            <p:ph type="sldImg"/>
          </p:nvPr>
        </p:nvSpPr>
        <p:spPr>
          <a:xfrm>
            <a:off x="106363" y="739775"/>
            <a:ext cx="6586537" cy="3705225"/>
          </a:xfrm>
          <a:ln/>
        </p:spPr>
      </p:sp>
      <p:sp>
        <p:nvSpPr>
          <p:cNvPr id="610307" name="Rectangle 3"/>
          <p:cNvSpPr>
            <a:spLocks noGrp="1" noChangeArrowheads="1"/>
          </p:cNvSpPr>
          <p:nvPr>
            <p:ph type="body" idx="1"/>
          </p:nvPr>
        </p:nvSpPr>
        <p:spPr>
          <a:xfrm>
            <a:off x="906358" y="4689516"/>
            <a:ext cx="4984962" cy="4442698"/>
          </a:xfrm>
        </p:spPr>
        <p:txBody>
          <a:bodyPr/>
          <a:lstStyle/>
          <a:p>
            <a:endParaRPr lang="en-US" dirty="0"/>
          </a:p>
        </p:txBody>
      </p:sp>
    </p:spTree>
    <p:extLst>
      <p:ext uri="{BB962C8B-B14F-4D97-AF65-F5344CB8AC3E}">
        <p14:creationId xmlns:p14="http://schemas.microsoft.com/office/powerpoint/2010/main" val="274328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264C0-3A78-41FE-B687-56286346D747}" type="slidenum">
              <a:rPr lang="en-US">
                <a:latin typeface="Arial" pitchFamily="34" charset="0"/>
              </a:rPr>
              <a:pPr/>
              <a:t>30</a:t>
            </a:fld>
            <a:endParaRPr lang="en-US" dirty="0">
              <a:latin typeface="Arial" pitchFamily="34" charset="0"/>
            </a:endParaRPr>
          </a:p>
        </p:txBody>
      </p:sp>
      <p:sp>
        <p:nvSpPr>
          <p:cNvPr id="610306" name="Rectangle 2"/>
          <p:cNvSpPr>
            <a:spLocks noGrp="1" noRot="1" noChangeAspect="1" noChangeArrowheads="1" noTextEdit="1"/>
          </p:cNvSpPr>
          <p:nvPr>
            <p:ph type="sldImg"/>
          </p:nvPr>
        </p:nvSpPr>
        <p:spPr>
          <a:xfrm>
            <a:off x="106363" y="739775"/>
            <a:ext cx="6586537" cy="3705225"/>
          </a:xfrm>
          <a:ln/>
        </p:spPr>
      </p:sp>
      <p:sp>
        <p:nvSpPr>
          <p:cNvPr id="610307" name="Rectangle 3"/>
          <p:cNvSpPr>
            <a:spLocks noGrp="1" noChangeArrowheads="1"/>
          </p:cNvSpPr>
          <p:nvPr>
            <p:ph type="body" idx="1"/>
          </p:nvPr>
        </p:nvSpPr>
        <p:spPr>
          <a:xfrm>
            <a:off x="906358" y="4689516"/>
            <a:ext cx="4984962" cy="4442698"/>
          </a:xfrm>
        </p:spPr>
        <p:txBody>
          <a:bodyPr/>
          <a:lstStyle/>
          <a:p>
            <a:endParaRPr lang="en-US" dirty="0"/>
          </a:p>
        </p:txBody>
      </p:sp>
    </p:spTree>
    <p:extLst>
      <p:ext uri="{BB962C8B-B14F-4D97-AF65-F5344CB8AC3E}">
        <p14:creationId xmlns:p14="http://schemas.microsoft.com/office/powerpoint/2010/main" val="316174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7.xml"/><Relationship Id="rId7"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849" y="1779587"/>
            <a:ext cx="8496301" cy="1008193"/>
          </a:xfrm>
        </p:spPr>
        <p:txBody>
          <a:bodyPr anchor="b"/>
          <a:lstStyle>
            <a:lvl1pPr>
              <a:defRPr sz="3600" b="0" cap="none" baseline="0">
                <a:solidFill>
                  <a:schemeClr val="tx2"/>
                </a:solidFill>
                <a:latin typeface="Arial" pitchFamily="34" charset="0"/>
              </a:defRPr>
            </a:lvl1pPr>
          </a:lstStyle>
          <a:p>
            <a:r>
              <a:rPr lang="en-US" dirty="0" smtClean="0"/>
              <a:t>CLICK TO ADD TITLE</a:t>
            </a:r>
            <a:endParaRPr lang="en-US" dirty="0"/>
          </a:p>
        </p:txBody>
      </p:sp>
      <p:sp>
        <p:nvSpPr>
          <p:cNvPr id="3" name="Subtitle 2"/>
          <p:cNvSpPr>
            <a:spLocks noGrp="1"/>
          </p:cNvSpPr>
          <p:nvPr>
            <p:ph type="subTitle" idx="1" hasCustomPrompt="1"/>
          </p:nvPr>
        </p:nvSpPr>
        <p:spPr bwMode="gray">
          <a:xfrm>
            <a:off x="323849" y="2859790"/>
            <a:ext cx="8496302" cy="1151823"/>
          </a:xfrm>
        </p:spPr>
        <p:txBody>
          <a:bodyPr/>
          <a:lstStyle>
            <a:lvl1pPr marL="0" indent="0" algn="l">
              <a:spcBef>
                <a:spcPts val="600"/>
              </a:spcBef>
              <a:spcAft>
                <a:spcPts val="0"/>
              </a:spcAft>
              <a:buNone/>
              <a:defRPr sz="2000" baseline="0">
                <a:solidFill>
                  <a:schemeClr val="tx2"/>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Bef>
                <a:spcPts val="600"/>
              </a:spcBef>
              <a:spcAft>
                <a:spcPts val="0"/>
              </a:spcAft>
              <a:buNone/>
              <a:defRPr sz="2000">
                <a:solidFill>
                  <a:schemeClr val="tx2"/>
                </a:solidFill>
              </a:defRPr>
            </a:lvl9pPr>
          </a:lstStyle>
          <a:p>
            <a:pPr lvl="0"/>
            <a:r>
              <a:rPr lang="en-US" noProof="0" dirty="0" smtClean="0"/>
              <a:t>Click to add subtitle of presentation</a:t>
            </a:r>
          </a:p>
        </p:txBody>
      </p:sp>
      <p:sp>
        <p:nvSpPr>
          <p:cNvPr id="4" name="Rechteck 3"/>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323850" y="4588060"/>
            <a:ext cx="8496300" cy="216000"/>
          </a:xfrm>
        </p:spPr>
        <p:txBody>
          <a:bodyPr tIns="0" anchor="b" anchorCtr="0"/>
          <a:lstStyle>
            <a:lvl1pPr marL="0" indent="0">
              <a:lnSpc>
                <a:spcPct val="100000"/>
              </a:lnSpc>
              <a:spcBef>
                <a:spcPts val="0"/>
              </a:spcBef>
              <a:spcAft>
                <a:spcPts val="0"/>
              </a:spcAft>
              <a:buFontTx/>
              <a:buNone/>
              <a:defRPr sz="1200">
                <a:solidFill>
                  <a:schemeClr val="tx2"/>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beveling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304579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68"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nl-NL" dirty="0" smtClean="0"/>
              <a:t>Aanbevelingen</a:t>
            </a:r>
            <a:endParaRPr lang="en-US" dirty="0"/>
          </a:p>
        </p:txBody>
      </p:sp>
      <p:sp>
        <p:nvSpPr>
          <p:cNvPr id="10"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1" name="Rectangle 44"/>
          <p:cNvSpPr/>
          <p:nvPr userDrawn="1"/>
        </p:nvSpPr>
        <p:spPr bwMode="gray">
          <a:xfrm>
            <a:off x="3960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5" name="TextBox 14"/>
          <p:cNvSpPr txBox="1"/>
          <p:nvPr userDrawn="1"/>
        </p:nvSpPr>
        <p:spPr>
          <a:xfrm>
            <a:off x="3960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16" name="Rectangle 44"/>
          <p:cNvSpPr/>
          <p:nvPr userDrawn="1"/>
        </p:nvSpPr>
        <p:spPr bwMode="gray">
          <a:xfrm>
            <a:off x="46008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7" name="TextBox 16"/>
          <p:cNvSpPr txBox="1"/>
          <p:nvPr userDrawn="1"/>
        </p:nvSpPr>
        <p:spPr>
          <a:xfrm>
            <a:off x="46008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cxnSp>
        <p:nvCxnSpPr>
          <p:cNvPr id="18" name="Straight Connector 17"/>
          <p:cNvCxnSpPr/>
          <p:nvPr userDrawn="1"/>
        </p:nvCxnSpPr>
        <p:spPr>
          <a:xfrm>
            <a:off x="4680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467545"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1. 	[Aanbeveling 1]</a:t>
            </a:r>
            <a:endParaRPr lang="nl-NL" sz="1000" b="1" dirty="0"/>
          </a:p>
        </p:txBody>
      </p:sp>
      <p:cxnSp>
        <p:nvCxnSpPr>
          <p:cNvPr id="20" name="Straight Connector 19"/>
          <p:cNvCxnSpPr/>
          <p:nvPr userDrawn="1"/>
        </p:nvCxnSpPr>
        <p:spPr>
          <a:xfrm>
            <a:off x="46728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itle 8"/>
          <p:cNvSpPr txBox="1">
            <a:spLocks/>
          </p:cNvSpPr>
          <p:nvPr userDrawn="1"/>
        </p:nvSpPr>
        <p:spPr bwMode="gray">
          <a:xfrm>
            <a:off x="4672800"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2.	[Aanbeveling 2]</a:t>
            </a:r>
            <a:endParaRPr lang="nl-NL" sz="1000" b="1" dirty="0"/>
          </a:p>
        </p:txBody>
      </p:sp>
      <p:cxnSp>
        <p:nvCxnSpPr>
          <p:cNvPr id="22" name="Straight Connector 21"/>
          <p:cNvCxnSpPr/>
          <p:nvPr userDrawn="1"/>
        </p:nvCxnSpPr>
        <p:spPr>
          <a:xfrm>
            <a:off x="467544"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itle 8"/>
          <p:cNvSpPr txBox="1">
            <a:spLocks/>
          </p:cNvSpPr>
          <p:nvPr userDrawn="1"/>
        </p:nvSpPr>
        <p:spPr bwMode="gray">
          <a:xfrm>
            <a:off x="4680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3.	[Aanbeveling 3]</a:t>
            </a:r>
            <a:endParaRPr lang="nl-NL" sz="1000" b="1" dirty="0"/>
          </a:p>
        </p:txBody>
      </p:sp>
      <p:sp>
        <p:nvSpPr>
          <p:cNvPr id="25" name="Title 8"/>
          <p:cNvSpPr txBox="1">
            <a:spLocks/>
          </p:cNvSpPr>
          <p:nvPr userDrawn="1"/>
        </p:nvSpPr>
        <p:spPr bwMode="gray">
          <a:xfrm>
            <a:off x="46728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endParaRPr lang="nl-NL" sz="1000" b="1" dirty="0"/>
          </a:p>
        </p:txBody>
      </p:sp>
      <p:sp>
        <p:nvSpPr>
          <p:cNvPr id="4" name="Content Placeholder 3"/>
          <p:cNvSpPr>
            <a:spLocks noGrp="1"/>
          </p:cNvSpPr>
          <p:nvPr>
            <p:ph sz="quarter" idx="16" hasCustomPrompt="1"/>
          </p:nvPr>
        </p:nvSpPr>
        <p:spPr>
          <a:xfrm>
            <a:off x="467543" y="1259430"/>
            <a:ext cx="4005641" cy="1584570"/>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1]</a:t>
            </a:r>
          </a:p>
        </p:txBody>
      </p:sp>
      <p:sp>
        <p:nvSpPr>
          <p:cNvPr id="12" name="Content Placeholder 3"/>
          <p:cNvSpPr>
            <a:spLocks noGrp="1"/>
          </p:cNvSpPr>
          <p:nvPr>
            <p:ph sz="quarter" idx="17" hasCustomPrompt="1"/>
          </p:nvPr>
        </p:nvSpPr>
        <p:spPr>
          <a:xfrm>
            <a:off x="467544" y="3243600"/>
            <a:ext cx="4005639" cy="1584212"/>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3]</a:t>
            </a:r>
          </a:p>
        </p:txBody>
      </p:sp>
      <p:sp>
        <p:nvSpPr>
          <p:cNvPr id="13" name="Content Placeholder 3"/>
          <p:cNvSpPr>
            <a:spLocks noGrp="1"/>
          </p:cNvSpPr>
          <p:nvPr>
            <p:ph sz="quarter" idx="18" hasCustomPrompt="1"/>
          </p:nvPr>
        </p:nvSpPr>
        <p:spPr>
          <a:xfrm>
            <a:off x="4681158" y="1260000"/>
            <a:ext cx="4005641" cy="1583854"/>
          </a:xfrm>
        </p:spPr>
        <p:txBody>
          <a:bodyPr/>
          <a:lstStyle>
            <a:lvl1pPr marL="0" indent="0">
              <a:spcBef>
                <a:spcPts val="300"/>
              </a:spcBef>
              <a:buFont typeface="Arial" panose="020B0604020202020204" pitchFamily="34" charset="0"/>
              <a:buNone/>
              <a:defRPr sz="1200"/>
            </a:lvl1pPr>
            <a:lvl2pPr>
              <a:defRPr sz="1200"/>
            </a:lvl2pPr>
            <a:lvl3pPr>
              <a:defRPr sz="1200"/>
            </a:lvl3pPr>
            <a:lvl4pPr>
              <a:defRPr sz="1200"/>
            </a:lvl4pPr>
            <a:lvl5pPr>
              <a:defRPr sz="1200"/>
            </a:lvl5pPr>
          </a:lstStyle>
          <a:p>
            <a:pPr>
              <a:spcBef>
                <a:spcPts val="300"/>
              </a:spcBef>
            </a:pPr>
            <a:r>
              <a:rPr lang="nl-NL" sz="1000" dirty="0" smtClean="0">
                <a:cs typeface="Arial" pitchFamily="34" charset="0"/>
              </a:rPr>
              <a:t>[Beschrijving aanbeveling 2]</a:t>
            </a:r>
          </a:p>
        </p:txBody>
      </p:sp>
      <p:pic>
        <p:nvPicPr>
          <p:cNvPr id="50" name="Picture 2" descr="\\gfk.com\Benelux\SharedServices\GfK_Beeldenbank\Rechtenvrije afbeeldingen\Advies_online.jp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a:stretch/>
        </p:blipFill>
        <p:spPr bwMode="auto">
          <a:xfrm>
            <a:off x="4600800" y="2904497"/>
            <a:ext cx="4147200" cy="19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907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conclusi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1" name="Content Placeholder 10"/>
          <p:cNvSpPr>
            <a:spLocks noGrp="1"/>
          </p:cNvSpPr>
          <p:nvPr>
            <p:ph sz="quarter" idx="14" hasCustomPrompt="1"/>
          </p:nvPr>
        </p:nvSpPr>
        <p:spPr>
          <a:xfrm>
            <a:off x="323528" y="3862268"/>
            <a:ext cx="568863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2" y="3862268"/>
            <a:ext cx="2744930"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8" name="Content Placeholder 7"/>
          <p:cNvSpPr>
            <a:spLocks noGrp="1"/>
          </p:cNvSpPr>
          <p:nvPr>
            <p:ph sz="quarter" idx="16"/>
          </p:nvPr>
        </p:nvSpPr>
        <p:spPr>
          <a:xfrm>
            <a:off x="323528" y="915566"/>
            <a:ext cx="8496944" cy="2880000"/>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9386394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conclusie-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1" name="Content Placeholder 10"/>
          <p:cNvSpPr>
            <a:spLocks noGrp="1"/>
          </p:cNvSpPr>
          <p:nvPr>
            <p:ph sz="quarter" idx="14" hasCustomPrompt="1"/>
          </p:nvPr>
        </p:nvSpPr>
        <p:spPr>
          <a:xfrm>
            <a:off x="323528" y="3862268"/>
            <a:ext cx="568863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1" y="3862268"/>
            <a:ext cx="2744929"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4" name="Content Placeholder 3"/>
          <p:cNvSpPr>
            <a:spLocks noGrp="1"/>
          </p:cNvSpPr>
          <p:nvPr>
            <p:ph sz="quarter" idx="16"/>
          </p:nvPr>
        </p:nvSpPr>
        <p:spPr>
          <a:xfrm>
            <a:off x="323528" y="916161"/>
            <a:ext cx="4212000" cy="2879725"/>
          </a:xfrm>
        </p:spPr>
        <p:txBody>
          <a:bodyPr/>
          <a:lstStyle>
            <a:lvl1pPr>
              <a:defRPr sz="1200"/>
            </a:lvl1pPr>
          </a:lstStyle>
          <a:p>
            <a:pPr lvl="0"/>
            <a:r>
              <a:rPr lang="en-US" smtClean="0"/>
              <a:t>Click to edit Master text styles</a:t>
            </a:r>
          </a:p>
        </p:txBody>
      </p:sp>
      <p:sp>
        <p:nvSpPr>
          <p:cNvPr id="16" name="Content Placeholder 3"/>
          <p:cNvSpPr>
            <a:spLocks noGrp="1"/>
          </p:cNvSpPr>
          <p:nvPr>
            <p:ph sz="quarter" idx="17"/>
          </p:nvPr>
        </p:nvSpPr>
        <p:spPr>
          <a:xfrm>
            <a:off x="4606504" y="916161"/>
            <a:ext cx="4212000" cy="2879725"/>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42413260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conclusie-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1" name="Content Placeholder 10"/>
          <p:cNvSpPr>
            <a:spLocks noGrp="1"/>
          </p:cNvSpPr>
          <p:nvPr>
            <p:ph sz="quarter" idx="14" hasCustomPrompt="1"/>
          </p:nvPr>
        </p:nvSpPr>
        <p:spPr>
          <a:xfrm>
            <a:off x="6075541" y="926812"/>
            <a:ext cx="2736303"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1" y="3870894"/>
            <a:ext cx="2736000"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4" name="Content Placeholder 3"/>
          <p:cNvSpPr>
            <a:spLocks noGrp="1"/>
          </p:cNvSpPr>
          <p:nvPr>
            <p:ph sz="quarter" idx="16"/>
          </p:nvPr>
        </p:nvSpPr>
        <p:spPr>
          <a:xfrm>
            <a:off x="323528" y="915566"/>
            <a:ext cx="5688632" cy="3916378"/>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2098257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conclusie-4">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1" name="Content Placeholder 10"/>
          <p:cNvSpPr>
            <a:spLocks noGrp="1"/>
          </p:cNvSpPr>
          <p:nvPr>
            <p:ph sz="quarter" idx="14" hasCustomPrompt="1"/>
          </p:nvPr>
        </p:nvSpPr>
        <p:spPr>
          <a:xfrm>
            <a:off x="6075542" y="926812"/>
            <a:ext cx="2744929"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3" name="Content Placeholder 12"/>
          <p:cNvSpPr>
            <a:spLocks noGrp="1"/>
          </p:cNvSpPr>
          <p:nvPr>
            <p:ph sz="quarter" idx="15" hasCustomPrompt="1"/>
          </p:nvPr>
        </p:nvSpPr>
        <p:spPr>
          <a:xfrm>
            <a:off x="6075541" y="3870894"/>
            <a:ext cx="2744929"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4" name="Content Placeholder 3"/>
          <p:cNvSpPr>
            <a:spLocks noGrp="1"/>
          </p:cNvSpPr>
          <p:nvPr>
            <p:ph sz="quarter" idx="16"/>
          </p:nvPr>
        </p:nvSpPr>
        <p:spPr>
          <a:xfrm>
            <a:off x="323528" y="915566"/>
            <a:ext cx="5688632" cy="1928812"/>
          </a:xfrm>
        </p:spPr>
        <p:txBody>
          <a:bodyPr/>
          <a:lstStyle>
            <a:lvl1pPr>
              <a:defRPr sz="1200"/>
            </a:lvl1pPr>
          </a:lstStyle>
          <a:p>
            <a:pPr lvl="0"/>
            <a:r>
              <a:rPr lang="en-US" smtClean="0"/>
              <a:t>Click to edit Master text styles</a:t>
            </a:r>
          </a:p>
        </p:txBody>
      </p:sp>
      <p:sp>
        <p:nvSpPr>
          <p:cNvPr id="14" name="Content Placeholder 3"/>
          <p:cNvSpPr>
            <a:spLocks noGrp="1"/>
          </p:cNvSpPr>
          <p:nvPr>
            <p:ph sz="quarter" idx="17"/>
          </p:nvPr>
        </p:nvSpPr>
        <p:spPr>
          <a:xfrm>
            <a:off x="323528" y="2911014"/>
            <a:ext cx="5688632" cy="1928812"/>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7381392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conclusie-5">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3" name="Content Placeholder 12"/>
          <p:cNvSpPr>
            <a:spLocks noGrp="1"/>
          </p:cNvSpPr>
          <p:nvPr>
            <p:ph sz="quarter" idx="15" hasCustomPrompt="1"/>
          </p:nvPr>
        </p:nvSpPr>
        <p:spPr>
          <a:xfrm>
            <a:off x="323529" y="4227934"/>
            <a:ext cx="8496942" cy="622800"/>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4" name="Content Placeholder 3"/>
          <p:cNvSpPr>
            <a:spLocks noGrp="1"/>
          </p:cNvSpPr>
          <p:nvPr>
            <p:ph sz="quarter" idx="16"/>
          </p:nvPr>
        </p:nvSpPr>
        <p:spPr>
          <a:xfrm>
            <a:off x="323528" y="915566"/>
            <a:ext cx="8496943" cy="3240087"/>
          </a:xfrm>
        </p:spPr>
        <p:txBody>
          <a:bodyPr/>
          <a:lstStyle/>
          <a:p>
            <a:pPr lvl="0"/>
            <a:r>
              <a:rPr lang="en-US" smtClean="0"/>
              <a:t>Click to edit Master text styles</a:t>
            </a:r>
          </a:p>
        </p:txBody>
      </p:sp>
    </p:spTree>
    <p:extLst>
      <p:ext uri="{BB962C8B-B14F-4D97-AF65-F5344CB8AC3E}">
        <p14:creationId xmlns:p14="http://schemas.microsoft.com/office/powerpoint/2010/main" val="23501227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conclusie-grafiek-1">
    <p:spTree>
      <p:nvGrpSpPr>
        <p:cNvPr id="1" name=""/>
        <p:cNvGrpSpPr/>
        <p:nvPr/>
      </p:nvGrpSpPr>
      <p:grpSpPr>
        <a:xfrm>
          <a:off x="0" y="0"/>
          <a:ext cx="0" cy="0"/>
          <a:chOff x="0" y="0"/>
          <a:chExt cx="0" cy="0"/>
        </a:xfrm>
      </p:grpSpPr>
      <p:sp>
        <p:nvSpPr>
          <p:cNvPr id="20" name="Content Placeholder 7"/>
          <p:cNvSpPr>
            <a:spLocks noGrp="1"/>
          </p:cNvSpPr>
          <p:nvPr>
            <p:ph sz="quarter" idx="16"/>
          </p:nvPr>
        </p:nvSpPr>
        <p:spPr>
          <a:xfrm>
            <a:off x="323528" y="1275606"/>
            <a:ext cx="8496944" cy="2519959"/>
          </a:xfrm>
        </p:spPr>
        <p:txBody>
          <a:bodyPr/>
          <a:lstStyle>
            <a:lvl1pPr>
              <a:defRPr sz="1200"/>
            </a:lvl1pPr>
          </a:lstStyle>
          <a:p>
            <a:pPr lvl="0"/>
            <a:r>
              <a:rPr lang="en-US" smtClean="0"/>
              <a:t>Click to edit Master text styles</a:t>
            </a:r>
          </a:p>
        </p:txBody>
      </p:sp>
      <p:sp>
        <p:nvSpPr>
          <p:cNvPr id="2" name="Title 1"/>
          <p:cNvSpPr>
            <a:spLocks noGrp="1"/>
          </p:cNvSpPr>
          <p:nvPr>
            <p:ph type="title" hasCustomPrompt="1"/>
          </p:nvPr>
        </p:nvSpPr>
        <p:spPr bwMode="gray"/>
        <p:txBody>
          <a:bodyPr/>
          <a:lstStyle/>
          <a:p>
            <a:r>
              <a:rPr lang="nl-NL" dirty="0" smtClean="0"/>
              <a:t>Hoofdconclusie</a:t>
            </a:r>
            <a:endParaRPr lang="en-US" dirty="0"/>
          </a:p>
        </p:txBody>
      </p:sp>
      <p:cxnSp>
        <p:nvCxnSpPr>
          <p:cNvPr id="9" name="Straight Connector 8"/>
          <p:cNvCxnSpPr/>
          <p:nvPr userDrawn="1"/>
        </p:nvCxnSpPr>
        <p:spPr>
          <a:xfrm>
            <a:off x="395536" y="1203598"/>
            <a:ext cx="8352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Title 8"/>
          <p:cNvSpPr txBox="1">
            <a:spLocks/>
          </p:cNvSpPr>
          <p:nvPr userDrawn="1"/>
        </p:nvSpPr>
        <p:spPr bwMode="gray">
          <a:xfrm>
            <a:off x="395536" y="915566"/>
            <a:ext cx="8352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14" name="Content Placeholder 10"/>
          <p:cNvSpPr>
            <a:spLocks noGrp="1"/>
          </p:cNvSpPr>
          <p:nvPr>
            <p:ph sz="quarter" idx="14" hasCustomPrompt="1"/>
          </p:nvPr>
        </p:nvSpPr>
        <p:spPr>
          <a:xfrm>
            <a:off x="323528" y="3862268"/>
            <a:ext cx="568863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9" name="Content Placeholder 12"/>
          <p:cNvSpPr>
            <a:spLocks noGrp="1"/>
          </p:cNvSpPr>
          <p:nvPr>
            <p:ph sz="quarter" idx="15" hasCustomPrompt="1"/>
          </p:nvPr>
        </p:nvSpPr>
        <p:spPr>
          <a:xfrm>
            <a:off x="6075542" y="3862268"/>
            <a:ext cx="2744930"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Tree>
    <p:extLst>
      <p:ext uri="{BB962C8B-B14F-4D97-AF65-F5344CB8AC3E}">
        <p14:creationId xmlns:p14="http://schemas.microsoft.com/office/powerpoint/2010/main" val="27454455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conclusie-grafiek-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cxnSp>
        <p:nvCxnSpPr>
          <p:cNvPr id="10" name="Straight Connector 9"/>
          <p:cNvCxnSpPr/>
          <p:nvPr userDrawn="1"/>
        </p:nvCxnSpPr>
        <p:spPr>
          <a:xfrm>
            <a:off x="395536" y="1203598"/>
            <a:ext cx="406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672800" y="1203598"/>
            <a:ext cx="406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395536" y="914400"/>
            <a:ext cx="406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20" name="Title 8"/>
          <p:cNvSpPr txBox="1">
            <a:spLocks/>
          </p:cNvSpPr>
          <p:nvPr userDrawn="1"/>
        </p:nvSpPr>
        <p:spPr bwMode="gray">
          <a:xfrm>
            <a:off x="4672800" y="914400"/>
            <a:ext cx="406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21" name="Content Placeholder 10"/>
          <p:cNvSpPr>
            <a:spLocks noGrp="1"/>
          </p:cNvSpPr>
          <p:nvPr>
            <p:ph sz="quarter" idx="14" hasCustomPrompt="1"/>
          </p:nvPr>
        </p:nvSpPr>
        <p:spPr>
          <a:xfrm>
            <a:off x="323528" y="3862268"/>
            <a:ext cx="5688632" cy="968932"/>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22" name="Content Placeholder 12"/>
          <p:cNvSpPr>
            <a:spLocks noGrp="1"/>
          </p:cNvSpPr>
          <p:nvPr>
            <p:ph sz="quarter" idx="15" hasCustomPrompt="1"/>
          </p:nvPr>
        </p:nvSpPr>
        <p:spPr>
          <a:xfrm>
            <a:off x="6075541" y="3862268"/>
            <a:ext cx="2744929"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23" name="Content Placeholder 3"/>
          <p:cNvSpPr>
            <a:spLocks noGrp="1"/>
          </p:cNvSpPr>
          <p:nvPr>
            <p:ph sz="quarter" idx="16"/>
          </p:nvPr>
        </p:nvSpPr>
        <p:spPr>
          <a:xfrm>
            <a:off x="323528" y="1275606"/>
            <a:ext cx="4212000" cy="2520280"/>
          </a:xfrm>
        </p:spPr>
        <p:txBody>
          <a:bodyPr/>
          <a:lstStyle>
            <a:lvl1pPr>
              <a:defRPr sz="1200"/>
            </a:lvl1pPr>
          </a:lstStyle>
          <a:p>
            <a:pPr lvl="0"/>
            <a:r>
              <a:rPr lang="en-US" smtClean="0"/>
              <a:t>Click to edit Master text styles</a:t>
            </a:r>
          </a:p>
        </p:txBody>
      </p:sp>
      <p:sp>
        <p:nvSpPr>
          <p:cNvPr id="24" name="Content Placeholder 3"/>
          <p:cNvSpPr>
            <a:spLocks noGrp="1"/>
          </p:cNvSpPr>
          <p:nvPr>
            <p:ph sz="quarter" idx="17"/>
          </p:nvPr>
        </p:nvSpPr>
        <p:spPr>
          <a:xfrm>
            <a:off x="4606504" y="1275606"/>
            <a:ext cx="4212000" cy="2520280"/>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6656364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conclusie-grafiek-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sp>
        <p:nvSpPr>
          <p:cNvPr id="18" name="TextBox 17"/>
          <p:cNvSpPr txBox="1"/>
          <p:nvPr userDrawn="1"/>
        </p:nvSpPr>
        <p:spPr>
          <a:xfrm>
            <a:off x="6012160" y="3848400"/>
            <a:ext cx="2732400" cy="9828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14" name="Content Placeholder 10"/>
          <p:cNvSpPr>
            <a:spLocks noGrp="1"/>
          </p:cNvSpPr>
          <p:nvPr>
            <p:ph sz="quarter" idx="14" hasCustomPrompt="1"/>
          </p:nvPr>
        </p:nvSpPr>
        <p:spPr>
          <a:xfrm>
            <a:off x="6075541" y="926812"/>
            <a:ext cx="2736303"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16" name="Content Placeholder 12"/>
          <p:cNvSpPr>
            <a:spLocks noGrp="1"/>
          </p:cNvSpPr>
          <p:nvPr>
            <p:ph sz="quarter" idx="15" hasCustomPrompt="1"/>
          </p:nvPr>
        </p:nvSpPr>
        <p:spPr>
          <a:xfrm>
            <a:off x="6075541" y="3870894"/>
            <a:ext cx="2736000"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17" name="Content Placeholder 3"/>
          <p:cNvSpPr>
            <a:spLocks noGrp="1"/>
          </p:cNvSpPr>
          <p:nvPr>
            <p:ph sz="quarter" idx="16"/>
          </p:nvPr>
        </p:nvSpPr>
        <p:spPr>
          <a:xfrm>
            <a:off x="323528" y="1275606"/>
            <a:ext cx="5688632" cy="3556338"/>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6850488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conclusie-grafiek-4">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cxnSp>
        <p:nvCxnSpPr>
          <p:cNvPr id="10" name="Straight Connector 9"/>
          <p:cNvCxnSpPr/>
          <p:nvPr userDrawn="1"/>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95536" y="3189600"/>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itle 8"/>
          <p:cNvSpPr txBox="1">
            <a:spLocks/>
          </p:cNvSpPr>
          <p:nvPr userDrawn="1"/>
        </p:nvSpPr>
        <p:spPr bwMode="gray">
          <a:xfrm>
            <a:off x="395536" y="915566"/>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17" name="Title 8"/>
          <p:cNvSpPr txBox="1">
            <a:spLocks/>
          </p:cNvSpPr>
          <p:nvPr userDrawn="1"/>
        </p:nvSpPr>
        <p:spPr bwMode="gray">
          <a:xfrm>
            <a:off x="395536" y="2903218"/>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20" name="Content Placeholder 10"/>
          <p:cNvSpPr>
            <a:spLocks noGrp="1"/>
          </p:cNvSpPr>
          <p:nvPr>
            <p:ph sz="quarter" idx="14" hasCustomPrompt="1"/>
          </p:nvPr>
        </p:nvSpPr>
        <p:spPr>
          <a:xfrm>
            <a:off x="6075542" y="926812"/>
            <a:ext cx="2744929" cy="2868753"/>
          </a:xfrm>
        </p:spPr>
        <p:txBody>
          <a:bodyPr/>
          <a:lstStyle>
            <a:lvl1pPr marL="171450" indent="-171450">
              <a:spcBef>
                <a:spcPts val="300"/>
              </a:spcBef>
              <a:buFont typeface="Arial" panose="020B0604020202020204" pitchFamily="34" charset="0"/>
              <a:buChar char="•"/>
              <a:defRPr sz="1050"/>
            </a:lvl1pPr>
            <a:lvl2pPr>
              <a:defRPr sz="1050"/>
            </a:lvl2pPr>
            <a:lvl3pPr>
              <a:defRPr sz="1050"/>
            </a:lvl3pPr>
            <a:lvl4pPr>
              <a:defRPr sz="1050"/>
            </a:lvl4pPr>
            <a:lvl5pPr>
              <a:defRPr sz="1050"/>
            </a:lvl5pPr>
          </a:lstStyle>
          <a:p>
            <a:pPr marL="171450" indent="-171450">
              <a:spcBef>
                <a:spcPts val="300"/>
              </a:spcBef>
              <a:buFont typeface="Arial" panose="020B0604020202020204" pitchFamily="34" charset="0"/>
              <a:buChar char="•"/>
            </a:pPr>
            <a:r>
              <a:rPr lang="nl-NL" sz="800" dirty="0" smtClean="0">
                <a:cs typeface="Arial" pitchFamily="34" charset="0"/>
              </a:rPr>
              <a:t>Conclusies. </a:t>
            </a:r>
          </a:p>
        </p:txBody>
      </p:sp>
      <p:sp>
        <p:nvSpPr>
          <p:cNvPr id="21" name="Content Placeholder 12"/>
          <p:cNvSpPr>
            <a:spLocks noGrp="1"/>
          </p:cNvSpPr>
          <p:nvPr>
            <p:ph sz="quarter" idx="15" hasCustomPrompt="1"/>
          </p:nvPr>
        </p:nvSpPr>
        <p:spPr>
          <a:xfrm>
            <a:off x="6075541" y="3870894"/>
            <a:ext cx="2744929" cy="968932"/>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22" name="Content Placeholder 3"/>
          <p:cNvSpPr>
            <a:spLocks noGrp="1"/>
          </p:cNvSpPr>
          <p:nvPr>
            <p:ph sz="quarter" idx="16"/>
          </p:nvPr>
        </p:nvSpPr>
        <p:spPr>
          <a:xfrm>
            <a:off x="323528" y="1258354"/>
            <a:ext cx="5688632" cy="1584000"/>
          </a:xfrm>
        </p:spPr>
        <p:txBody>
          <a:bodyPr/>
          <a:lstStyle>
            <a:lvl1pPr>
              <a:defRPr sz="1200"/>
            </a:lvl1pPr>
          </a:lstStyle>
          <a:p>
            <a:pPr lvl="0"/>
            <a:r>
              <a:rPr lang="en-US" smtClean="0"/>
              <a:t>Click to edit Master text styles</a:t>
            </a:r>
          </a:p>
        </p:txBody>
      </p:sp>
      <p:sp>
        <p:nvSpPr>
          <p:cNvPr id="23" name="Content Placeholder 3"/>
          <p:cNvSpPr>
            <a:spLocks noGrp="1"/>
          </p:cNvSpPr>
          <p:nvPr>
            <p:ph sz="quarter" idx="17"/>
          </p:nvPr>
        </p:nvSpPr>
        <p:spPr>
          <a:xfrm>
            <a:off x="323528" y="3255826"/>
            <a:ext cx="5688632" cy="1584000"/>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30637634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323410" y="987530"/>
            <a:ext cx="8496740" cy="3960707"/>
          </a:xfrm>
        </p:spPr>
        <p:txBody>
          <a:bodyPr/>
          <a:lstStyle/>
          <a:p>
            <a:r>
              <a:rPr lang="en-US" dirty="0" smtClean="0"/>
              <a:t>Click to the symbol to add a picture</a:t>
            </a:r>
          </a:p>
        </p:txBody>
      </p:sp>
      <p:sp>
        <p:nvSpPr>
          <p:cNvPr id="2" name="Title 1"/>
          <p:cNvSpPr>
            <a:spLocks noGrp="1"/>
          </p:cNvSpPr>
          <p:nvPr>
            <p:ph type="ctrTitle" hasCustomPrompt="1"/>
          </p:nvPr>
        </p:nvSpPr>
        <p:spPr bwMode="gray">
          <a:xfrm>
            <a:off x="467430" y="1779588"/>
            <a:ext cx="8209140" cy="1008193"/>
          </a:xfrm>
        </p:spPr>
        <p:txBody>
          <a:bodyPr anchor="b"/>
          <a:lstStyle>
            <a:lvl1pPr>
              <a:defRPr sz="3600" cap="none" baseline="0">
                <a:solidFill>
                  <a:schemeClr val="bg1"/>
                </a:solidFill>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bwMode="gray">
          <a:xfrm>
            <a:off x="466871" y="2859790"/>
            <a:ext cx="8209684" cy="1152160"/>
          </a:xfrm>
        </p:spPr>
        <p:txBody>
          <a:bodyPr/>
          <a:lstStyle>
            <a:lvl1pPr marL="0" indent="0" algn="l">
              <a:spcBef>
                <a:spcPts val="600"/>
              </a:spcBef>
              <a:spcAft>
                <a:spcPts val="0"/>
              </a:spcAft>
              <a:buNone/>
              <a:defRPr sz="2000">
                <a:solidFill>
                  <a:schemeClr val="bg1"/>
                </a:solidFill>
              </a:defRPr>
            </a:lvl1pPr>
            <a:lvl2pPr marL="0" indent="0" algn="l">
              <a:spcBef>
                <a:spcPts val="600"/>
              </a:spcBef>
              <a:spcAft>
                <a:spcPts val="0"/>
              </a:spcAft>
              <a:buNone/>
              <a:defRPr sz="2000">
                <a:solidFill>
                  <a:schemeClr val="tx2"/>
                </a:solidFill>
              </a:defRPr>
            </a:lvl2pPr>
            <a:lvl3pPr marL="0" indent="0" algn="l">
              <a:spcBef>
                <a:spcPts val="600"/>
              </a:spcBef>
              <a:spcAft>
                <a:spcPts val="0"/>
              </a:spcAft>
              <a:buNone/>
              <a:defRPr sz="2000">
                <a:solidFill>
                  <a:schemeClr val="tx2"/>
                </a:solidFill>
              </a:defRPr>
            </a:lvl3pPr>
            <a:lvl4pPr marL="0" indent="0" algn="l">
              <a:spcBef>
                <a:spcPts val="600"/>
              </a:spcBef>
              <a:spcAft>
                <a:spcPts val="0"/>
              </a:spcAft>
              <a:buNone/>
              <a:defRPr sz="2000">
                <a:solidFill>
                  <a:schemeClr val="tx2"/>
                </a:solidFill>
              </a:defRPr>
            </a:lvl4pPr>
            <a:lvl5pPr marL="0" indent="0" algn="l">
              <a:spcBef>
                <a:spcPts val="600"/>
              </a:spcBef>
              <a:spcAft>
                <a:spcPts val="0"/>
              </a:spcAft>
              <a:buNone/>
              <a:defRPr sz="2000">
                <a:solidFill>
                  <a:schemeClr val="tx2"/>
                </a:solidFill>
              </a:defRPr>
            </a:lvl5pPr>
            <a:lvl6pPr marL="0" indent="0" algn="l">
              <a:spcBef>
                <a:spcPts val="600"/>
              </a:spcBef>
              <a:spcAft>
                <a:spcPts val="0"/>
              </a:spcAft>
              <a:buNone/>
              <a:defRPr sz="2000">
                <a:solidFill>
                  <a:schemeClr val="tx2"/>
                </a:solidFill>
              </a:defRPr>
            </a:lvl6pPr>
            <a:lvl7pPr marL="0" indent="0" algn="l">
              <a:spcBef>
                <a:spcPts val="600"/>
              </a:spcBef>
              <a:spcAft>
                <a:spcPts val="0"/>
              </a:spcAft>
              <a:buNone/>
              <a:defRPr sz="2000">
                <a:solidFill>
                  <a:schemeClr val="tx2"/>
                </a:solidFill>
              </a:defRPr>
            </a:lvl7pPr>
            <a:lvl8pPr marL="0" indent="0" algn="l">
              <a:spcAft>
                <a:spcPts val="0"/>
              </a:spcAft>
              <a:buNone/>
              <a:defRPr sz="2000">
                <a:solidFill>
                  <a:schemeClr val="bg1"/>
                </a:solidFill>
              </a:defRPr>
            </a:lvl8pPr>
            <a:lvl9pPr marL="0" indent="0" algn="l">
              <a:spcBef>
                <a:spcPts val="600"/>
              </a:spcBef>
              <a:spcAft>
                <a:spcPts val="0"/>
              </a:spcAft>
              <a:buNone/>
              <a:defRPr sz="2000">
                <a:solidFill>
                  <a:schemeClr val="tx2"/>
                </a:solidFill>
              </a:defRPr>
            </a:lvl9pPr>
          </a:lstStyle>
          <a:p>
            <a:pPr lvl="0"/>
            <a:r>
              <a:rPr lang="en-US" noProof="0" dirty="0" smtClean="0"/>
              <a:t>Click to add subtitle of presentation</a:t>
            </a:r>
          </a:p>
        </p:txBody>
      </p:sp>
      <p:sp>
        <p:nvSpPr>
          <p:cNvPr id="7" name="Rechteck 6"/>
          <p:cNvSpPr/>
          <p:nvPr userDrawn="1"/>
        </p:nvSpPr>
        <p:spPr bwMode="gray">
          <a:xfrm>
            <a:off x="0" y="4927628"/>
            <a:ext cx="9144000" cy="2158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67431" y="4588030"/>
            <a:ext cx="8209140" cy="216000"/>
          </a:xfrm>
        </p:spPr>
        <p:txBody>
          <a:bodyPr tIns="0" anchor="b" anchorCtr="0"/>
          <a:lstStyle>
            <a:lvl1pPr marL="0" indent="0">
              <a:lnSpc>
                <a:spcPct val="100000"/>
              </a:lnSpc>
              <a:spcBef>
                <a:spcPts val="0"/>
              </a:spcBef>
              <a:spcAft>
                <a:spcPts val="0"/>
              </a:spcAft>
              <a:buFontTx/>
              <a:buNone/>
              <a:defRPr sz="1200">
                <a:solidFill>
                  <a:schemeClr val="bg1"/>
                </a:solidFill>
              </a:defRPr>
            </a:lvl1pPr>
            <a:lvl2pPr marL="0" indent="0">
              <a:lnSpc>
                <a:spcPct val="100000"/>
              </a:lnSpc>
              <a:spcBef>
                <a:spcPts val="0"/>
              </a:spcBef>
              <a:spcAft>
                <a:spcPts val="0"/>
              </a:spcAft>
              <a:buFontTx/>
              <a:buNone/>
              <a:defRPr sz="1200">
                <a:solidFill>
                  <a:schemeClr val="tx2"/>
                </a:solidFill>
              </a:defRPr>
            </a:lvl2pPr>
            <a:lvl3pPr marL="0" indent="0">
              <a:lnSpc>
                <a:spcPct val="100000"/>
              </a:lnSpc>
              <a:spcBef>
                <a:spcPts val="0"/>
              </a:spcBef>
              <a:spcAft>
                <a:spcPts val="0"/>
              </a:spcAft>
              <a:buFontTx/>
              <a:buNone/>
              <a:defRPr sz="1200">
                <a:solidFill>
                  <a:schemeClr val="tx2"/>
                </a:solidFill>
              </a:defRPr>
            </a:lvl3pPr>
            <a:lvl4pPr marL="0" indent="0">
              <a:lnSpc>
                <a:spcPct val="100000"/>
              </a:lnSpc>
              <a:spcBef>
                <a:spcPts val="0"/>
              </a:spcBef>
              <a:spcAft>
                <a:spcPts val="0"/>
              </a:spcAft>
              <a:buFontTx/>
              <a:buNone/>
              <a:defRPr sz="1200">
                <a:solidFill>
                  <a:schemeClr val="tx2"/>
                </a:solidFill>
              </a:defRPr>
            </a:lvl4pPr>
            <a:lvl5pPr marL="0" indent="0">
              <a:lnSpc>
                <a:spcPct val="100000"/>
              </a:lnSpc>
              <a:spcBef>
                <a:spcPts val="0"/>
              </a:spcBef>
              <a:spcAft>
                <a:spcPts val="0"/>
              </a:spcAft>
              <a:buFontTx/>
              <a:buNone/>
              <a:defRPr sz="1200">
                <a:solidFill>
                  <a:schemeClr val="tx2"/>
                </a:solidFill>
              </a:defRPr>
            </a:lvl5pPr>
            <a:lvl6pPr marL="0" indent="0">
              <a:lnSpc>
                <a:spcPct val="100000"/>
              </a:lnSpc>
              <a:spcBef>
                <a:spcPts val="0"/>
              </a:spcBef>
              <a:spcAft>
                <a:spcPts val="0"/>
              </a:spcAft>
              <a:buFontTx/>
              <a:buNone/>
              <a:defRPr sz="1200">
                <a:solidFill>
                  <a:schemeClr val="tx2"/>
                </a:solidFill>
              </a:defRPr>
            </a:lvl6pPr>
            <a:lvl7pPr marL="0" indent="0">
              <a:lnSpc>
                <a:spcPct val="100000"/>
              </a:lnSpc>
              <a:spcBef>
                <a:spcPts val="0"/>
              </a:spcBef>
              <a:spcAft>
                <a:spcPts val="0"/>
              </a:spcAft>
              <a:buFontTx/>
              <a:buNone/>
              <a:defRPr sz="1200">
                <a:solidFill>
                  <a:schemeClr val="tx2"/>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tx2"/>
                </a:solidFill>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40925820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conclusie-grafiek-5">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Hoofdconclusie</a:t>
            </a:r>
            <a:endParaRPr lang="en-US" dirty="0"/>
          </a:p>
        </p:txBody>
      </p:sp>
      <p:cxnSp>
        <p:nvCxnSpPr>
          <p:cNvPr id="7" name="Straight Connector 6"/>
          <p:cNvCxnSpPr/>
          <p:nvPr userDrawn="1"/>
        </p:nvCxnSpPr>
        <p:spPr>
          <a:xfrm>
            <a:off x="395536" y="1203598"/>
            <a:ext cx="8352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Title 8"/>
          <p:cNvSpPr txBox="1">
            <a:spLocks/>
          </p:cNvSpPr>
          <p:nvPr userDrawn="1"/>
        </p:nvSpPr>
        <p:spPr bwMode="gray">
          <a:xfrm>
            <a:off x="395536" y="915566"/>
            <a:ext cx="8352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Titel grafiek</a:t>
            </a:r>
            <a:endParaRPr lang="nl-NL" sz="1000" b="1" dirty="0"/>
          </a:p>
        </p:txBody>
      </p:sp>
      <p:sp>
        <p:nvSpPr>
          <p:cNvPr id="9" name="Content Placeholder 12"/>
          <p:cNvSpPr>
            <a:spLocks noGrp="1"/>
          </p:cNvSpPr>
          <p:nvPr>
            <p:ph sz="quarter" idx="15" hasCustomPrompt="1"/>
          </p:nvPr>
        </p:nvSpPr>
        <p:spPr>
          <a:xfrm>
            <a:off x="323529" y="4227934"/>
            <a:ext cx="8496942" cy="622800"/>
          </a:xfrm>
        </p:spPr>
        <p:txBody>
          <a:bodyPr/>
          <a:lstStyle>
            <a:lvl1pPr>
              <a:spcBef>
                <a:spcPts val="300"/>
              </a:spcBef>
              <a:defRPr sz="1050"/>
            </a:lvl1pPr>
            <a:lvl2pPr>
              <a:defRPr sz="1050"/>
            </a:lvl2pPr>
            <a:lvl3pPr>
              <a:defRPr sz="1050"/>
            </a:lvl3pPr>
            <a:lvl4pPr>
              <a:defRPr sz="1050"/>
            </a:lvl4pPr>
            <a:lvl5pPr>
              <a:defRPr sz="1050"/>
            </a:lvl5pPr>
          </a:lstStyle>
          <a:p>
            <a:pPr>
              <a:spcBef>
                <a:spcPts val="300"/>
              </a:spcBef>
            </a:pPr>
            <a:r>
              <a:rPr lang="nl-NL" sz="800" dirty="0" smtClean="0">
                <a:cs typeface="Arial" pitchFamily="34" charset="0"/>
              </a:rPr>
              <a:t>Vraag</a:t>
            </a:r>
          </a:p>
          <a:p>
            <a:pPr>
              <a:spcBef>
                <a:spcPts val="200"/>
              </a:spcBef>
            </a:pPr>
            <a:r>
              <a:rPr lang="nl-NL" sz="800" i="1" dirty="0" smtClean="0">
                <a:cs typeface="Arial" pitchFamily="34" charset="0"/>
              </a:rPr>
              <a:t>Basis: Alle respondenten (n = )</a:t>
            </a:r>
          </a:p>
          <a:p>
            <a:pPr>
              <a:spcBef>
                <a:spcPts val="300"/>
              </a:spcBef>
            </a:pPr>
            <a:endParaRPr lang="nl-NL" sz="800" dirty="0" smtClean="0">
              <a:cs typeface="Arial" pitchFamily="34" charset="0"/>
            </a:endParaRPr>
          </a:p>
          <a:p>
            <a:pPr>
              <a:spcBef>
                <a:spcPts val="300"/>
              </a:spcBef>
            </a:pPr>
            <a:endParaRPr lang="nl-NL" sz="800" dirty="0" smtClean="0">
              <a:cs typeface="Arial" pitchFamily="34" charset="0"/>
            </a:endParaRPr>
          </a:p>
          <a:p>
            <a:pPr>
              <a:spcBef>
                <a:spcPts val="300"/>
              </a:spcBef>
            </a:pPr>
            <a:endParaRPr lang="nl-NL" sz="800" dirty="0">
              <a:cs typeface="Arial" pitchFamily="34" charset="0"/>
            </a:endParaRPr>
          </a:p>
        </p:txBody>
      </p:sp>
      <p:sp>
        <p:nvSpPr>
          <p:cNvPr id="11" name="Content Placeholder 3"/>
          <p:cNvSpPr>
            <a:spLocks noGrp="1"/>
          </p:cNvSpPr>
          <p:nvPr>
            <p:ph sz="quarter" idx="16"/>
          </p:nvPr>
        </p:nvSpPr>
        <p:spPr>
          <a:xfrm>
            <a:off x="323528" y="1275606"/>
            <a:ext cx="8496943" cy="2880047"/>
          </a:xfrm>
        </p:spPr>
        <p:txBody>
          <a:bodyPr/>
          <a:lstStyle>
            <a:lvl1pPr>
              <a:defRPr sz="1200"/>
            </a:lvl1pPr>
          </a:lstStyle>
          <a:p>
            <a:pPr lvl="0"/>
            <a:r>
              <a:rPr lang="en-US" smtClean="0"/>
              <a:t>Click to edit Master text styles</a:t>
            </a:r>
          </a:p>
        </p:txBody>
      </p:sp>
    </p:spTree>
    <p:extLst>
      <p:ext uri="{BB962C8B-B14F-4D97-AF65-F5344CB8AC3E}">
        <p14:creationId xmlns:p14="http://schemas.microsoft.com/office/powerpoint/2010/main" val="27931075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9"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p:nvPr>
        </p:nvSpPr>
        <p:spPr>
          <a:xfrm>
            <a:off x="323411" y="1275570"/>
            <a:ext cx="4176580" cy="3456768"/>
          </a:xfrm>
        </p:spPr>
        <p:txBody>
          <a:bodyPr/>
          <a:lstStyle/>
          <a:p>
            <a:pPr lvl="0"/>
            <a:r>
              <a:rPr lang="en-US" noProof="0" smtClean="0"/>
              <a:t>Click to edit Master text styles</a:t>
            </a:r>
          </a:p>
        </p:txBody>
      </p:sp>
      <p:sp>
        <p:nvSpPr>
          <p:cNvPr id="10" name="Content Placeholder 9"/>
          <p:cNvSpPr>
            <a:spLocks noGrp="1"/>
          </p:cNvSpPr>
          <p:nvPr>
            <p:ph sz="quarter" idx="14"/>
          </p:nvPr>
        </p:nvSpPr>
        <p:spPr>
          <a:xfrm>
            <a:off x="4644010" y="1275570"/>
            <a:ext cx="4176580" cy="3456768"/>
          </a:xfrm>
        </p:spPr>
        <p:txBody>
          <a:bodyPr/>
          <a:lstStyle/>
          <a:p>
            <a:pPr lvl="0"/>
            <a:r>
              <a:rPr lang="en-US" noProof="0" smtClean="0"/>
              <a:t>Click to edit Master text styles</a:t>
            </a:r>
          </a:p>
        </p:txBody>
      </p:sp>
    </p:spTree>
    <p:extLst>
      <p:ext uri="{BB962C8B-B14F-4D97-AF65-F5344CB8AC3E}">
        <p14:creationId xmlns:p14="http://schemas.microsoft.com/office/powerpoint/2010/main" val="22504401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20"/>
            <a:ext cx="8497180" cy="288041"/>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p:nvPr>
        </p:nvSpPr>
        <p:spPr>
          <a:xfrm>
            <a:off x="323410" y="1275570"/>
            <a:ext cx="2735703" cy="3456768"/>
          </a:xfrm>
        </p:spPr>
        <p:txBody>
          <a:bodyPr/>
          <a:lstStyle/>
          <a:p>
            <a:pPr lvl="0"/>
            <a:r>
              <a:rPr lang="en-US" noProof="0" smtClean="0"/>
              <a:t>Click to edit Master text styles</a:t>
            </a:r>
          </a:p>
        </p:txBody>
      </p:sp>
      <p:sp>
        <p:nvSpPr>
          <p:cNvPr id="11" name="Content Placeholder 10"/>
          <p:cNvSpPr>
            <a:spLocks noGrp="1"/>
          </p:cNvSpPr>
          <p:nvPr>
            <p:ph sz="quarter" idx="14"/>
          </p:nvPr>
        </p:nvSpPr>
        <p:spPr>
          <a:xfrm>
            <a:off x="3203809" y="1276350"/>
            <a:ext cx="2736381" cy="3455988"/>
          </a:xfrm>
        </p:spPr>
        <p:txBody>
          <a:bodyPr/>
          <a:lstStyle/>
          <a:p>
            <a:pPr lvl="0"/>
            <a:r>
              <a:rPr lang="en-US" noProof="0" smtClean="0"/>
              <a:t>Click to edit Master text styles</a:t>
            </a:r>
          </a:p>
        </p:txBody>
      </p:sp>
      <p:sp>
        <p:nvSpPr>
          <p:cNvPr id="13" name="Content Placeholder 12"/>
          <p:cNvSpPr>
            <a:spLocks noGrp="1"/>
          </p:cNvSpPr>
          <p:nvPr>
            <p:ph sz="quarter" idx="15"/>
          </p:nvPr>
        </p:nvSpPr>
        <p:spPr>
          <a:xfrm>
            <a:off x="6084210" y="1276350"/>
            <a:ext cx="2736380" cy="3455988"/>
          </a:xfrm>
        </p:spPr>
        <p:txBody>
          <a:bodyPr/>
          <a:lstStyle/>
          <a:p>
            <a:pPr lvl="0"/>
            <a:r>
              <a:rPr lang="en-US" noProof="0" smtClean="0"/>
              <a:t>Click to edit Master text styles</a:t>
            </a:r>
          </a:p>
        </p:txBody>
      </p:sp>
    </p:spTree>
    <p:extLst>
      <p:ext uri="{BB962C8B-B14F-4D97-AF65-F5344CB8AC3E}">
        <p14:creationId xmlns:p14="http://schemas.microsoft.com/office/powerpoint/2010/main" val="5732162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363765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65"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Content Placeholder 3"/>
          <p:cNvSpPr>
            <a:spLocks noGrp="1"/>
          </p:cNvSpPr>
          <p:nvPr>
            <p:ph sz="quarter" idx="16" hasCustomPrompt="1"/>
          </p:nvPr>
        </p:nvSpPr>
        <p:spPr>
          <a:xfrm>
            <a:off x="323411" y="1275570"/>
            <a:ext cx="2016280"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 name="Content Placeholder 3"/>
          <p:cNvSpPr>
            <a:spLocks noGrp="1"/>
          </p:cNvSpPr>
          <p:nvPr>
            <p:ph sz="quarter" idx="17" hasCustomPrompt="1"/>
          </p:nvPr>
        </p:nvSpPr>
        <p:spPr>
          <a:xfrm>
            <a:off x="2483711" y="1275570"/>
            <a:ext cx="2016279" cy="345598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3"/>
          <p:cNvSpPr>
            <a:spLocks noGrp="1"/>
          </p:cNvSpPr>
          <p:nvPr>
            <p:ph sz="quarter" idx="18" hasCustomPrompt="1"/>
          </p:nvPr>
        </p:nvSpPr>
        <p:spPr>
          <a:xfrm>
            <a:off x="4644010" y="1275570"/>
            <a:ext cx="2016280" cy="345520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 name="Content Placeholder 3"/>
          <p:cNvSpPr>
            <a:spLocks noGrp="1"/>
          </p:cNvSpPr>
          <p:nvPr>
            <p:ph sz="quarter" idx="19" hasCustomPrompt="1"/>
          </p:nvPr>
        </p:nvSpPr>
        <p:spPr>
          <a:xfrm>
            <a:off x="6804310" y="1275570"/>
            <a:ext cx="2016280" cy="345442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Tree>
    <p:extLst>
      <p:ext uri="{BB962C8B-B14F-4D97-AF65-F5344CB8AC3E}">
        <p14:creationId xmlns:p14="http://schemas.microsoft.com/office/powerpoint/2010/main" val="33212798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7" name="Textplatzhalter 2"/>
          <p:cNvSpPr>
            <a:spLocks noGrp="1"/>
          </p:cNvSpPr>
          <p:nvPr>
            <p:ph type="body" sz="quarter" idx="11"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8" name="Textplatzhalter 3"/>
          <p:cNvSpPr>
            <a:spLocks noGrp="1"/>
          </p:cNvSpPr>
          <p:nvPr>
            <p:ph type="body" sz="quarter" idx="12"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4" name="Content Placeholder 3"/>
          <p:cNvSpPr>
            <a:spLocks noGrp="1"/>
          </p:cNvSpPr>
          <p:nvPr>
            <p:ph sz="quarter" idx="13" hasCustomPrompt="1"/>
          </p:nvPr>
        </p:nvSpPr>
        <p:spPr>
          <a:xfrm>
            <a:off x="323411" y="127557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Content Placeholder 3"/>
          <p:cNvSpPr>
            <a:spLocks noGrp="1"/>
          </p:cNvSpPr>
          <p:nvPr>
            <p:ph sz="quarter" idx="14" hasCustomPrompt="1"/>
          </p:nvPr>
        </p:nvSpPr>
        <p:spPr>
          <a:xfrm>
            <a:off x="4644010" y="127557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3"/>
          <p:cNvSpPr>
            <a:spLocks noGrp="1"/>
          </p:cNvSpPr>
          <p:nvPr>
            <p:ph sz="quarter" idx="15" hasCustomPrompt="1"/>
          </p:nvPr>
        </p:nvSpPr>
        <p:spPr>
          <a:xfrm>
            <a:off x="323411" y="307582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3"/>
          <p:cNvSpPr>
            <a:spLocks noGrp="1"/>
          </p:cNvSpPr>
          <p:nvPr>
            <p:ph sz="quarter" idx="16" hasCustomPrompt="1"/>
          </p:nvPr>
        </p:nvSpPr>
        <p:spPr>
          <a:xfrm>
            <a:off x="4644010" y="3075820"/>
            <a:ext cx="4176580" cy="16562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12859436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004440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e White and text">
    <p:spTree>
      <p:nvGrpSpPr>
        <p:cNvPr id="1" name=""/>
        <p:cNvGrpSpPr/>
        <p:nvPr/>
      </p:nvGrpSpPr>
      <p:grpSpPr>
        <a:xfrm>
          <a:off x="0" y="0"/>
          <a:ext cx="0" cy="0"/>
          <a:chOff x="0" y="0"/>
          <a:chExt cx="0" cy="0"/>
        </a:xfrm>
      </p:grpSpPr>
      <p:sp>
        <p:nvSpPr>
          <p:cNvPr id="62" name="Rechteck 61"/>
          <p:cNvSpPr/>
          <p:nvPr userDrawn="1"/>
        </p:nvSpPr>
        <p:spPr bwMode="gray">
          <a:xfrm>
            <a:off x="0" y="0"/>
            <a:ext cx="9144000" cy="5143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850" y="915989"/>
            <a:ext cx="8496299" cy="2014226"/>
          </a:xfrm>
        </p:spPr>
        <p:txBody>
          <a:bodyPr vert="horz" lIns="0" tIns="18000" rIns="0" bIns="0" rtlCol="0" anchor="b" anchorCtr="0">
            <a:noAutofit/>
          </a:bodyPr>
          <a:lstStyle>
            <a:lvl1pPr>
              <a:defRPr lang="de-DE" sz="3600" cap="none" baseline="0">
                <a:solidFill>
                  <a:schemeClr val="tx2"/>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31699196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e 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0"/>
            <a:ext cx="9144000" cy="51435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851" y="915989"/>
            <a:ext cx="8496299" cy="2016126"/>
          </a:xfrm>
        </p:spPr>
        <p:txBody>
          <a:bodyPr vert="horz" lIns="0" tIns="18000" rIns="0" bIns="0" rtlCol="0" anchor="b" anchorCtr="0">
            <a:noAutofit/>
          </a:bodyPr>
          <a:lstStyle>
            <a:lvl1pPr>
              <a:defRPr lang="de-DE" sz="3600" cap="none" baseline="0">
                <a:solidFill>
                  <a:schemeClr val="bg1"/>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17517045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el 2"/>
          <p:cNvSpPr>
            <a:spLocks noGrp="1"/>
          </p:cNvSpPr>
          <p:nvPr>
            <p:ph type="title" hasCustomPrompt="1"/>
          </p:nvPr>
        </p:nvSpPr>
        <p:spPr bwMode="gray">
          <a:xfrm>
            <a:off x="323851" y="915988"/>
            <a:ext cx="8496300" cy="2016125"/>
          </a:xfrm>
        </p:spPr>
        <p:txBody>
          <a:bodyPr vert="horz" lIns="0" tIns="18000" rIns="0" bIns="0" rtlCol="0" anchor="b" anchorCtr="0">
            <a:noAutofit/>
          </a:bodyPr>
          <a:lstStyle>
            <a:lvl1pPr>
              <a:defRPr lang="de-DE" sz="3600" cap="none" baseline="0">
                <a:solidFill>
                  <a:schemeClr val="bg1"/>
                </a:solidFill>
                <a:latin typeface="Arial" pitchFamily="34" charset="0"/>
                <a:ea typeface="+mn-ea"/>
                <a:cs typeface="+mn-cs"/>
              </a:defRPr>
            </a:lvl1pPr>
          </a:lstStyle>
          <a:p>
            <a:pPr lvl="0"/>
            <a:r>
              <a:rPr lang="en-US" dirty="0" smtClean="0"/>
              <a:t>Click to add text</a:t>
            </a:r>
          </a:p>
        </p:txBody>
      </p:sp>
    </p:spTree>
    <p:extLst>
      <p:ext uri="{BB962C8B-B14F-4D97-AF65-F5344CB8AC3E}">
        <p14:creationId xmlns:p14="http://schemas.microsoft.com/office/powerpoint/2010/main" val="27012296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Contact</a:t>
            </a:r>
            <a:endParaRPr lang="en-US" dirty="0"/>
          </a:p>
        </p:txBody>
      </p:sp>
      <p:sp>
        <p:nvSpPr>
          <p:cNvPr id="24" name="Textplatzhalter 2"/>
          <p:cNvSpPr>
            <a:spLocks noGrp="1"/>
          </p:cNvSpPr>
          <p:nvPr>
            <p:ph type="body" sz="quarter" idx="11" hasCustomPrompt="1"/>
          </p:nvPr>
        </p:nvSpPr>
        <p:spPr bwMode="gray">
          <a:xfrm>
            <a:off x="323850" y="915566"/>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25" name="Picture Placeholder 4"/>
          <p:cNvSpPr>
            <a:spLocks noGrp="1"/>
          </p:cNvSpPr>
          <p:nvPr>
            <p:ph type="pic" sz="quarter" idx="34" hasCustomPrompt="1"/>
          </p:nvPr>
        </p:nvSpPr>
        <p:spPr bwMode="gray">
          <a:xfrm>
            <a:off x="323528" y="1275607"/>
            <a:ext cx="1296144" cy="1656184"/>
          </a:xfrm>
        </p:spPr>
        <p:txBody>
          <a:bodyPr/>
          <a:lstStyle>
            <a:lvl1pPr marL="0" indent="0">
              <a:buNone/>
              <a:defRPr/>
            </a:lvl1pPr>
          </a:lstStyle>
          <a:p>
            <a:r>
              <a:rPr lang="de-DE" dirty="0" smtClean="0"/>
              <a:t>Picture</a:t>
            </a:r>
            <a:endParaRPr lang="en-US" dirty="0"/>
          </a:p>
        </p:txBody>
      </p:sp>
      <p:sp>
        <p:nvSpPr>
          <p:cNvPr id="26" name="Text Placeholder 3"/>
          <p:cNvSpPr>
            <a:spLocks noGrp="1"/>
          </p:cNvSpPr>
          <p:nvPr>
            <p:ph type="body" sz="quarter" idx="35" hasCustomPrompt="1"/>
          </p:nvPr>
        </p:nvSpPr>
        <p:spPr bwMode="gray">
          <a:xfrm>
            <a:off x="17636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7" name="Text Placeholder 3"/>
          <p:cNvSpPr>
            <a:spLocks noGrp="1"/>
          </p:cNvSpPr>
          <p:nvPr>
            <p:ph type="body" sz="quarter" idx="36" hasCustomPrompt="1"/>
          </p:nvPr>
        </p:nvSpPr>
        <p:spPr bwMode="gray">
          <a:xfrm>
            <a:off x="17636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8" name="Text Placeholder 3"/>
          <p:cNvSpPr>
            <a:spLocks noGrp="1"/>
          </p:cNvSpPr>
          <p:nvPr>
            <p:ph type="body" sz="quarter" idx="37" hasCustomPrompt="1"/>
          </p:nvPr>
        </p:nvSpPr>
        <p:spPr bwMode="gray">
          <a:xfrm>
            <a:off x="1763688" y="127635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smtClean="0"/>
              <a:t>[name]</a:t>
            </a:r>
          </a:p>
        </p:txBody>
      </p:sp>
      <p:sp>
        <p:nvSpPr>
          <p:cNvPr id="29" name="Text Placeholder 3"/>
          <p:cNvSpPr>
            <a:spLocks noGrp="1"/>
          </p:cNvSpPr>
          <p:nvPr>
            <p:ph type="body" sz="quarter" idx="38" hasCustomPrompt="1"/>
          </p:nvPr>
        </p:nvSpPr>
        <p:spPr bwMode="gray">
          <a:xfrm>
            <a:off x="17636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0" name="Text Placeholder 3"/>
          <p:cNvSpPr>
            <a:spLocks noGrp="1"/>
          </p:cNvSpPr>
          <p:nvPr>
            <p:ph type="body" sz="quarter" idx="39" hasCustomPrompt="1"/>
          </p:nvPr>
        </p:nvSpPr>
        <p:spPr bwMode="gray">
          <a:xfrm>
            <a:off x="17637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1" name="Picture Placeholder 4"/>
          <p:cNvSpPr>
            <a:spLocks noGrp="1"/>
          </p:cNvSpPr>
          <p:nvPr>
            <p:ph type="pic" sz="quarter" idx="40" hasCustomPrompt="1"/>
          </p:nvPr>
        </p:nvSpPr>
        <p:spPr bwMode="gray">
          <a:xfrm>
            <a:off x="4644728" y="1276350"/>
            <a:ext cx="1296144" cy="1656000"/>
          </a:xfrm>
        </p:spPr>
        <p:txBody>
          <a:bodyPr/>
          <a:lstStyle>
            <a:lvl1pPr marL="0" indent="0">
              <a:buNone/>
              <a:defRPr/>
            </a:lvl1pPr>
          </a:lstStyle>
          <a:p>
            <a:r>
              <a:rPr lang="de-DE" dirty="0" smtClean="0"/>
              <a:t>Picture</a:t>
            </a:r>
            <a:endParaRPr lang="en-US" dirty="0"/>
          </a:p>
        </p:txBody>
      </p:sp>
      <p:sp>
        <p:nvSpPr>
          <p:cNvPr id="32" name="Text Placeholder 3"/>
          <p:cNvSpPr>
            <a:spLocks noGrp="1"/>
          </p:cNvSpPr>
          <p:nvPr>
            <p:ph type="body" sz="quarter" idx="41" hasCustomPrompt="1"/>
          </p:nvPr>
        </p:nvSpPr>
        <p:spPr bwMode="gray">
          <a:xfrm>
            <a:off x="60848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33" name="Text Placeholder 3"/>
          <p:cNvSpPr>
            <a:spLocks noGrp="1"/>
          </p:cNvSpPr>
          <p:nvPr>
            <p:ph type="body" sz="quarter" idx="42" hasCustomPrompt="1"/>
          </p:nvPr>
        </p:nvSpPr>
        <p:spPr bwMode="gray">
          <a:xfrm>
            <a:off x="60848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4" name="Text Placeholder 3"/>
          <p:cNvSpPr>
            <a:spLocks noGrp="1"/>
          </p:cNvSpPr>
          <p:nvPr>
            <p:ph type="body" sz="quarter" idx="43" hasCustomPrompt="1"/>
          </p:nvPr>
        </p:nvSpPr>
        <p:spPr bwMode="gray">
          <a:xfrm>
            <a:off x="6084888" y="127682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5" name="Text Placeholder 3"/>
          <p:cNvSpPr>
            <a:spLocks noGrp="1"/>
          </p:cNvSpPr>
          <p:nvPr>
            <p:ph type="body" sz="quarter" idx="44" hasCustomPrompt="1"/>
          </p:nvPr>
        </p:nvSpPr>
        <p:spPr bwMode="gray">
          <a:xfrm>
            <a:off x="60848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6" name="Text Placeholder 3"/>
          <p:cNvSpPr>
            <a:spLocks noGrp="1"/>
          </p:cNvSpPr>
          <p:nvPr>
            <p:ph type="body" sz="quarter" idx="45" hasCustomPrompt="1"/>
          </p:nvPr>
        </p:nvSpPr>
        <p:spPr bwMode="gray">
          <a:xfrm>
            <a:off x="60849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Tree>
    <p:extLst>
      <p:ext uri="{BB962C8B-B14F-4D97-AF65-F5344CB8AC3E}">
        <p14:creationId xmlns:p14="http://schemas.microsoft.com/office/powerpoint/2010/main" val="3381170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smtClean="0"/>
              <a:t>Click to add headline</a:t>
            </a:r>
            <a:endParaRPr lang="en-US" dirty="0"/>
          </a:p>
        </p:txBody>
      </p:sp>
      <p:sp>
        <p:nvSpPr>
          <p:cNvPr id="3" name="Content Placeholder 2"/>
          <p:cNvSpPr>
            <a:spLocks noGrp="1"/>
          </p:cNvSpPr>
          <p:nvPr>
            <p:ph idx="1" hasCustomPrompt="1"/>
          </p:nvPr>
        </p:nvSpPr>
        <p:spPr bwMode="gray"/>
        <p:txBody>
          <a:bodyPr/>
          <a:lstStyle>
            <a:lvl1pPr marL="360000" indent="-360000">
              <a:spcBef>
                <a:spcPts val="1200"/>
              </a:spcBef>
              <a:spcAft>
                <a:spcPts val="0"/>
              </a:spcAft>
              <a:buClr>
                <a:schemeClr val="tx2"/>
              </a:buClr>
              <a:buFont typeface="+mj-lt"/>
              <a:buAutoNum type="arabicPeriod"/>
              <a:tabLst>
                <a:tab pos="8496000" algn="r"/>
              </a:tabLst>
              <a:defRPr sz="1800">
                <a:solidFill>
                  <a:schemeClr val="tx1"/>
                </a:solidFill>
              </a:defRPr>
            </a:lvl1pPr>
            <a:lvl2pPr marL="358775" indent="0">
              <a:spcBef>
                <a:spcPts val="1200"/>
              </a:spcBef>
              <a:spcAft>
                <a:spcPts val="0"/>
              </a:spcAft>
              <a:buClr>
                <a:schemeClr val="bg2"/>
              </a:buClr>
              <a:buFont typeface="+mj-lt"/>
              <a:buNone/>
              <a:tabLst>
                <a:tab pos="8280000" algn="r"/>
              </a:tabLst>
              <a:defRPr sz="1800">
                <a:solidFill>
                  <a:schemeClr val="bg2"/>
                </a:solidFill>
              </a:defRPr>
            </a:lvl2pPr>
            <a:lvl3pPr marL="360000" indent="0">
              <a:spcBef>
                <a:spcPts val="1200"/>
              </a:spcBef>
              <a:spcAft>
                <a:spcPts val="0"/>
              </a:spcAft>
              <a:buFontTx/>
              <a:buNone/>
              <a:defRPr sz="1800">
                <a:solidFill>
                  <a:schemeClr val="bg2"/>
                </a:solidFill>
              </a:defRPr>
            </a:lvl3pPr>
            <a:lvl4pPr marL="360000" indent="0">
              <a:spcBef>
                <a:spcPts val="1200"/>
              </a:spcBef>
              <a:spcAft>
                <a:spcPts val="0"/>
              </a:spcAft>
              <a:buFontTx/>
              <a:buNone/>
              <a:defRPr sz="1800">
                <a:solidFill>
                  <a:schemeClr val="bg2"/>
                </a:solidFill>
              </a:defRPr>
            </a:lvl4pPr>
            <a:lvl5pPr marL="360000" indent="0">
              <a:spcBef>
                <a:spcPts val="1200"/>
              </a:spcBef>
              <a:spcAft>
                <a:spcPts val="0"/>
              </a:spcAft>
              <a:buFontTx/>
              <a:buNone/>
              <a:defRPr sz="1800">
                <a:solidFill>
                  <a:schemeClr val="bg2"/>
                </a:solidFill>
              </a:defRPr>
            </a:lvl5pPr>
            <a:lvl6pPr marL="360000" indent="0">
              <a:spcBef>
                <a:spcPts val="1200"/>
              </a:spcBef>
              <a:spcAft>
                <a:spcPts val="0"/>
              </a:spcAft>
              <a:buFontTx/>
              <a:buNone/>
              <a:defRPr sz="1800">
                <a:solidFill>
                  <a:schemeClr val="bg2"/>
                </a:solidFill>
              </a:defRPr>
            </a:lvl6pPr>
            <a:lvl7pPr marL="360000" indent="0">
              <a:spcBef>
                <a:spcPts val="1200"/>
              </a:spcBef>
              <a:spcAft>
                <a:spcPts val="0"/>
              </a:spcAft>
              <a:buFontTx/>
              <a:buNone/>
              <a:defRPr sz="1800">
                <a:solidFill>
                  <a:schemeClr val="bg2"/>
                </a:solidFill>
              </a:defRPr>
            </a:lvl7pPr>
            <a:lvl8pPr marL="360000" indent="0">
              <a:spcBef>
                <a:spcPts val="1200"/>
              </a:spcBef>
              <a:spcAft>
                <a:spcPts val="0"/>
              </a:spcAft>
              <a:buFontTx/>
              <a:buNone/>
              <a:defRPr sz="1800">
                <a:solidFill>
                  <a:schemeClr val="bg2"/>
                </a:solidFill>
              </a:defRPr>
            </a:lvl8pPr>
            <a:lvl9pPr marL="360000" indent="0">
              <a:spcBef>
                <a:spcPts val="1200"/>
              </a:spcBef>
              <a:spcAft>
                <a:spcPts val="0"/>
              </a:spcAft>
              <a:buFontTx/>
              <a:buNone/>
              <a:defRPr sz="1800">
                <a:solidFill>
                  <a:schemeClr val="bg2"/>
                </a:solidFill>
              </a:defRPr>
            </a:lvl9pPr>
          </a:lstStyle>
          <a:p>
            <a:pPr lvl="0"/>
            <a:r>
              <a:rPr lang="en-US" dirty="0" smtClean="0"/>
              <a:t>Click to add agenda</a:t>
            </a:r>
          </a:p>
        </p:txBody>
      </p:sp>
    </p:spTree>
    <p:extLst>
      <p:ext uri="{BB962C8B-B14F-4D97-AF65-F5344CB8AC3E}">
        <p14:creationId xmlns:p14="http://schemas.microsoft.com/office/powerpoint/2010/main" val="32672523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Contact</a:t>
            </a:r>
            <a:endParaRPr lang="en-US" dirty="0"/>
          </a:p>
        </p:txBody>
      </p:sp>
      <p:sp>
        <p:nvSpPr>
          <p:cNvPr id="13" name="Picture Placeholder 4"/>
          <p:cNvSpPr>
            <a:spLocks noGrp="1"/>
          </p:cNvSpPr>
          <p:nvPr>
            <p:ph type="pic" sz="quarter" idx="15" hasCustomPrompt="1"/>
          </p:nvPr>
        </p:nvSpPr>
        <p:spPr bwMode="gray">
          <a:xfrm>
            <a:off x="323528" y="3075990"/>
            <a:ext cx="1296144" cy="1656000"/>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7" name="Text Placeholder 3"/>
          <p:cNvSpPr>
            <a:spLocks noGrp="1"/>
          </p:cNvSpPr>
          <p:nvPr>
            <p:ph type="body" sz="quarter" idx="19" hasCustomPrompt="1"/>
          </p:nvPr>
        </p:nvSpPr>
        <p:spPr bwMode="gray">
          <a:xfrm>
            <a:off x="1763688" y="365193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9" name="Text Placeholder 3"/>
          <p:cNvSpPr>
            <a:spLocks noGrp="1"/>
          </p:cNvSpPr>
          <p:nvPr>
            <p:ph type="body" sz="quarter" idx="26" hasCustomPrompt="1"/>
          </p:nvPr>
        </p:nvSpPr>
        <p:spPr bwMode="gray">
          <a:xfrm>
            <a:off x="17636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6" name="Text Placeholder 3"/>
          <p:cNvSpPr>
            <a:spLocks noGrp="1"/>
          </p:cNvSpPr>
          <p:nvPr>
            <p:ph type="body" sz="quarter" idx="27" hasCustomPrompt="1"/>
          </p:nvPr>
        </p:nvSpPr>
        <p:spPr bwMode="gray">
          <a:xfrm>
            <a:off x="17637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7" name="Picture Placeholder 4"/>
          <p:cNvSpPr>
            <a:spLocks noGrp="1"/>
          </p:cNvSpPr>
          <p:nvPr>
            <p:ph type="pic" sz="quarter" idx="28" hasCustomPrompt="1"/>
          </p:nvPr>
        </p:nvSpPr>
        <p:spPr bwMode="gray">
          <a:xfrm>
            <a:off x="4644728" y="3075990"/>
            <a:ext cx="1296144" cy="1656000"/>
          </a:xfrm>
        </p:spPr>
        <p:txBody>
          <a:bodyPr/>
          <a:lstStyle>
            <a:lvl1pPr marL="0" indent="0">
              <a:buNone/>
              <a:defRPr/>
            </a:lvl1pPr>
          </a:lstStyle>
          <a:p>
            <a:r>
              <a:rPr lang="de-DE" dirty="0" smtClean="0"/>
              <a:t>Picture</a:t>
            </a:r>
            <a:endParaRPr lang="en-US" dirty="0"/>
          </a:p>
        </p:txBody>
      </p:sp>
      <p:sp>
        <p:nvSpPr>
          <p:cNvPr id="28" name="Text Placeholder 3"/>
          <p:cNvSpPr>
            <a:spLocks noGrp="1"/>
          </p:cNvSpPr>
          <p:nvPr>
            <p:ph type="body" sz="quarter" idx="29" hasCustomPrompt="1"/>
          </p:nvPr>
        </p:nvSpPr>
        <p:spPr bwMode="gray">
          <a:xfrm>
            <a:off x="6084889" y="408397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9" name="Text Placeholder 3"/>
          <p:cNvSpPr>
            <a:spLocks noGrp="1"/>
          </p:cNvSpPr>
          <p:nvPr>
            <p:ph type="body" sz="quarter" idx="30" hasCustomPrompt="1"/>
          </p:nvPr>
        </p:nvSpPr>
        <p:spPr bwMode="gray">
          <a:xfrm>
            <a:off x="6084888" y="365193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1" name="Text Placeholder 3"/>
          <p:cNvSpPr>
            <a:spLocks noGrp="1"/>
          </p:cNvSpPr>
          <p:nvPr>
            <p:ph type="body" sz="quarter" idx="32" hasCustomPrompt="1"/>
          </p:nvPr>
        </p:nvSpPr>
        <p:spPr bwMode="gray">
          <a:xfrm>
            <a:off x="6084888" y="430000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2" name="Text Placeholder 3"/>
          <p:cNvSpPr>
            <a:spLocks noGrp="1"/>
          </p:cNvSpPr>
          <p:nvPr>
            <p:ph type="body" sz="quarter" idx="33" hasCustomPrompt="1"/>
          </p:nvPr>
        </p:nvSpPr>
        <p:spPr bwMode="gray">
          <a:xfrm>
            <a:off x="6084967" y="451602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3" name="Picture Placeholder 4"/>
          <p:cNvSpPr>
            <a:spLocks noGrp="1"/>
          </p:cNvSpPr>
          <p:nvPr>
            <p:ph type="pic" sz="quarter" idx="34" hasCustomPrompt="1"/>
          </p:nvPr>
        </p:nvSpPr>
        <p:spPr bwMode="gray">
          <a:xfrm>
            <a:off x="323528" y="1275607"/>
            <a:ext cx="1296144" cy="1656184"/>
          </a:xfrm>
        </p:spPr>
        <p:txBody>
          <a:bodyPr/>
          <a:lstStyle>
            <a:lvl1pPr marL="0" indent="0">
              <a:buNone/>
              <a:defRPr/>
            </a:lvl1pPr>
          </a:lstStyle>
          <a:p>
            <a:r>
              <a:rPr lang="de-DE" dirty="0" smtClean="0"/>
              <a:t>Picture</a:t>
            </a:r>
            <a:endParaRPr lang="en-US" dirty="0"/>
          </a:p>
        </p:txBody>
      </p:sp>
      <p:sp>
        <p:nvSpPr>
          <p:cNvPr id="34" name="Text Placeholder 3"/>
          <p:cNvSpPr>
            <a:spLocks noGrp="1"/>
          </p:cNvSpPr>
          <p:nvPr>
            <p:ph type="body" sz="quarter" idx="35" hasCustomPrompt="1"/>
          </p:nvPr>
        </p:nvSpPr>
        <p:spPr bwMode="gray">
          <a:xfrm>
            <a:off x="17636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35" name="Text Placeholder 3"/>
          <p:cNvSpPr>
            <a:spLocks noGrp="1"/>
          </p:cNvSpPr>
          <p:nvPr>
            <p:ph type="body" sz="quarter" idx="36" hasCustomPrompt="1"/>
          </p:nvPr>
        </p:nvSpPr>
        <p:spPr bwMode="gray">
          <a:xfrm>
            <a:off x="17636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37" name="Text Placeholder 3"/>
          <p:cNvSpPr>
            <a:spLocks noGrp="1"/>
          </p:cNvSpPr>
          <p:nvPr>
            <p:ph type="body" sz="quarter" idx="38" hasCustomPrompt="1"/>
          </p:nvPr>
        </p:nvSpPr>
        <p:spPr bwMode="gray">
          <a:xfrm>
            <a:off x="17636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38" name="Text Placeholder 3"/>
          <p:cNvSpPr>
            <a:spLocks noGrp="1"/>
          </p:cNvSpPr>
          <p:nvPr>
            <p:ph type="body" sz="quarter" idx="39" hasCustomPrompt="1"/>
          </p:nvPr>
        </p:nvSpPr>
        <p:spPr bwMode="gray">
          <a:xfrm>
            <a:off x="17637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9" name="Picture Placeholder 4"/>
          <p:cNvSpPr>
            <a:spLocks noGrp="1"/>
          </p:cNvSpPr>
          <p:nvPr>
            <p:ph type="pic" sz="quarter" idx="40" hasCustomPrompt="1"/>
          </p:nvPr>
        </p:nvSpPr>
        <p:spPr bwMode="gray">
          <a:xfrm>
            <a:off x="4644728" y="1276350"/>
            <a:ext cx="1296144" cy="1656000"/>
          </a:xfrm>
        </p:spPr>
        <p:txBody>
          <a:bodyPr/>
          <a:lstStyle>
            <a:lvl1pPr marL="0" indent="0">
              <a:buNone/>
              <a:defRPr/>
            </a:lvl1pPr>
          </a:lstStyle>
          <a:p>
            <a:r>
              <a:rPr lang="de-DE" dirty="0" smtClean="0"/>
              <a:t>Picture</a:t>
            </a:r>
            <a:endParaRPr lang="en-US" dirty="0"/>
          </a:p>
        </p:txBody>
      </p:sp>
      <p:sp>
        <p:nvSpPr>
          <p:cNvPr id="40" name="Text Placeholder 3"/>
          <p:cNvSpPr>
            <a:spLocks noGrp="1"/>
          </p:cNvSpPr>
          <p:nvPr>
            <p:ph type="body" sz="quarter" idx="41" hasCustomPrompt="1"/>
          </p:nvPr>
        </p:nvSpPr>
        <p:spPr bwMode="gray">
          <a:xfrm>
            <a:off x="6084889" y="228472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41" name="Text Placeholder 3"/>
          <p:cNvSpPr>
            <a:spLocks noGrp="1"/>
          </p:cNvSpPr>
          <p:nvPr>
            <p:ph type="body" sz="quarter" idx="42" hasCustomPrompt="1"/>
          </p:nvPr>
        </p:nvSpPr>
        <p:spPr bwMode="gray">
          <a:xfrm>
            <a:off x="6084888" y="1852681"/>
            <a:ext cx="2736304" cy="432000"/>
          </a:xfr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3" name="Text Placeholder 3"/>
          <p:cNvSpPr>
            <a:spLocks noGrp="1"/>
          </p:cNvSpPr>
          <p:nvPr>
            <p:ph type="body" sz="quarter" idx="44" hasCustomPrompt="1"/>
          </p:nvPr>
        </p:nvSpPr>
        <p:spPr bwMode="gray">
          <a:xfrm>
            <a:off x="6084888" y="250075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44" name="Text Placeholder 3"/>
          <p:cNvSpPr>
            <a:spLocks noGrp="1"/>
          </p:cNvSpPr>
          <p:nvPr>
            <p:ph type="body" sz="quarter" idx="45" hasCustomPrompt="1"/>
          </p:nvPr>
        </p:nvSpPr>
        <p:spPr bwMode="gray">
          <a:xfrm>
            <a:off x="6084967" y="271677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5" name="Textplatzhalter 2"/>
          <p:cNvSpPr>
            <a:spLocks noGrp="1"/>
          </p:cNvSpPr>
          <p:nvPr>
            <p:ph type="body" sz="quarter" idx="11" hasCustomPrompt="1"/>
          </p:nvPr>
        </p:nvSpPr>
        <p:spPr bwMode="gray">
          <a:xfrm>
            <a:off x="323850" y="915566"/>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46" name="Text Placeholder 3"/>
          <p:cNvSpPr>
            <a:spLocks noGrp="1"/>
          </p:cNvSpPr>
          <p:nvPr>
            <p:ph type="body" sz="quarter" idx="37" hasCustomPrompt="1"/>
          </p:nvPr>
        </p:nvSpPr>
        <p:spPr bwMode="gray">
          <a:xfrm>
            <a:off x="1763688" y="127635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dirty="0" smtClean="0"/>
              <a:t>[name]</a:t>
            </a:r>
          </a:p>
        </p:txBody>
      </p:sp>
      <p:sp>
        <p:nvSpPr>
          <p:cNvPr id="47" name="Text Placeholder 3"/>
          <p:cNvSpPr>
            <a:spLocks noGrp="1"/>
          </p:cNvSpPr>
          <p:nvPr>
            <p:ph type="body" sz="quarter" idx="43" hasCustomPrompt="1"/>
          </p:nvPr>
        </p:nvSpPr>
        <p:spPr bwMode="gray">
          <a:xfrm>
            <a:off x="6084888" y="127682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48" name="Text Placeholder 3"/>
          <p:cNvSpPr>
            <a:spLocks noGrp="1"/>
          </p:cNvSpPr>
          <p:nvPr>
            <p:ph type="body" sz="quarter" idx="46" hasCustomPrompt="1"/>
          </p:nvPr>
        </p:nvSpPr>
        <p:spPr bwMode="gray">
          <a:xfrm>
            <a:off x="1763688" y="3075820"/>
            <a:ext cx="2736304" cy="57633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noProof="0" smtClean="0"/>
              <a:t>[name]</a:t>
            </a:r>
          </a:p>
        </p:txBody>
      </p:sp>
      <p:sp>
        <p:nvSpPr>
          <p:cNvPr id="49" name="Text Placeholder 3"/>
          <p:cNvSpPr>
            <a:spLocks noGrp="1"/>
          </p:cNvSpPr>
          <p:nvPr>
            <p:ph type="body" sz="quarter" idx="47" hasCustomPrompt="1"/>
          </p:nvPr>
        </p:nvSpPr>
        <p:spPr bwMode="gray">
          <a:xfrm>
            <a:off x="6084888" y="3076294"/>
            <a:ext cx="2736304" cy="576000"/>
          </a:xfr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Tree>
    <p:extLst>
      <p:ext uri="{BB962C8B-B14F-4D97-AF65-F5344CB8AC3E}">
        <p14:creationId xmlns:p14="http://schemas.microsoft.com/office/powerpoint/2010/main" val="35465401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5143500"/>
          </a:xfrm>
          <a:prstGeom prst="rect">
            <a:avLst/>
          </a:prstGeom>
          <a:noFill/>
          <a:ln>
            <a:noFill/>
          </a:ln>
        </p:spPr>
      </p:pic>
      <p:sp>
        <p:nvSpPr>
          <p:cNvPr id="3" name="Title 2"/>
          <p:cNvSpPr>
            <a:spLocks noGrp="1"/>
          </p:cNvSpPr>
          <p:nvPr>
            <p:ph type="title" hasCustomPrompt="1"/>
          </p:nvPr>
        </p:nvSpPr>
        <p:spPr bwMode="gray">
          <a:xfrm>
            <a:off x="323410" y="987425"/>
            <a:ext cx="8497180" cy="1944688"/>
          </a:xfrm>
        </p:spPr>
        <p:txBody>
          <a:bodyPr anchor="b"/>
          <a:lstStyle>
            <a:lvl1pPr>
              <a:defRPr sz="3600" cap="none" baseline="0">
                <a:solidFill>
                  <a:schemeClr val="bg1"/>
                </a:solidFill>
                <a:latin typeface="Arial" pitchFamily="34" charset="0"/>
              </a:defRPr>
            </a:lvl1pPr>
          </a:lstStyle>
          <a:p>
            <a:r>
              <a:rPr lang="en-US" dirty="0" err="1" smtClean="0"/>
              <a:t>Eindslide</a:t>
            </a:r>
            <a:endParaRPr lang="en-US" dirty="0"/>
          </a:p>
        </p:txBody>
      </p:sp>
      <p:sp>
        <p:nvSpPr>
          <p:cNvPr id="8" name="Text Placeholder 5"/>
          <p:cNvSpPr>
            <a:spLocks noGrp="1"/>
          </p:cNvSpPr>
          <p:nvPr>
            <p:ph type="body" sz="quarter" idx="10" hasCustomPrompt="1"/>
          </p:nvPr>
        </p:nvSpPr>
        <p:spPr bwMode="gray">
          <a:xfrm>
            <a:off x="323528" y="4732056"/>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smtClean="0"/>
              <a:t>Click to add additional text, e.g. author, location, date</a:t>
            </a:r>
          </a:p>
        </p:txBody>
      </p:sp>
    </p:spTree>
    <p:extLst>
      <p:ext uri="{BB962C8B-B14F-4D97-AF65-F5344CB8AC3E}">
        <p14:creationId xmlns:p14="http://schemas.microsoft.com/office/powerpoint/2010/main" val="36887979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4839891"/>
            <a:ext cx="8496300" cy="108347"/>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tx1"/>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8845169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err="1" smtClean="0"/>
              <a:t>Hoofdstuk</a:t>
            </a:r>
            <a:r>
              <a:rPr lang="en-US" dirty="0" smtClean="0"/>
              <a:t> </a:t>
            </a:r>
            <a:r>
              <a:rPr lang="en-US" dirty="0" err="1" smtClean="0"/>
              <a:t>titel</a:t>
            </a:r>
            <a:endParaRPr lang="en-US" dirty="0"/>
          </a:p>
        </p:txBody>
      </p:sp>
      <p:sp>
        <p:nvSpPr>
          <p:cNvPr id="5" name="Textplatzhalter 6"/>
          <p:cNvSpPr>
            <a:spLocks noGrp="1"/>
          </p:cNvSpPr>
          <p:nvPr>
            <p:ph type="body" sz="quarter" idx="12" hasCustomPrompt="1"/>
          </p:nvPr>
        </p:nvSpPr>
        <p:spPr bwMode="gray">
          <a:xfrm>
            <a:off x="323850" y="4803775"/>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Tree>
    <p:extLst>
      <p:ext uri="{BB962C8B-B14F-4D97-AF65-F5344CB8AC3E}">
        <p14:creationId xmlns:p14="http://schemas.microsoft.com/office/powerpoint/2010/main" val="11086021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2463403"/>
            <a:ext cx="1296144" cy="1512542"/>
          </a:xfrm>
        </p:spPr>
        <p:txBody>
          <a:bodyPr/>
          <a:lstStyle>
            <a:lvl1pPr marL="0" indent="0">
              <a:buNone/>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2463403"/>
            <a:ext cx="1296144" cy="1512542"/>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90" y="3489892"/>
            <a:ext cx="2736303"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3165856"/>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2463404"/>
            <a:ext cx="2736304" cy="70245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26" hasCustomPrompt="1"/>
          </p:nvPr>
        </p:nvSpPr>
        <p:spPr bwMode="gray">
          <a:xfrm>
            <a:off x="1763688" y="3651909"/>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3813927"/>
            <a:ext cx="2736226" cy="161261"/>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3489892"/>
            <a:ext cx="2736304" cy="162017"/>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3165856"/>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2463404"/>
            <a:ext cx="2736304" cy="70245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7" name="Text Placeholder 3"/>
          <p:cNvSpPr>
            <a:spLocks noGrp="1"/>
          </p:cNvSpPr>
          <p:nvPr>
            <p:ph type="body" sz="quarter" idx="31" hasCustomPrompt="1"/>
          </p:nvPr>
        </p:nvSpPr>
        <p:spPr bwMode="gray">
          <a:xfrm>
            <a:off x="6084168" y="3651909"/>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3813927"/>
            <a:ext cx="2736304" cy="162018"/>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p:txBody>
          <a:bodyPr/>
          <a:lstStyle>
            <a:lvl1pPr>
              <a:defRPr/>
            </a:lvl1pPr>
          </a:lstStyle>
          <a:p>
            <a:r>
              <a:rPr lang="en-US" dirty="0" smtClean="0"/>
              <a:t>Click to add text</a:t>
            </a:r>
            <a:endParaRPr lang="en-GB" dirty="0"/>
          </a:p>
        </p:txBody>
      </p:sp>
    </p:spTree>
    <p:extLst>
      <p:ext uri="{BB962C8B-B14F-4D97-AF65-F5344CB8AC3E}">
        <p14:creationId xmlns:p14="http://schemas.microsoft.com/office/powerpoint/2010/main" val="14419312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4839891"/>
            <a:ext cx="8496300" cy="108347"/>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41883268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410" y="1779662"/>
            <a:ext cx="8497180" cy="1439810"/>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err="1" smtClean="0"/>
              <a:t>Gebruik</a:t>
            </a:r>
            <a:r>
              <a:rPr lang="en-US" dirty="0" smtClean="0"/>
              <a:t> </a:t>
            </a:r>
            <a:r>
              <a:rPr lang="en-US" dirty="0" err="1" smtClean="0"/>
              <a:t>deze</a:t>
            </a:r>
            <a:r>
              <a:rPr lang="en-US" dirty="0" smtClean="0"/>
              <a:t> slide om de </a:t>
            </a:r>
            <a:r>
              <a:rPr lang="en-US" dirty="0" err="1" smtClean="0"/>
              <a:t>presentatie</a:t>
            </a:r>
            <a:r>
              <a:rPr lang="en-US" dirty="0" smtClean="0"/>
              <a:t> in </a:t>
            </a:r>
            <a:r>
              <a:rPr lang="en-US" dirty="0" err="1" smtClean="0"/>
              <a:t>hoofdstukken</a:t>
            </a:r>
            <a:r>
              <a:rPr lang="en-US" dirty="0" smtClean="0"/>
              <a:t> in </a:t>
            </a:r>
            <a:r>
              <a:rPr lang="en-US" dirty="0" err="1" smtClean="0"/>
              <a:t>te</a:t>
            </a:r>
            <a:r>
              <a:rPr lang="en-US" dirty="0" smtClean="0"/>
              <a:t> </a:t>
            </a:r>
            <a:r>
              <a:rPr lang="en-US" dirty="0" err="1" smtClean="0"/>
              <a:t>delen</a:t>
            </a:r>
            <a:endParaRPr lang="en-US" dirty="0" smtClean="0"/>
          </a:p>
        </p:txBody>
      </p:sp>
      <p:sp>
        <p:nvSpPr>
          <p:cNvPr id="3" name="Rechteck 2"/>
          <p:cNvSpPr/>
          <p:nvPr userDrawn="1"/>
        </p:nvSpPr>
        <p:spPr bwMode="gray">
          <a:xfrm>
            <a:off x="0" y="0"/>
            <a:ext cx="9144000" cy="16351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Tree>
    <p:extLst>
      <p:ext uri="{BB962C8B-B14F-4D97-AF65-F5344CB8AC3E}">
        <p14:creationId xmlns:p14="http://schemas.microsoft.com/office/powerpoint/2010/main" val="3298886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74"/>
            <a:ext cx="9144000" cy="16350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sp>
        <p:nvSpPr>
          <p:cNvPr id="2" name="Titel 1"/>
          <p:cNvSpPr>
            <a:spLocks noGrp="1"/>
          </p:cNvSpPr>
          <p:nvPr>
            <p:ph type="title" hasCustomPrompt="1"/>
          </p:nvPr>
        </p:nvSpPr>
        <p:spPr bwMode="gray">
          <a:xfrm>
            <a:off x="323410" y="1779588"/>
            <a:ext cx="8496418" cy="1439862"/>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tx1"/>
                </a:solidFill>
                <a:latin typeface="Arial" pitchFamily="34" charset="0"/>
                <a:ea typeface="+mn-ea"/>
                <a:cs typeface="+mn-cs"/>
              </a:defRPr>
            </a:lvl1pPr>
          </a:lstStyle>
          <a:p>
            <a:pPr lvl="0"/>
            <a:r>
              <a:rPr lang="en-US" dirty="0" err="1" smtClean="0"/>
              <a:t>Gebruik</a:t>
            </a:r>
            <a:r>
              <a:rPr lang="en-US" dirty="0" smtClean="0"/>
              <a:t> </a:t>
            </a:r>
            <a:r>
              <a:rPr lang="en-US" dirty="0" err="1" smtClean="0"/>
              <a:t>deze</a:t>
            </a:r>
            <a:r>
              <a:rPr lang="en-US" dirty="0" smtClean="0"/>
              <a:t> slide om </a:t>
            </a:r>
            <a:r>
              <a:rPr lang="en-US" dirty="0" err="1" smtClean="0"/>
              <a:t>een</a:t>
            </a:r>
            <a:r>
              <a:rPr lang="en-US" dirty="0" smtClean="0"/>
              <a:t> </a:t>
            </a:r>
            <a:r>
              <a:rPr lang="en-US" dirty="0" err="1" smtClean="0"/>
              <a:t>hoofdstuk</a:t>
            </a:r>
            <a:r>
              <a:rPr lang="en-US" dirty="0" smtClean="0"/>
              <a:t> in </a:t>
            </a:r>
            <a:r>
              <a:rPr lang="en-US" dirty="0" err="1" smtClean="0"/>
              <a:t>secties</a:t>
            </a:r>
            <a:r>
              <a:rPr lang="en-US" dirty="0" smtClean="0"/>
              <a:t> in </a:t>
            </a:r>
            <a:r>
              <a:rPr lang="en-US" dirty="0" err="1" smtClean="0"/>
              <a:t>te</a:t>
            </a:r>
            <a:r>
              <a:rPr lang="en-US" dirty="0" smtClean="0"/>
              <a:t> </a:t>
            </a:r>
            <a:r>
              <a:rPr lang="en-US" dirty="0" err="1" smtClean="0"/>
              <a:t>delen</a:t>
            </a:r>
            <a:endParaRPr lang="en-US" dirty="0" smtClean="0"/>
          </a:p>
        </p:txBody>
      </p:sp>
      <p:sp>
        <p:nvSpPr>
          <p:cNvPr id="59" name="Rechteck 58"/>
          <p:cNvSpPr/>
          <p:nvPr userDrawn="1"/>
        </p:nvSpPr>
        <p:spPr bwMode="gray">
          <a:xfrm>
            <a:off x="323410" y="1779662"/>
            <a:ext cx="8497134" cy="72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chemeClr val="tx1"/>
              </a:solidFill>
              <a:latin typeface="Arial" pitchFamily="34" charset="0"/>
            </a:endParaRPr>
          </a:p>
        </p:txBody>
      </p:sp>
      <p:sp>
        <p:nvSpPr>
          <p:cNvPr id="60" name="Rechteck 59"/>
          <p:cNvSpPr/>
          <p:nvPr userDrawn="1"/>
        </p:nvSpPr>
        <p:spPr bwMode="gray">
          <a:xfrm>
            <a:off x="323410" y="3147814"/>
            <a:ext cx="8496118" cy="72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chemeClr val="tx1"/>
              </a:solidFill>
              <a:latin typeface="Arial" pitchFamily="34" charset="0"/>
            </a:endParaRPr>
          </a:p>
        </p:txBody>
      </p:sp>
    </p:spTree>
    <p:extLst>
      <p:ext uri="{BB962C8B-B14F-4D97-AF65-F5344CB8AC3E}">
        <p14:creationId xmlns:p14="http://schemas.microsoft.com/office/powerpoint/2010/main" val="4138174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323410" y="915566"/>
            <a:ext cx="849674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err="1" smtClean="0"/>
              <a:t>Subtitel</a:t>
            </a:r>
            <a:endParaRPr lang="en-US" dirty="0" smtClean="0"/>
          </a:p>
        </p:txBody>
      </p:sp>
      <p:sp>
        <p:nvSpPr>
          <p:cNvPr id="4" name="Textplatzhalter 3"/>
          <p:cNvSpPr>
            <a:spLocks noGrp="1"/>
          </p:cNvSpPr>
          <p:nvPr>
            <p:ph type="body" sz="quarter" idx="11" hasCustomPrompt="1"/>
          </p:nvPr>
        </p:nvSpPr>
        <p:spPr bwMode="gray">
          <a:xfrm>
            <a:off x="323528" y="4803552"/>
            <a:ext cx="8496300"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
        <p:nvSpPr>
          <p:cNvPr id="5" name="Title 4"/>
          <p:cNvSpPr>
            <a:spLocks noGrp="1"/>
          </p:cNvSpPr>
          <p:nvPr>
            <p:ph type="title" hasCustomPrompt="1"/>
          </p:nvPr>
        </p:nvSpPr>
        <p:spPr/>
        <p:txBody>
          <a:bodyPr/>
          <a:lstStyle/>
          <a:p>
            <a:r>
              <a:rPr lang="en-US" noProof="0" dirty="0" err="1" smtClean="0"/>
              <a:t>Hoofdstuk</a:t>
            </a:r>
            <a:r>
              <a:rPr lang="en-US" noProof="0" dirty="0" smtClean="0"/>
              <a:t> </a:t>
            </a:r>
            <a:r>
              <a:rPr lang="en-US" noProof="0" dirty="0" err="1" smtClean="0"/>
              <a:t>titel</a:t>
            </a:r>
            <a:endParaRPr lang="de-DE" dirty="0"/>
          </a:p>
        </p:txBody>
      </p:sp>
    </p:spTree>
    <p:extLst>
      <p:ext uri="{BB962C8B-B14F-4D97-AF65-F5344CB8AC3E}">
        <p14:creationId xmlns:p14="http://schemas.microsoft.com/office/powerpoint/2010/main"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655637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3"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323410" y="1275570"/>
            <a:ext cx="8496740" cy="3456768"/>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le 1"/>
          <p:cNvSpPr>
            <a:spLocks noGrp="1"/>
          </p:cNvSpPr>
          <p:nvPr>
            <p:ph type="title" hasCustomPrompt="1"/>
          </p:nvPr>
        </p:nvSpPr>
        <p:spPr bwMode="gray"/>
        <p:txBody>
          <a:bodyPr/>
          <a:lstStyle/>
          <a:p>
            <a:r>
              <a:rPr lang="en-US" noProof="0" dirty="0" err="1" smtClean="0"/>
              <a:t>Hoofdstuk</a:t>
            </a:r>
            <a:r>
              <a:rPr lang="en-US" noProof="0" dirty="0" smtClean="0"/>
              <a:t> </a:t>
            </a:r>
            <a:r>
              <a:rPr lang="en-US" noProof="0" dirty="0" err="1" smtClean="0"/>
              <a:t>titel</a:t>
            </a:r>
            <a:endParaRPr lang="en-US" dirty="0"/>
          </a:p>
        </p:txBody>
      </p:sp>
      <p:sp>
        <p:nvSpPr>
          <p:cNvPr id="4" name="Textplatzhalter 2"/>
          <p:cNvSpPr>
            <a:spLocks noGrp="1"/>
          </p:cNvSpPr>
          <p:nvPr>
            <p:ph type="body" sz="quarter" idx="10" hasCustomPrompt="1"/>
          </p:nvPr>
        </p:nvSpPr>
        <p:spPr bwMode="gray">
          <a:xfrm>
            <a:off x="323410" y="915521"/>
            <a:ext cx="8497180" cy="288040"/>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err="1" smtClean="0"/>
              <a:t>Subtitel</a:t>
            </a:r>
            <a:endParaRPr lang="en-US" dirty="0" smtClean="0"/>
          </a:p>
        </p:txBody>
      </p:sp>
      <p:sp>
        <p:nvSpPr>
          <p:cNvPr id="5" name="Textplatzhalter 3"/>
          <p:cNvSpPr>
            <a:spLocks noGrp="1"/>
          </p:cNvSpPr>
          <p:nvPr>
            <p:ph type="body" sz="quarter" idx="11" hasCustomPrompt="1"/>
          </p:nvPr>
        </p:nvSpPr>
        <p:spPr bwMode="gray">
          <a:xfrm>
            <a:off x="323410" y="4803552"/>
            <a:ext cx="8496418" cy="144462"/>
          </a:xfrm>
        </p:spPr>
        <p:txBody>
          <a:bodyPr tIns="0" bIns="360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800"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smtClean="0"/>
              <a:t>Click to add source information</a:t>
            </a:r>
            <a:endParaRPr lang="en-US" dirty="0" smtClean="0"/>
          </a:p>
        </p:txBody>
      </p:sp>
    </p:spTree>
    <p:extLst>
      <p:ext uri="{BB962C8B-B14F-4D97-AF65-F5344CB8AC3E}">
        <p14:creationId xmlns:p14="http://schemas.microsoft.com/office/powerpoint/2010/main"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nl-NL" dirty="0" smtClean="0"/>
              <a:t>Samenvatting</a:t>
            </a:r>
            <a:endParaRPr lang="en-US" dirty="0"/>
          </a:p>
        </p:txBody>
      </p:sp>
      <p:sp>
        <p:nvSpPr>
          <p:cNvPr id="9"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0" name="Rectangle 44"/>
          <p:cNvSpPr/>
          <p:nvPr userDrawn="1"/>
        </p:nvSpPr>
        <p:spPr bwMode="gray">
          <a:xfrm>
            <a:off x="396000" y="914400"/>
            <a:ext cx="8352606" cy="2088233"/>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2" name="TextBox 11"/>
          <p:cNvSpPr txBox="1"/>
          <p:nvPr userDrawn="1"/>
        </p:nvSpPr>
        <p:spPr>
          <a:xfrm>
            <a:off x="396000" y="3056400"/>
            <a:ext cx="5544616" cy="17748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14" name="TextBox 13"/>
          <p:cNvSpPr txBox="1"/>
          <p:nvPr userDrawn="1"/>
        </p:nvSpPr>
        <p:spPr>
          <a:xfrm>
            <a:off x="5994606" y="3056400"/>
            <a:ext cx="2754000" cy="17748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4" name="Content Placeholder 3"/>
          <p:cNvSpPr>
            <a:spLocks noGrp="1"/>
          </p:cNvSpPr>
          <p:nvPr>
            <p:ph sz="quarter" idx="13" hasCustomPrompt="1"/>
          </p:nvPr>
        </p:nvSpPr>
        <p:spPr>
          <a:xfrm>
            <a:off x="458918" y="961696"/>
            <a:ext cx="8281061" cy="2015059"/>
          </a:xfrm>
        </p:spPr>
        <p:txBody>
          <a:bodyPr/>
          <a:lstStyle>
            <a:lvl1pPr>
              <a:defRPr sz="1000"/>
            </a:lvl1pPr>
            <a:lvl2pPr>
              <a:defRPr sz="1000"/>
            </a:lvl2pPr>
            <a:lvl3pPr>
              <a:defRPr sz="1000"/>
            </a:lvl3pPr>
            <a:lvl4pPr>
              <a:defRPr sz="1000"/>
            </a:lvl4pPr>
            <a:lvl5pPr>
              <a:defRPr sz="100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 name="Content Placeholder 10"/>
          <p:cNvSpPr>
            <a:spLocks noGrp="1"/>
          </p:cNvSpPr>
          <p:nvPr>
            <p:ph sz="quarter" idx="14" hasCustomPrompt="1"/>
          </p:nvPr>
        </p:nvSpPr>
        <p:spPr>
          <a:xfrm>
            <a:off x="458918" y="3056400"/>
            <a:ext cx="5473072" cy="1774800"/>
          </a:xfrm>
        </p:spPr>
        <p:txBody>
          <a:bodyPr/>
          <a:lstStyle>
            <a:lvl1pPr>
              <a:defRPr sz="1050"/>
            </a:lvl1pPr>
            <a:lvl2pPr>
              <a:defRPr sz="1050"/>
            </a:lvl2pPr>
            <a:lvl3pPr>
              <a:defRPr sz="1050"/>
            </a:lvl3pPr>
            <a:lvl4pPr>
              <a:defRPr sz="1050"/>
            </a:lvl4pPr>
            <a:lvl5pPr>
              <a:defRPr sz="105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15" hasCustomPrompt="1"/>
          </p:nvPr>
        </p:nvSpPr>
        <p:spPr>
          <a:xfrm>
            <a:off x="6084168" y="3065026"/>
            <a:ext cx="2664438" cy="1774800"/>
          </a:xfrm>
        </p:spPr>
        <p:txBody>
          <a:bodyPr/>
          <a:lstStyle>
            <a:lvl1pPr>
              <a:defRPr sz="1050"/>
            </a:lvl1pPr>
            <a:lvl2pPr>
              <a:defRPr sz="1050"/>
            </a:lvl2pPr>
            <a:lvl3pPr>
              <a:defRPr sz="1050"/>
            </a:lvl3pPr>
            <a:lvl4pPr>
              <a:defRPr sz="1050"/>
            </a:lvl4pPr>
            <a:lvl5pPr>
              <a:defRPr sz="105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20683977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WOT analys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628486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4" name="think-cell Slide" r:id="rId8" imgW="353" imgH="353" progId="TCLayout.ActiveDocument.1">
                  <p:embed/>
                </p:oleObj>
              </mc:Choice>
              <mc:Fallback>
                <p:oleObj name="think-cell Slide" r:id="rId8" imgW="353" imgH="353"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bwMode="gray"/>
        <p:txBody>
          <a:bodyPr/>
          <a:lstStyle/>
          <a:p>
            <a:r>
              <a:rPr lang="nl-NL" dirty="0" smtClean="0"/>
              <a:t>SWOT analyse</a:t>
            </a:r>
            <a:endParaRPr lang="en-US" dirty="0"/>
          </a:p>
        </p:txBody>
      </p:sp>
      <p:sp>
        <p:nvSpPr>
          <p:cNvPr id="10" name="Rechteck 18"/>
          <p:cNvSpPr/>
          <p:nvPr userDrawn="1"/>
        </p:nvSpPr>
        <p:spPr>
          <a:xfrm>
            <a:off x="323528" y="843558"/>
            <a:ext cx="8496943" cy="405895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1" name="Rectangle 44"/>
          <p:cNvSpPr/>
          <p:nvPr userDrawn="1"/>
        </p:nvSpPr>
        <p:spPr bwMode="gray">
          <a:xfrm>
            <a:off x="3960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5" name="TextBox 14"/>
          <p:cNvSpPr txBox="1"/>
          <p:nvPr userDrawn="1"/>
        </p:nvSpPr>
        <p:spPr>
          <a:xfrm>
            <a:off x="3960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sp>
        <p:nvSpPr>
          <p:cNvPr id="16" name="Rectangle 44"/>
          <p:cNvSpPr/>
          <p:nvPr userDrawn="1"/>
        </p:nvSpPr>
        <p:spPr bwMode="gray">
          <a:xfrm>
            <a:off x="4600800" y="914400"/>
            <a:ext cx="4147200" cy="19296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marL="0" indent="0"/>
            <a:endParaRPr lang="en-US" sz="1100" dirty="0" smtClean="0">
              <a:solidFill>
                <a:schemeClr val="tx1"/>
              </a:solidFill>
              <a:latin typeface="Arial" pitchFamily="34" charset="0"/>
            </a:endParaRPr>
          </a:p>
        </p:txBody>
      </p:sp>
      <p:sp>
        <p:nvSpPr>
          <p:cNvPr id="17" name="TextBox 16"/>
          <p:cNvSpPr txBox="1"/>
          <p:nvPr userDrawn="1"/>
        </p:nvSpPr>
        <p:spPr>
          <a:xfrm>
            <a:off x="4600800" y="2901600"/>
            <a:ext cx="4147200" cy="1929600"/>
          </a:xfrm>
          <a:prstGeom prst="rect">
            <a:avLst/>
          </a:prstGeom>
          <a:solidFill>
            <a:schemeClr val="bg1"/>
          </a:solidFill>
          <a:ln>
            <a:noFill/>
          </a:ln>
        </p:spPr>
        <p:txBody>
          <a:bodyPr wrap="square" lIns="0" tIns="0" rIns="0" bIns="0" rtlCol="0">
            <a:noAutofit/>
          </a:bodyPr>
          <a:lstStyle/>
          <a:p>
            <a:pPr>
              <a:spcBef>
                <a:spcPts val="300"/>
              </a:spcBef>
            </a:pPr>
            <a:endParaRPr lang="nl-NL" sz="1600" dirty="0" err="1" smtClean="0">
              <a:latin typeface="Arial" pitchFamily="34" charset="0"/>
              <a:cs typeface="Arial" pitchFamily="34" charset="0"/>
            </a:endParaRPr>
          </a:p>
        </p:txBody>
      </p:sp>
      <p:cxnSp>
        <p:nvCxnSpPr>
          <p:cNvPr id="18" name="Straight Connector 17"/>
          <p:cNvCxnSpPr/>
          <p:nvPr userDrawn="1"/>
        </p:nvCxnSpPr>
        <p:spPr>
          <a:xfrm>
            <a:off x="4680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Title 8"/>
          <p:cNvSpPr txBox="1">
            <a:spLocks/>
          </p:cNvSpPr>
          <p:nvPr userDrawn="1"/>
        </p:nvSpPr>
        <p:spPr bwMode="gray">
          <a:xfrm>
            <a:off x="467545"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Sterke punten</a:t>
            </a:r>
            <a:endParaRPr lang="nl-NL" sz="1000" b="1" dirty="0"/>
          </a:p>
        </p:txBody>
      </p:sp>
      <p:cxnSp>
        <p:nvCxnSpPr>
          <p:cNvPr id="20" name="Straight Connector 19"/>
          <p:cNvCxnSpPr/>
          <p:nvPr userDrawn="1"/>
        </p:nvCxnSpPr>
        <p:spPr>
          <a:xfrm>
            <a:off x="4672800" y="1203598"/>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Title 8"/>
          <p:cNvSpPr txBox="1">
            <a:spLocks/>
          </p:cNvSpPr>
          <p:nvPr userDrawn="1"/>
        </p:nvSpPr>
        <p:spPr bwMode="gray">
          <a:xfrm>
            <a:off x="4672800"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Zwakke punten</a:t>
            </a:r>
            <a:endParaRPr lang="nl-NL" sz="1000" b="1" dirty="0"/>
          </a:p>
        </p:txBody>
      </p:sp>
      <p:cxnSp>
        <p:nvCxnSpPr>
          <p:cNvPr id="22" name="Straight Connector 21"/>
          <p:cNvCxnSpPr/>
          <p:nvPr userDrawn="1"/>
        </p:nvCxnSpPr>
        <p:spPr>
          <a:xfrm>
            <a:off x="467544"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itle 8"/>
          <p:cNvSpPr txBox="1">
            <a:spLocks/>
          </p:cNvSpPr>
          <p:nvPr userDrawn="1"/>
        </p:nvSpPr>
        <p:spPr bwMode="gray">
          <a:xfrm>
            <a:off x="4680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Kansen</a:t>
            </a:r>
            <a:endParaRPr lang="nl-NL" sz="1000" b="1" dirty="0"/>
          </a:p>
        </p:txBody>
      </p:sp>
      <p:cxnSp>
        <p:nvCxnSpPr>
          <p:cNvPr id="24" name="Straight Connector 23"/>
          <p:cNvCxnSpPr/>
          <p:nvPr userDrawn="1"/>
        </p:nvCxnSpPr>
        <p:spPr>
          <a:xfrm>
            <a:off x="4673435" y="3189600"/>
            <a:ext cx="40032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25" name="Title 8"/>
          <p:cNvSpPr txBox="1">
            <a:spLocks/>
          </p:cNvSpPr>
          <p:nvPr userDrawn="1"/>
        </p:nvSpPr>
        <p:spPr bwMode="gray">
          <a:xfrm>
            <a:off x="4672800"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r>
              <a:rPr lang="nl-NL" sz="1000" b="1" dirty="0" smtClean="0"/>
              <a:t>Bedreigingen</a:t>
            </a:r>
            <a:endParaRPr lang="nl-NL" sz="1000" b="1" dirty="0"/>
          </a:p>
        </p:txBody>
      </p:sp>
      <p:grpSp>
        <p:nvGrpSpPr>
          <p:cNvPr id="30" name="Group 38"/>
          <p:cNvGrpSpPr/>
          <p:nvPr userDrawn="1"/>
        </p:nvGrpSpPr>
        <p:grpSpPr>
          <a:xfrm>
            <a:off x="4197365" y="972716"/>
            <a:ext cx="288000" cy="288000"/>
            <a:chOff x="3923910" y="1602772"/>
            <a:chExt cx="360000" cy="360000"/>
          </a:xfrm>
        </p:grpSpPr>
        <p:sp>
          <p:nvSpPr>
            <p:cNvPr id="31" name="Oval 13"/>
            <p:cNvSpPr>
              <a:spLocks noChangeArrowheads="1"/>
            </p:cNvSpPr>
            <p:nvPr>
              <p:custDataLst>
                <p:tags r:id="rId6"/>
              </p:custDataLst>
            </p:nvPr>
          </p:nvSpPr>
          <p:spPr bwMode="gray">
            <a:xfrm>
              <a:off x="39239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32" name="Oval 15"/>
            <p:cNvSpPr>
              <a:spLocks noChangeArrowheads="1"/>
            </p:cNvSpPr>
            <p:nvPr/>
          </p:nvSpPr>
          <p:spPr bwMode="gray">
            <a:xfrm>
              <a:off x="3923910" y="1602772"/>
              <a:ext cx="360000" cy="360000"/>
            </a:xfrm>
            <a:prstGeom prst="ellipse">
              <a:avLst/>
            </a:prstGeom>
            <a:solidFill>
              <a:schemeClr val="accent3"/>
            </a:solidFill>
            <a:ln w="6350" algn="ctr">
              <a:noFill/>
              <a:round/>
              <a:headEnd/>
              <a:tailEnd/>
            </a:ln>
            <a:effectLst/>
            <a:extLst/>
          </p:spPr>
          <p:txBody>
            <a:bodyPr lIns="72009" tIns="0" rIns="0" bIns="0"/>
            <a:lstStyle/>
            <a:p>
              <a:endParaRPr lang="en-US" dirty="0">
                <a:latin typeface="Arial" pitchFamily="34" charset="0"/>
              </a:endParaRPr>
            </a:p>
          </p:txBody>
        </p:sp>
        <p:grpSp>
          <p:nvGrpSpPr>
            <p:cNvPr id="33" name="Group 16"/>
            <p:cNvGrpSpPr>
              <a:grpSpLocks/>
            </p:cNvGrpSpPr>
            <p:nvPr/>
          </p:nvGrpSpPr>
          <p:grpSpPr bwMode="gray">
            <a:xfrm>
              <a:off x="3992930" y="1671789"/>
              <a:ext cx="225369" cy="225369"/>
              <a:chOff x="2532" y="1087"/>
              <a:chExt cx="199" cy="199"/>
            </a:xfrm>
          </p:grpSpPr>
          <p:sp>
            <p:nvSpPr>
              <p:cNvPr id="34" name="Rectangle 17"/>
              <p:cNvSpPr>
                <a:spLocks noChangeArrowheads="1"/>
              </p:cNvSpPr>
              <p:nvPr/>
            </p:nvSpPr>
            <p:spPr bwMode="gray">
              <a:xfrm>
                <a:off x="2532" y="1166"/>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sp>
            <p:nvSpPr>
              <p:cNvPr id="35" name="Rectangle 18"/>
              <p:cNvSpPr>
                <a:spLocks noChangeArrowheads="1"/>
              </p:cNvSpPr>
              <p:nvPr/>
            </p:nvSpPr>
            <p:spPr bwMode="gray">
              <a:xfrm rot="5400000">
                <a:off x="2531" y="1168"/>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grpSp>
      </p:grpSp>
      <p:grpSp>
        <p:nvGrpSpPr>
          <p:cNvPr id="36" name="Group 38"/>
          <p:cNvGrpSpPr/>
          <p:nvPr userDrawn="1"/>
        </p:nvGrpSpPr>
        <p:grpSpPr>
          <a:xfrm>
            <a:off x="4197600" y="2956411"/>
            <a:ext cx="288000" cy="288000"/>
            <a:chOff x="3923910" y="1602772"/>
            <a:chExt cx="360000" cy="360000"/>
          </a:xfrm>
        </p:grpSpPr>
        <p:sp>
          <p:nvSpPr>
            <p:cNvPr id="37" name="Oval 13"/>
            <p:cNvSpPr>
              <a:spLocks noChangeArrowheads="1"/>
            </p:cNvSpPr>
            <p:nvPr>
              <p:custDataLst>
                <p:tags r:id="rId5"/>
              </p:custDataLst>
            </p:nvPr>
          </p:nvSpPr>
          <p:spPr bwMode="gray">
            <a:xfrm>
              <a:off x="39239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38" name="Oval 15"/>
            <p:cNvSpPr>
              <a:spLocks noChangeArrowheads="1"/>
            </p:cNvSpPr>
            <p:nvPr/>
          </p:nvSpPr>
          <p:spPr bwMode="gray">
            <a:xfrm>
              <a:off x="3923910" y="1602772"/>
              <a:ext cx="360000" cy="360000"/>
            </a:xfrm>
            <a:prstGeom prst="ellipse">
              <a:avLst/>
            </a:prstGeom>
            <a:solidFill>
              <a:schemeClr val="accent4"/>
            </a:solidFill>
            <a:ln w="6350" algn="ctr">
              <a:noFill/>
              <a:round/>
              <a:headEnd/>
              <a:tailEnd/>
            </a:ln>
            <a:effectLst/>
            <a:extLst/>
          </p:spPr>
          <p:txBody>
            <a:bodyPr lIns="72009" tIns="0" rIns="0" bIns="0"/>
            <a:lstStyle/>
            <a:p>
              <a:endParaRPr lang="en-US" dirty="0">
                <a:latin typeface="Arial" pitchFamily="34" charset="0"/>
              </a:endParaRPr>
            </a:p>
          </p:txBody>
        </p:sp>
        <p:grpSp>
          <p:nvGrpSpPr>
            <p:cNvPr id="39" name="Group 16"/>
            <p:cNvGrpSpPr>
              <a:grpSpLocks/>
            </p:cNvGrpSpPr>
            <p:nvPr/>
          </p:nvGrpSpPr>
          <p:grpSpPr bwMode="gray">
            <a:xfrm>
              <a:off x="3991798" y="1671789"/>
              <a:ext cx="225369" cy="225369"/>
              <a:chOff x="2531" y="1087"/>
              <a:chExt cx="199" cy="199"/>
            </a:xfrm>
          </p:grpSpPr>
          <p:sp>
            <p:nvSpPr>
              <p:cNvPr id="40" name="Rectangle 17"/>
              <p:cNvSpPr>
                <a:spLocks noChangeArrowheads="1"/>
              </p:cNvSpPr>
              <p:nvPr/>
            </p:nvSpPr>
            <p:spPr bwMode="gray">
              <a:xfrm>
                <a:off x="2531" y="1166"/>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sp>
            <p:nvSpPr>
              <p:cNvPr id="41" name="Rectangle 18"/>
              <p:cNvSpPr>
                <a:spLocks noChangeArrowheads="1"/>
              </p:cNvSpPr>
              <p:nvPr/>
            </p:nvSpPr>
            <p:spPr bwMode="gray">
              <a:xfrm rot="5400000">
                <a:off x="2531" y="1168"/>
                <a:ext cx="199" cy="38"/>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latin typeface="Arial" pitchFamily="34" charset="0"/>
                </a:endParaRPr>
              </a:p>
            </p:txBody>
          </p:sp>
        </p:grpSp>
      </p:grpSp>
      <p:grpSp>
        <p:nvGrpSpPr>
          <p:cNvPr id="42" name="Group 41"/>
          <p:cNvGrpSpPr/>
          <p:nvPr userDrawn="1"/>
        </p:nvGrpSpPr>
        <p:grpSpPr>
          <a:xfrm>
            <a:off x="8398800" y="972000"/>
            <a:ext cx="288000" cy="288000"/>
            <a:chOff x="8244510" y="1602772"/>
            <a:chExt cx="360000" cy="360000"/>
          </a:xfrm>
        </p:grpSpPr>
        <p:sp>
          <p:nvSpPr>
            <p:cNvPr id="43" name="Oval 29"/>
            <p:cNvSpPr>
              <a:spLocks noChangeArrowheads="1"/>
            </p:cNvSpPr>
            <p:nvPr>
              <p:custDataLst>
                <p:tags r:id="rId4"/>
              </p:custDataLst>
            </p:nvPr>
          </p:nvSpPr>
          <p:spPr bwMode="gray">
            <a:xfrm>
              <a:off x="82445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44" name="Oval 31"/>
            <p:cNvSpPr>
              <a:spLocks noChangeArrowheads="1"/>
            </p:cNvSpPr>
            <p:nvPr/>
          </p:nvSpPr>
          <p:spPr bwMode="gray">
            <a:xfrm>
              <a:off x="8244510" y="1602772"/>
              <a:ext cx="360000" cy="360000"/>
            </a:xfrm>
            <a:prstGeom prst="ellipse">
              <a:avLst/>
            </a:prstGeom>
            <a:solidFill>
              <a:schemeClr val="accent5"/>
            </a:solidFill>
            <a:ln w="6350" algn="ctr">
              <a:noFill/>
              <a:round/>
              <a:headEnd/>
              <a:tailEnd/>
            </a:ln>
            <a:effectLst/>
            <a:extLst/>
          </p:spPr>
          <p:txBody>
            <a:bodyPr lIns="72009" tIns="0" rIns="0" bIns="0"/>
            <a:lstStyle/>
            <a:p>
              <a:endParaRPr lang="en-US" dirty="0">
                <a:latin typeface="Arial" pitchFamily="34" charset="0"/>
              </a:endParaRPr>
            </a:p>
          </p:txBody>
        </p:sp>
        <p:sp>
          <p:nvSpPr>
            <p:cNvPr id="45" name="Rectangle 32"/>
            <p:cNvSpPr>
              <a:spLocks noChangeArrowheads="1"/>
            </p:cNvSpPr>
            <p:nvPr/>
          </p:nvSpPr>
          <p:spPr bwMode="gray">
            <a:xfrm>
              <a:off x="8312010" y="1761808"/>
              <a:ext cx="225000" cy="450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dirty="0">
                <a:latin typeface="Arial" pitchFamily="34" charset="0"/>
              </a:endParaRPr>
            </a:p>
          </p:txBody>
        </p:sp>
      </p:grpSp>
      <p:grpSp>
        <p:nvGrpSpPr>
          <p:cNvPr id="46" name="Group 45"/>
          <p:cNvGrpSpPr/>
          <p:nvPr userDrawn="1"/>
        </p:nvGrpSpPr>
        <p:grpSpPr>
          <a:xfrm>
            <a:off x="8398800" y="2955600"/>
            <a:ext cx="288000" cy="288000"/>
            <a:chOff x="8244510" y="1602772"/>
            <a:chExt cx="360000" cy="360000"/>
          </a:xfrm>
        </p:grpSpPr>
        <p:sp>
          <p:nvSpPr>
            <p:cNvPr id="47" name="Oval 29"/>
            <p:cNvSpPr>
              <a:spLocks noChangeArrowheads="1"/>
            </p:cNvSpPr>
            <p:nvPr>
              <p:custDataLst>
                <p:tags r:id="rId3"/>
              </p:custDataLst>
            </p:nvPr>
          </p:nvSpPr>
          <p:spPr bwMode="gray">
            <a:xfrm>
              <a:off x="8244510" y="1602772"/>
              <a:ext cx="360000" cy="360000"/>
            </a:xfrm>
            <a:prstGeom prst="ellipse">
              <a:avLst/>
            </a:prstGeom>
            <a:solidFill>
              <a:schemeClr val="bg1"/>
            </a:solidFill>
            <a:ln w="76200"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009" tIns="0" rIns="0" bIns="0"/>
            <a:lstStyle/>
            <a:p>
              <a:endParaRPr lang="en-US" dirty="0">
                <a:latin typeface="Arial" pitchFamily="34" charset="0"/>
              </a:endParaRPr>
            </a:p>
          </p:txBody>
        </p:sp>
        <p:sp>
          <p:nvSpPr>
            <p:cNvPr id="48" name="Oval 31"/>
            <p:cNvSpPr>
              <a:spLocks noChangeArrowheads="1"/>
            </p:cNvSpPr>
            <p:nvPr/>
          </p:nvSpPr>
          <p:spPr bwMode="gray">
            <a:xfrm>
              <a:off x="8244510" y="1602772"/>
              <a:ext cx="360000" cy="360000"/>
            </a:xfrm>
            <a:prstGeom prst="ellipse">
              <a:avLst/>
            </a:prstGeom>
            <a:solidFill>
              <a:schemeClr val="accent6"/>
            </a:solidFill>
            <a:ln w="6350" algn="ctr">
              <a:noFill/>
              <a:round/>
              <a:headEnd/>
              <a:tailEnd/>
            </a:ln>
            <a:effectLst/>
            <a:extLst/>
          </p:spPr>
          <p:txBody>
            <a:bodyPr lIns="72009" tIns="0" rIns="0" bIns="0"/>
            <a:lstStyle/>
            <a:p>
              <a:endParaRPr lang="en-US" dirty="0">
                <a:latin typeface="Arial" pitchFamily="34" charset="0"/>
              </a:endParaRPr>
            </a:p>
          </p:txBody>
        </p:sp>
        <p:sp>
          <p:nvSpPr>
            <p:cNvPr id="49" name="Rectangle 32"/>
            <p:cNvSpPr>
              <a:spLocks noChangeArrowheads="1"/>
            </p:cNvSpPr>
            <p:nvPr/>
          </p:nvSpPr>
          <p:spPr bwMode="gray">
            <a:xfrm>
              <a:off x="8312010" y="1760272"/>
              <a:ext cx="225000" cy="450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dirty="0">
                <a:latin typeface="Arial" pitchFamily="34" charset="0"/>
              </a:endParaRPr>
            </a:p>
          </p:txBody>
        </p:sp>
      </p:grpSp>
      <p:sp>
        <p:nvSpPr>
          <p:cNvPr id="4" name="Content Placeholder 3"/>
          <p:cNvSpPr>
            <a:spLocks noGrp="1"/>
          </p:cNvSpPr>
          <p:nvPr>
            <p:ph sz="quarter" idx="16" hasCustomPrompt="1"/>
          </p:nvPr>
        </p:nvSpPr>
        <p:spPr>
          <a:xfrm>
            <a:off x="467543" y="1259430"/>
            <a:ext cx="4005641" cy="1584570"/>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sterke punten]</a:t>
            </a:r>
          </a:p>
        </p:txBody>
      </p:sp>
      <p:sp>
        <p:nvSpPr>
          <p:cNvPr id="12" name="Content Placeholder 3"/>
          <p:cNvSpPr>
            <a:spLocks noGrp="1"/>
          </p:cNvSpPr>
          <p:nvPr>
            <p:ph sz="quarter" idx="17" hasCustomPrompt="1"/>
          </p:nvPr>
        </p:nvSpPr>
        <p:spPr>
          <a:xfrm>
            <a:off x="467544" y="3243600"/>
            <a:ext cx="4005639" cy="1584212"/>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kansen]</a:t>
            </a:r>
          </a:p>
        </p:txBody>
      </p:sp>
      <p:sp>
        <p:nvSpPr>
          <p:cNvPr id="13" name="Content Placeholder 3"/>
          <p:cNvSpPr>
            <a:spLocks noGrp="1"/>
          </p:cNvSpPr>
          <p:nvPr>
            <p:ph sz="quarter" idx="18" hasCustomPrompt="1"/>
          </p:nvPr>
        </p:nvSpPr>
        <p:spPr>
          <a:xfrm>
            <a:off x="4681158" y="1260000"/>
            <a:ext cx="4005641" cy="1583854"/>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zwakke punten]</a:t>
            </a:r>
          </a:p>
        </p:txBody>
      </p:sp>
      <p:sp>
        <p:nvSpPr>
          <p:cNvPr id="14" name="Content Placeholder 3"/>
          <p:cNvSpPr>
            <a:spLocks noGrp="1"/>
          </p:cNvSpPr>
          <p:nvPr>
            <p:ph sz="quarter" idx="19" hasCustomPrompt="1"/>
          </p:nvPr>
        </p:nvSpPr>
        <p:spPr>
          <a:xfrm>
            <a:off x="4681158" y="3243600"/>
            <a:ext cx="4005641" cy="1583497"/>
          </a:xfrm>
        </p:spPr>
        <p:txBody>
          <a:bodyPr/>
          <a:lstStyle>
            <a:lvl1pPr marL="171450" indent="-171450">
              <a:spcBef>
                <a:spcPts val="300"/>
              </a:spcBef>
              <a:buFont typeface="Arial" panose="020B0604020202020204" pitchFamily="34" charset="0"/>
              <a:buChar char="•"/>
              <a:defRPr sz="1200"/>
            </a:lvl1pPr>
            <a:lvl2pPr>
              <a:defRPr sz="1200"/>
            </a:lvl2pPr>
            <a:lvl3pPr>
              <a:defRPr sz="1200"/>
            </a:lvl3pPr>
            <a:lvl4pPr>
              <a:defRPr sz="1200"/>
            </a:lvl4pPr>
            <a:lvl5pPr>
              <a:defRPr sz="1200"/>
            </a:lvl5pPr>
          </a:lstStyle>
          <a:p>
            <a:pPr marL="171450" indent="-171450">
              <a:spcBef>
                <a:spcPts val="300"/>
              </a:spcBef>
              <a:buFont typeface="Arial" panose="020B0604020202020204" pitchFamily="34" charset="0"/>
              <a:buChar char="•"/>
            </a:pPr>
            <a:r>
              <a:rPr lang="nl-NL" sz="1000" dirty="0" smtClean="0">
                <a:latin typeface="Arial" pitchFamily="34" charset="0"/>
                <a:cs typeface="Arial" pitchFamily="34" charset="0"/>
              </a:rPr>
              <a:t>[Opsomming bedreigingen]</a:t>
            </a:r>
          </a:p>
        </p:txBody>
      </p:sp>
    </p:spTree>
    <p:extLst>
      <p:ext uri="{BB962C8B-B14F-4D97-AF65-F5344CB8AC3E}">
        <p14:creationId xmlns:p14="http://schemas.microsoft.com/office/powerpoint/2010/main" val="38833436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vmlDrawing" Target="../drawings/vmlDrawing1.vml"/><Relationship Id="rId40"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8"/>
            </p:custDataLst>
            <p:extLst>
              <p:ext uri="{D42A27DB-BD31-4B8C-83A1-F6EECF244321}">
                <p14:modId xmlns:p14="http://schemas.microsoft.com/office/powerpoint/2010/main" val="3467236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1" name="think-cell Slide" r:id="rId41" imgW="353" imgH="353" progId="TCLayout.ActiveDocument.1">
                  <p:embed/>
                </p:oleObj>
              </mc:Choice>
              <mc:Fallback>
                <p:oleObj name="think-cell Slide" r:id="rId41" imgW="353" imgH="353"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23411" y="195420"/>
            <a:ext cx="6408889" cy="576080"/>
          </a:xfrm>
          <a:prstGeom prst="rect">
            <a:avLst/>
          </a:prstGeom>
        </p:spPr>
        <p:txBody>
          <a:bodyPr vert="horz" lIns="0" tIns="0" rIns="0" bIns="0" rtlCol="0" anchor="b" anchorCtr="0">
            <a:noAutofit/>
          </a:bodyPr>
          <a:lstStyle/>
          <a:p>
            <a:r>
              <a:rPr lang="en-US" noProof="0" dirty="0" err="1" smtClean="0"/>
              <a:t>Hoofdstuk</a:t>
            </a:r>
            <a:r>
              <a:rPr lang="en-US" noProof="0" dirty="0" smtClean="0"/>
              <a:t> </a:t>
            </a:r>
            <a:r>
              <a:rPr lang="en-US" noProof="0" dirty="0" err="1" smtClean="0"/>
              <a:t>titel</a:t>
            </a:r>
            <a:endParaRPr lang="en-US" noProof="0" dirty="0"/>
          </a:p>
        </p:txBody>
      </p:sp>
      <p:sp>
        <p:nvSpPr>
          <p:cNvPr id="3" name="Text Placeholder 2"/>
          <p:cNvSpPr>
            <a:spLocks noGrp="1"/>
          </p:cNvSpPr>
          <p:nvPr>
            <p:ph type="body" idx="1"/>
            <p:custDataLst>
              <p:tags r:id="rId39"/>
            </p:custDataLst>
          </p:nvPr>
        </p:nvSpPr>
        <p:spPr bwMode="gray">
          <a:xfrm>
            <a:off x="323410" y="915521"/>
            <a:ext cx="8497180" cy="3816530"/>
          </a:xfrm>
          <a:prstGeom prst="rect">
            <a:avLst/>
          </a:prstGeom>
        </p:spPr>
        <p:txBody>
          <a:bodyPr vert="horz" lIns="0" tIns="18000" rIns="0" bIns="0" rtlCol="0" anchor="t" anchorCtr="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grpSp>
        <p:nvGrpSpPr>
          <p:cNvPr id="15" name="Gruppieren 14"/>
          <p:cNvGrpSpPr/>
          <p:nvPr/>
        </p:nvGrpSpPr>
        <p:grpSpPr bwMode="gray">
          <a:xfrm>
            <a:off x="323850" y="-315520"/>
            <a:ext cx="8496740" cy="216030"/>
            <a:chOff x="323850" y="-531550"/>
            <a:chExt cx="8496740" cy="432060"/>
          </a:xfrm>
        </p:grpSpPr>
        <p:cxnSp>
          <p:nvCxnSpPr>
            <p:cNvPr id="16" name="Gerade Verbindung 1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323850" y="5236120"/>
            <a:ext cx="8496740" cy="216030"/>
            <a:chOff x="323850" y="-531550"/>
            <a:chExt cx="8496740" cy="432060"/>
          </a:xfrm>
        </p:grpSpPr>
        <p:cxnSp>
          <p:nvCxnSpPr>
            <p:cNvPr id="29" name="Gerade Verbindung 2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9252514" y="195486"/>
            <a:ext cx="216166" cy="4752594"/>
            <a:chOff x="9252514" y="195486"/>
            <a:chExt cx="216166" cy="4752594"/>
          </a:xfrm>
        </p:grpSpPr>
        <p:cxnSp>
          <p:nvCxnSpPr>
            <p:cNvPr id="48" name="Gerade Verbindung 47"/>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324680" y="195486"/>
            <a:ext cx="216166" cy="4752594"/>
            <a:chOff x="9252650" y="195486"/>
            <a:chExt cx="216166" cy="4752594"/>
          </a:xfrm>
        </p:grpSpPr>
        <p:cxnSp>
          <p:nvCxnSpPr>
            <p:cNvPr id="65" name="Gerade Verbindung 64"/>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7524750" y="4948080"/>
            <a:ext cx="129584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800" smtClean="0">
                <a:solidFill>
                  <a:schemeClr val="bg2"/>
                </a:solidFill>
                <a:latin typeface="Arial" pitchFamily="34" charset="0"/>
              </a:rPr>
              <a:t>‹#›</a:t>
            </a:fld>
            <a:endParaRPr lang="en-US" sz="800" dirty="0" smtClean="0">
              <a:solidFill>
                <a:schemeClr val="bg2"/>
              </a:solidFill>
              <a:latin typeface="Arial" pitchFamily="34" charset="0"/>
            </a:endParaRPr>
          </a:p>
        </p:txBody>
      </p:sp>
      <p:sp>
        <p:nvSpPr>
          <p:cNvPr id="79" name="Rechteck 13"/>
          <p:cNvSpPr/>
          <p:nvPr/>
        </p:nvSpPr>
        <p:spPr bwMode="gray">
          <a:xfrm>
            <a:off x="324390" y="494808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800" noProof="0" dirty="0" smtClean="0">
                <a:solidFill>
                  <a:schemeClr val="bg2"/>
                </a:solidFill>
                <a:latin typeface="Arial" pitchFamily="34" charset="0"/>
              </a:rPr>
              <a:t>© GfK December 2016 | </a:t>
            </a:r>
            <a:r>
              <a:rPr lang="nl-NL" sz="800" noProof="0" dirty="0" smtClean="0">
                <a:solidFill>
                  <a:schemeClr val="bg2"/>
                </a:solidFill>
                <a:latin typeface="Arial" pitchFamily="34" charset="0"/>
              </a:rPr>
              <a:t>Voedingscentrum</a:t>
            </a:r>
            <a:r>
              <a:rPr lang="nl-NL" sz="800" baseline="0" noProof="0" dirty="0" smtClean="0">
                <a:solidFill>
                  <a:schemeClr val="bg2"/>
                </a:solidFill>
                <a:latin typeface="Arial" pitchFamily="34" charset="0"/>
              </a:rPr>
              <a:t>: weten Nederlanders hoe ze veilig met vlees en vleeswaren moeten omgaan</a:t>
            </a:r>
            <a:r>
              <a:rPr lang="en-US" sz="800" baseline="0" noProof="0" dirty="0" smtClean="0">
                <a:solidFill>
                  <a:schemeClr val="bg2"/>
                </a:solidFill>
                <a:latin typeface="Arial" pitchFamily="34" charset="0"/>
              </a:rPr>
              <a:t>?</a:t>
            </a:r>
            <a:endParaRPr lang="en-US" sz="800" noProof="0" dirty="0" smtClean="0">
              <a:solidFill>
                <a:schemeClr val="bg2"/>
              </a:solidFill>
              <a:latin typeface="Arial" pitchFamily="34" charset="0"/>
            </a:endParaRPr>
          </a:p>
        </p:txBody>
      </p:sp>
      <p:pic>
        <p:nvPicPr>
          <p:cNvPr id="80" name="Grafik 75"/>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bwMode="gray">
          <a:xfrm>
            <a:off x="8244190" y="195420"/>
            <a:ext cx="577597" cy="576000"/>
          </a:xfrm>
          <a:prstGeom prst="rect">
            <a:avLst/>
          </a:prstGeom>
        </p:spPr>
      </p:pic>
      <p:sp>
        <p:nvSpPr>
          <p:cNvPr id="4" name="VCT_Marker_ID_4" hidden="1"/>
          <p:cNvSpPr/>
          <p:nvPr>
            <p:custDataLst>
              <p:tags r:id="rId40"/>
            </p:custDataLst>
          </p:nvPr>
        </p:nvSpPr>
        <p:spPr bwMode="gray">
          <a:xfrm>
            <a:off x="1270000" y="127000"/>
            <a:ext cx="127000" cy="127000"/>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de-DE" sz="1600" dirty="0" smtClean="0">
              <a:solidFill>
                <a:schemeClr val="tx1"/>
              </a:solidFill>
              <a:latin typeface="Arial" pitchFamily="34" charset="0"/>
              <a:cs typeface="Arial" pitchFamily="34" charset="0"/>
            </a:endParaRPr>
          </a:p>
        </p:txBody>
      </p:sp>
      <p:pic>
        <p:nvPicPr>
          <p:cNvPr id="87" name="Picture 86"/>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6757816" y="267494"/>
            <a:ext cx="1440160" cy="427492"/>
          </a:xfrm>
          <a:prstGeom prst="rect">
            <a:avLst/>
          </a:prstGeom>
        </p:spPr>
      </p:pic>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5" r:id="rId4"/>
    <p:sldLayoutId id="2147483677" r:id="rId5"/>
    <p:sldLayoutId id="2147483654" r:id="rId6"/>
    <p:sldLayoutId id="2147483650" r:id="rId7"/>
    <p:sldLayoutId id="2147483706" r:id="rId8"/>
    <p:sldLayoutId id="2147483707" r:id="rId9"/>
    <p:sldLayoutId id="2147483708"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652" r:id="rId21"/>
    <p:sldLayoutId id="2147483678" r:id="rId22"/>
    <p:sldLayoutId id="2147483685" r:id="rId23"/>
    <p:sldLayoutId id="2147483686" r:id="rId24"/>
    <p:sldLayoutId id="2147483680" r:id="rId25"/>
    <p:sldLayoutId id="2147483664" r:id="rId26"/>
    <p:sldLayoutId id="2147483673" r:id="rId27"/>
    <p:sldLayoutId id="2147483665" r:id="rId28"/>
    <p:sldLayoutId id="2147483668" r:id="rId29"/>
    <p:sldLayoutId id="2147483670" r:id="rId30"/>
    <p:sldLayoutId id="2147483671" r:id="rId31"/>
    <p:sldLayoutId id="2147483687" r:id="rId32"/>
    <p:sldLayoutId id="2147483688" r:id="rId33"/>
    <p:sldLayoutId id="2147483709" r:id="rId34"/>
    <p:sldLayoutId id="2147483710" r:id="rId35"/>
  </p:sldLayoutIdLst>
  <p:timing>
    <p:tnLst>
      <p:par>
        <p:cTn id="1" dur="indefinite" restart="never" nodeType="tmRoot"/>
      </p:par>
    </p:tnLst>
  </p:timing>
  <p:hf hdr="0" ftr="0" dt="0"/>
  <p:txStyles>
    <p:titleStyle>
      <a:lvl1pPr algn="l" defTabSz="914400" rtl="0" eaLnBrk="1" latinLnBrk="0" hangingPunct="1">
        <a:spcBef>
          <a:spcPct val="0"/>
        </a:spcBef>
        <a:buNone/>
        <a:defRPr sz="1800" kern="120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sz="1600" kern="120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7pPr>
      <a:lvl8pPr marL="540000" indent="-180000"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18.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18.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notesSlide" Target="../notesSlides/notesSlide2.xml"/><Relationship Id="rId2" Type="http://schemas.openxmlformats.org/officeDocument/2006/relationships/tags" Target="../tags/tag14.xml"/><Relationship Id="rId16" Type="http://schemas.openxmlformats.org/officeDocument/2006/relationships/slideLayout" Target="../slideLayouts/slideLayout3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8" Type="http://schemas.openxmlformats.org/officeDocument/2006/relationships/hyperlink" Target="https://www.cbpweb.nl/nl/over-privacy/wetten/wet-bescherming-persoonsgegevens" TargetMode="External"/><Relationship Id="rId3" Type="http://schemas.openxmlformats.org/officeDocument/2006/relationships/tags" Target="../tags/tag40.xml"/><Relationship Id="rId7" Type="http://schemas.openxmlformats.org/officeDocument/2006/relationships/hyperlink" Target="http://www.moaweb.nl/index.php/codes-standards/professie/gedragscodes"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hyperlink" Target="http://www.moaweb.nl/" TargetMode="External"/><Relationship Id="rId5" Type="http://schemas.openxmlformats.org/officeDocument/2006/relationships/hyperlink" Target="http://www.esomar.org/uploads/public/knowledge-and-standards/codes-and-guidelines/ICCESOMAR_Code_English_.pdf" TargetMode="External"/><Relationship Id="rId4" Type="http://schemas.openxmlformats.org/officeDocument/2006/relationships/slideLayout" Target="../slideLayouts/slideLayout33.xml"/><Relationship Id="rId9"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9.xml"/><Relationship Id="rId7" Type="http://schemas.openxmlformats.org/officeDocument/2006/relationships/image" Target="../media/image9.jpg"/><Relationship Id="rId2"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notesSlide" Target="../notesSlides/notesSlide3.xml"/><Relationship Id="rId5" Type="http://schemas.openxmlformats.org/officeDocument/2006/relationships/slideLayout" Target="../slideLayouts/slideLayout35.xml"/><Relationship Id="rId10" Type="http://schemas.openxmlformats.org/officeDocument/2006/relationships/image" Target="../media/image10.png"/><Relationship Id="rId4" Type="http://schemas.openxmlformats.org/officeDocument/2006/relationships/tags" Target="../tags/tag30.xml"/><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8723" y="3405183"/>
            <a:ext cx="8087847" cy="1008193"/>
          </a:xfrm>
          <a:solidFill>
            <a:schemeClr val="bg1">
              <a:alpha val="0"/>
            </a:schemeClr>
          </a:solidFill>
        </p:spPr>
        <p:txBody>
          <a:bodyPr/>
          <a:lstStyle/>
          <a:p>
            <a:r>
              <a:rPr lang="nl-NL" sz="3200" dirty="0" smtClean="0">
                <a:solidFill>
                  <a:schemeClr val="tx1"/>
                </a:solidFill>
              </a:rPr>
              <a:t>Weten Nederlanders hoe ze veilig met vlees en vleeswaren moeten omgaan? </a:t>
            </a:r>
            <a:endParaRPr lang="nl-NL" sz="3200" dirty="0">
              <a:solidFill>
                <a:schemeClr val="tx1"/>
              </a:solidFill>
            </a:endParaRPr>
          </a:p>
        </p:txBody>
      </p:sp>
      <p:sp>
        <p:nvSpPr>
          <p:cNvPr id="3" name="Text Placeholder 2"/>
          <p:cNvSpPr>
            <a:spLocks noGrp="1"/>
          </p:cNvSpPr>
          <p:nvPr>
            <p:ph type="body" sz="quarter" idx="10"/>
          </p:nvPr>
        </p:nvSpPr>
        <p:spPr/>
        <p:txBody>
          <a:bodyPr/>
          <a:lstStyle/>
          <a:p>
            <a:r>
              <a:rPr lang="en-GB" dirty="0" smtClean="0">
                <a:solidFill>
                  <a:schemeClr val="tx1"/>
                </a:solidFill>
              </a:rPr>
              <a:t>© GfK | </a:t>
            </a:r>
            <a:r>
              <a:rPr lang="en-GB" dirty="0">
                <a:solidFill>
                  <a:schemeClr val="tx1"/>
                </a:solidFill>
              </a:rPr>
              <a:t>December 2016 </a:t>
            </a:r>
            <a:r>
              <a:rPr lang="en-GB" dirty="0" smtClean="0">
                <a:solidFill>
                  <a:schemeClr val="tx1"/>
                </a:solidFill>
              </a:rPr>
              <a:t>| Marcel Temminghoff &amp; Niek Damen </a:t>
            </a:r>
            <a:endParaRPr lang="en-GB" dirty="0">
              <a:solidFill>
                <a:schemeClr val="tx1"/>
              </a:solidFill>
            </a:endParaRPr>
          </a:p>
        </p:txBody>
      </p:sp>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a:xfrm>
            <a:off x="595980" y="847847"/>
            <a:ext cx="5484182" cy="2556423"/>
          </a:xfrm>
        </p:spPr>
      </p:pic>
    </p:spTree>
    <p:extLst>
      <p:ext uri="{BB962C8B-B14F-4D97-AF65-F5344CB8AC3E}">
        <p14:creationId xmlns:p14="http://schemas.microsoft.com/office/powerpoint/2010/main" val="416306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1600" dirty="0" smtClean="0"/>
              <a:t>Een meerderheid (53%) ontdooit vlees in de koelkast, 33% geeft aan dit op het aanrecht te doen. </a:t>
            </a:r>
            <a:endParaRPr lang="nl-NL" sz="1600" dirty="0"/>
          </a:p>
        </p:txBody>
      </p:sp>
      <p:sp>
        <p:nvSpPr>
          <p:cNvPr id="8" name="Content Placeholder 7"/>
          <p:cNvSpPr>
            <a:spLocks noGrp="1"/>
          </p:cNvSpPr>
          <p:nvPr>
            <p:ph sz="quarter" idx="14"/>
          </p:nvPr>
        </p:nvSpPr>
        <p:spPr>
          <a:xfrm>
            <a:off x="6075541" y="1203598"/>
            <a:ext cx="2736303" cy="2591967"/>
          </a:xfrm>
        </p:spPr>
        <p:txBody>
          <a:bodyPr/>
          <a:lstStyle/>
          <a:p>
            <a:r>
              <a:rPr lang="nl-NL" sz="800" dirty="0" smtClean="0"/>
              <a:t>Jongeren ontdooien vlees relatief vaker op het aanrecht dan 30+ (45% vs. </a:t>
            </a:r>
            <a:r>
              <a:rPr lang="nl-NL" sz="800" dirty="0"/>
              <a:t>g</a:t>
            </a:r>
            <a:r>
              <a:rPr lang="nl-NL" sz="800" dirty="0" smtClean="0"/>
              <a:t>em. 30%).</a:t>
            </a:r>
          </a:p>
          <a:p>
            <a:r>
              <a:rPr lang="nl-NL" sz="800" dirty="0" smtClean="0"/>
              <a:t>Vrouwen ontdooien vlees relatief vaker in de koelkast dan mannen (59% vs. 48%).</a:t>
            </a:r>
            <a:endParaRPr lang="nl-NL" sz="800" dirty="0"/>
          </a:p>
        </p:txBody>
      </p:sp>
      <p:sp>
        <p:nvSpPr>
          <p:cNvPr id="9" name="Content Placeholder 8"/>
          <p:cNvSpPr>
            <a:spLocks noGrp="1"/>
          </p:cNvSpPr>
          <p:nvPr>
            <p:ph sz="quarter" idx="15"/>
          </p:nvPr>
        </p:nvSpPr>
        <p:spPr/>
        <p:txBody>
          <a:bodyPr/>
          <a:lstStyle/>
          <a:p>
            <a:r>
              <a:rPr lang="nl-NL" sz="800" dirty="0" smtClean="0"/>
              <a:t>A05. </a:t>
            </a:r>
            <a:r>
              <a:rPr lang="nl-NL" sz="800" dirty="0"/>
              <a:t>Als u vlees uit de diepvries ontdooit, hoe doet u dat dan doorgaans? </a:t>
            </a:r>
            <a:endParaRPr lang="nl-NL" sz="800" dirty="0" smtClean="0"/>
          </a:p>
          <a:p>
            <a:r>
              <a:rPr lang="nl-NL" sz="800" i="1" dirty="0"/>
              <a:t>Basis: Alle respondenten die vlees eten (n = </a:t>
            </a:r>
            <a:r>
              <a:rPr lang="nl-NL" sz="800" i="1" dirty="0" smtClean="0"/>
              <a:t>1.008)</a:t>
            </a:r>
            <a:endParaRPr lang="nl-NL" sz="800" i="1" dirty="0"/>
          </a:p>
          <a:p>
            <a:endParaRPr lang="nl-NL" sz="800" dirty="0"/>
          </a:p>
        </p:txBody>
      </p:sp>
      <p:cxnSp>
        <p:nvCxnSpPr>
          <p:cNvPr id="6" name="Straight Connector 5"/>
          <p:cNvCxnSpPr/>
          <p:nvPr/>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bwMode="gray">
          <a:xfrm>
            <a:off x="395536" y="915566"/>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O</a:t>
            </a:r>
            <a:r>
              <a:rPr lang="nl-NL" sz="1000" b="1" dirty="0" smtClean="0"/>
              <a:t>ntdooien vlees uit de diepvries</a:t>
            </a:r>
            <a:endParaRPr lang="nl-NL" sz="1000" b="1" dirty="0"/>
          </a:p>
        </p:txBody>
      </p:sp>
      <p:pic>
        <p:nvPicPr>
          <p:cNvPr id="2" name="Picture 1"/>
          <p:cNvPicPr/>
          <p:nvPr>
            <p:extLst/>
          </p:nvPr>
        </p:nvPicPr>
        <p:blipFill>
          <a:blip r:embed="rId3"/>
          <a:stretch>
            <a:fillRect/>
          </a:stretch>
        </p:blipFill>
        <p:spPr>
          <a:xfrm>
            <a:off x="1371153" y="1489745"/>
            <a:ext cx="3344863" cy="3170237"/>
          </a:xfrm>
          <a:prstGeom prst="rect">
            <a:avLst/>
          </a:prstGeom>
        </p:spPr>
      </p:pic>
      <p:grpSp>
        <p:nvGrpSpPr>
          <p:cNvPr id="10" name="Group 156"/>
          <p:cNvGrpSpPr>
            <a:grpSpLocks noChangeAspect="1"/>
          </p:cNvGrpSpPr>
          <p:nvPr>
            <p:custDataLst>
              <p:tags r:id="rId1"/>
            </p:custDataLst>
          </p:nvPr>
        </p:nvGrpSpPr>
        <p:grpSpPr bwMode="auto">
          <a:xfrm>
            <a:off x="5148064" y="1559982"/>
            <a:ext cx="216024" cy="429859"/>
            <a:chOff x="1647" y="-295"/>
            <a:chExt cx="2468" cy="4911"/>
          </a:xfrm>
          <a:solidFill>
            <a:schemeClr val="accent1"/>
          </a:solidFill>
        </p:grpSpPr>
        <p:sp>
          <p:nvSpPr>
            <p:cNvPr id="12" name="Freeform 157"/>
            <p:cNvSpPr>
              <a:spLocks noEditPoints="1"/>
            </p:cNvSpPr>
            <p:nvPr/>
          </p:nvSpPr>
          <p:spPr bwMode="auto">
            <a:xfrm>
              <a:off x="1647" y="-295"/>
              <a:ext cx="2468" cy="1467"/>
            </a:xfrm>
            <a:custGeom>
              <a:avLst/>
              <a:gdLst>
                <a:gd name="T0" fmla="*/ 1045 w 1045"/>
                <a:gd name="T1" fmla="*/ 197 h 621"/>
                <a:gd name="T2" fmla="*/ 945 w 1045"/>
                <a:gd name="T3" fmla="*/ 0 h 621"/>
                <a:gd name="T4" fmla="*/ 100 w 1045"/>
                <a:gd name="T5" fmla="*/ 0 h 621"/>
                <a:gd name="T6" fmla="*/ 0 w 1045"/>
                <a:gd name="T7" fmla="*/ 197 h 621"/>
                <a:gd name="T8" fmla="*/ 0 w 1045"/>
                <a:gd name="T9" fmla="*/ 621 h 621"/>
                <a:gd name="T10" fmla="*/ 1045 w 1045"/>
                <a:gd name="T11" fmla="*/ 621 h 621"/>
                <a:gd name="T12" fmla="*/ 1045 w 1045"/>
                <a:gd name="T13" fmla="*/ 197 h 621"/>
                <a:gd name="T14" fmla="*/ 127 w 1045"/>
                <a:gd name="T15" fmla="*/ 508 h 621"/>
                <a:gd name="T16" fmla="*/ 114 w 1045"/>
                <a:gd name="T17" fmla="*/ 519 h 621"/>
                <a:gd name="T18" fmla="*/ 100 w 1045"/>
                <a:gd name="T19" fmla="*/ 508 h 621"/>
                <a:gd name="T20" fmla="*/ 100 w 1045"/>
                <a:gd name="T21" fmla="*/ 346 h 621"/>
                <a:gd name="T22" fmla="*/ 114 w 1045"/>
                <a:gd name="T23" fmla="*/ 335 h 621"/>
                <a:gd name="T24" fmla="*/ 127 w 1045"/>
                <a:gd name="T25" fmla="*/ 346 h 621"/>
                <a:gd name="T26" fmla="*/ 127 w 1045"/>
                <a:gd name="T27" fmla="*/ 50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5" h="621">
                  <a:moveTo>
                    <a:pt x="1045" y="197"/>
                  </a:moveTo>
                  <a:cubicBezTo>
                    <a:pt x="1045" y="88"/>
                    <a:pt x="1000" y="0"/>
                    <a:pt x="945" y="0"/>
                  </a:cubicBezTo>
                  <a:cubicBezTo>
                    <a:pt x="100" y="0"/>
                    <a:pt x="100" y="0"/>
                    <a:pt x="100" y="0"/>
                  </a:cubicBezTo>
                  <a:cubicBezTo>
                    <a:pt x="45" y="0"/>
                    <a:pt x="0" y="88"/>
                    <a:pt x="0" y="197"/>
                  </a:cubicBezTo>
                  <a:cubicBezTo>
                    <a:pt x="0" y="621"/>
                    <a:pt x="0" y="621"/>
                    <a:pt x="0" y="621"/>
                  </a:cubicBezTo>
                  <a:cubicBezTo>
                    <a:pt x="1045" y="621"/>
                    <a:pt x="1045" y="621"/>
                    <a:pt x="1045" y="621"/>
                  </a:cubicBezTo>
                  <a:cubicBezTo>
                    <a:pt x="1045" y="197"/>
                    <a:pt x="1045" y="197"/>
                    <a:pt x="1045" y="197"/>
                  </a:cubicBezTo>
                  <a:close/>
                  <a:moveTo>
                    <a:pt x="127" y="508"/>
                  </a:moveTo>
                  <a:cubicBezTo>
                    <a:pt x="127" y="514"/>
                    <a:pt x="121" y="519"/>
                    <a:pt x="114" y="519"/>
                  </a:cubicBezTo>
                  <a:cubicBezTo>
                    <a:pt x="106" y="519"/>
                    <a:pt x="100" y="514"/>
                    <a:pt x="100" y="508"/>
                  </a:cubicBezTo>
                  <a:cubicBezTo>
                    <a:pt x="100" y="346"/>
                    <a:pt x="100" y="346"/>
                    <a:pt x="100" y="346"/>
                  </a:cubicBezTo>
                  <a:cubicBezTo>
                    <a:pt x="100" y="340"/>
                    <a:pt x="106" y="335"/>
                    <a:pt x="114" y="335"/>
                  </a:cubicBezTo>
                  <a:cubicBezTo>
                    <a:pt x="121" y="335"/>
                    <a:pt x="127" y="340"/>
                    <a:pt x="127" y="346"/>
                  </a:cubicBezTo>
                  <a:lnTo>
                    <a:pt x="127"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8"/>
            <p:cNvSpPr>
              <a:spLocks noEditPoints="1"/>
            </p:cNvSpPr>
            <p:nvPr/>
          </p:nvSpPr>
          <p:spPr bwMode="auto">
            <a:xfrm>
              <a:off x="1647" y="1359"/>
              <a:ext cx="2468" cy="3257"/>
            </a:xfrm>
            <a:custGeom>
              <a:avLst/>
              <a:gdLst>
                <a:gd name="T0" fmla="*/ 0 w 1045"/>
                <a:gd name="T1" fmla="*/ 0 h 1379"/>
                <a:gd name="T2" fmla="*/ 0 w 1045"/>
                <a:gd name="T3" fmla="*/ 1116 h 1379"/>
                <a:gd name="T4" fmla="*/ 100 w 1045"/>
                <a:gd name="T5" fmla="*/ 1313 h 1379"/>
                <a:gd name="T6" fmla="*/ 100 w 1045"/>
                <a:gd name="T7" fmla="*/ 1379 h 1379"/>
                <a:gd name="T8" fmla="*/ 172 w 1045"/>
                <a:gd name="T9" fmla="*/ 1379 h 1379"/>
                <a:gd name="T10" fmla="*/ 172 w 1045"/>
                <a:gd name="T11" fmla="*/ 1313 h 1379"/>
                <a:gd name="T12" fmla="*/ 873 w 1045"/>
                <a:gd name="T13" fmla="*/ 1313 h 1379"/>
                <a:gd name="T14" fmla="*/ 873 w 1045"/>
                <a:gd name="T15" fmla="*/ 1379 h 1379"/>
                <a:gd name="T16" fmla="*/ 945 w 1045"/>
                <a:gd name="T17" fmla="*/ 1379 h 1379"/>
                <a:gd name="T18" fmla="*/ 945 w 1045"/>
                <a:gd name="T19" fmla="*/ 1313 h 1379"/>
                <a:gd name="T20" fmla="*/ 1045 w 1045"/>
                <a:gd name="T21" fmla="*/ 1116 h 1379"/>
                <a:gd name="T22" fmla="*/ 1045 w 1045"/>
                <a:gd name="T23" fmla="*/ 0 h 1379"/>
                <a:gd name="T24" fmla="*/ 0 w 1045"/>
                <a:gd name="T25" fmla="*/ 0 h 1379"/>
                <a:gd name="T26" fmla="*/ 127 w 1045"/>
                <a:gd name="T27" fmla="*/ 276 h 1379"/>
                <a:gd name="T28" fmla="*/ 114 w 1045"/>
                <a:gd name="T29" fmla="*/ 287 h 1379"/>
                <a:gd name="T30" fmla="*/ 100 w 1045"/>
                <a:gd name="T31" fmla="*/ 276 h 1379"/>
                <a:gd name="T32" fmla="*/ 100 w 1045"/>
                <a:gd name="T33" fmla="*/ 114 h 1379"/>
                <a:gd name="T34" fmla="*/ 114 w 1045"/>
                <a:gd name="T35" fmla="*/ 103 h 1379"/>
                <a:gd name="T36" fmla="*/ 127 w 1045"/>
                <a:gd name="T37" fmla="*/ 114 h 1379"/>
                <a:gd name="T38" fmla="*/ 127 w 1045"/>
                <a:gd name="T39" fmla="*/ 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5" h="1379">
                  <a:moveTo>
                    <a:pt x="0" y="0"/>
                  </a:moveTo>
                  <a:cubicBezTo>
                    <a:pt x="0" y="1116"/>
                    <a:pt x="0" y="1116"/>
                    <a:pt x="0" y="1116"/>
                  </a:cubicBezTo>
                  <a:cubicBezTo>
                    <a:pt x="0" y="1224"/>
                    <a:pt x="45" y="1313"/>
                    <a:pt x="100" y="1313"/>
                  </a:cubicBezTo>
                  <a:cubicBezTo>
                    <a:pt x="100" y="1379"/>
                    <a:pt x="100" y="1379"/>
                    <a:pt x="100" y="1379"/>
                  </a:cubicBezTo>
                  <a:cubicBezTo>
                    <a:pt x="172" y="1379"/>
                    <a:pt x="172" y="1379"/>
                    <a:pt x="172" y="1379"/>
                  </a:cubicBezTo>
                  <a:cubicBezTo>
                    <a:pt x="172" y="1313"/>
                    <a:pt x="172" y="1313"/>
                    <a:pt x="172" y="1313"/>
                  </a:cubicBezTo>
                  <a:cubicBezTo>
                    <a:pt x="873" y="1313"/>
                    <a:pt x="873" y="1313"/>
                    <a:pt x="873" y="1313"/>
                  </a:cubicBezTo>
                  <a:cubicBezTo>
                    <a:pt x="873" y="1379"/>
                    <a:pt x="873" y="1379"/>
                    <a:pt x="873" y="1379"/>
                  </a:cubicBezTo>
                  <a:cubicBezTo>
                    <a:pt x="945" y="1379"/>
                    <a:pt x="945" y="1379"/>
                    <a:pt x="945" y="1379"/>
                  </a:cubicBezTo>
                  <a:cubicBezTo>
                    <a:pt x="945" y="1313"/>
                    <a:pt x="945" y="1313"/>
                    <a:pt x="945" y="1313"/>
                  </a:cubicBezTo>
                  <a:cubicBezTo>
                    <a:pt x="1000" y="1313"/>
                    <a:pt x="1045" y="1224"/>
                    <a:pt x="1045" y="1116"/>
                  </a:cubicBezTo>
                  <a:cubicBezTo>
                    <a:pt x="1045" y="0"/>
                    <a:pt x="1045" y="0"/>
                    <a:pt x="1045" y="0"/>
                  </a:cubicBezTo>
                  <a:lnTo>
                    <a:pt x="0" y="0"/>
                  </a:lnTo>
                  <a:close/>
                  <a:moveTo>
                    <a:pt x="127" y="276"/>
                  </a:moveTo>
                  <a:cubicBezTo>
                    <a:pt x="127" y="282"/>
                    <a:pt x="121" y="287"/>
                    <a:pt x="114" y="287"/>
                  </a:cubicBezTo>
                  <a:cubicBezTo>
                    <a:pt x="106" y="287"/>
                    <a:pt x="100" y="282"/>
                    <a:pt x="100" y="276"/>
                  </a:cubicBezTo>
                  <a:cubicBezTo>
                    <a:pt x="100" y="114"/>
                    <a:pt x="100" y="114"/>
                    <a:pt x="100" y="114"/>
                  </a:cubicBezTo>
                  <a:cubicBezTo>
                    <a:pt x="100" y="108"/>
                    <a:pt x="106" y="103"/>
                    <a:pt x="114" y="103"/>
                  </a:cubicBezTo>
                  <a:cubicBezTo>
                    <a:pt x="121" y="103"/>
                    <a:pt x="127" y="108"/>
                    <a:pt x="127" y="114"/>
                  </a:cubicBezTo>
                  <a:lnTo>
                    <a:pt x="127"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 name="Straight Connector 4"/>
          <p:cNvCxnSpPr/>
          <p:nvPr/>
        </p:nvCxnSpPr>
        <p:spPr>
          <a:xfrm>
            <a:off x="4644008" y="1791226"/>
            <a:ext cx="432048" cy="0"/>
          </a:xfrm>
          <a:prstGeom prst="line">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gray">
          <a:xfrm>
            <a:off x="1875900" y="1624184"/>
            <a:ext cx="792088" cy="299493"/>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10952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408551"/>
            <a:ext cx="6408889" cy="576080"/>
          </a:xfrm>
        </p:spPr>
        <p:txBody>
          <a:bodyPr/>
          <a:lstStyle/>
          <a:p>
            <a:r>
              <a:rPr lang="nl-NL" sz="1600" dirty="0" smtClean="0"/>
              <a:t>Het doorsnijden van vlees is de meest gebruikte methode om te controleren of het vlees gaar is (57%). Het aanhouden van de bereidingstijd (35%) en het peilen van de weerstand van het vlees (22%) wordt ook vaak als methodiek gebruikt (combinatie is mogelijk). </a:t>
            </a:r>
            <a:endParaRPr lang="nl-NL" sz="1600" dirty="0"/>
          </a:p>
        </p:txBody>
      </p:sp>
      <p:sp>
        <p:nvSpPr>
          <p:cNvPr id="8" name="Content Placeholder 7"/>
          <p:cNvSpPr>
            <a:spLocks noGrp="1"/>
          </p:cNvSpPr>
          <p:nvPr>
            <p:ph sz="quarter" idx="14"/>
          </p:nvPr>
        </p:nvSpPr>
        <p:spPr>
          <a:xfrm>
            <a:off x="6075541" y="1203598"/>
            <a:ext cx="2736303" cy="2591967"/>
          </a:xfrm>
        </p:spPr>
        <p:txBody>
          <a:bodyPr/>
          <a:lstStyle/>
          <a:p>
            <a:r>
              <a:rPr lang="nl-NL" sz="800" dirty="0" smtClean="0"/>
              <a:t>Vrouwen snijden relatief vaker vlees door om te kunnen beoordelen of vlees gaar is dan mannen (60% vs. 54%).</a:t>
            </a:r>
          </a:p>
          <a:p>
            <a:r>
              <a:rPr lang="nl-NL" sz="800" dirty="0" smtClean="0"/>
              <a:t>Mannen kijken relatief vaker dan vrouwen naar de kleur van het vlees (19% vs. 13%).</a:t>
            </a:r>
          </a:p>
          <a:p>
            <a:r>
              <a:rPr lang="nl-NL" sz="800" dirty="0" smtClean="0"/>
              <a:t>18-29 jarigen drukken relatief vaker dan 30+ het vlees in om de weerstand te voelen (32% vs. gem. 20%). </a:t>
            </a:r>
          </a:p>
          <a:p>
            <a:r>
              <a:rPr lang="nl-NL" sz="800" dirty="0" smtClean="0"/>
              <a:t>65-plussers houden relatief vaker dan 18-64 jarigen de bereidingstijd aan (50% vs. gem. 30%).</a:t>
            </a:r>
          </a:p>
          <a:p>
            <a:r>
              <a:rPr lang="nl-NL" sz="800" dirty="0" smtClean="0"/>
              <a:t>Hoog opgeleiden snijden relatief vaker het vlees door dan lager opgeleiden (66% vs. 53%). </a:t>
            </a:r>
          </a:p>
          <a:p>
            <a:r>
              <a:rPr lang="nl-NL" sz="800" dirty="0" smtClean="0"/>
              <a:t>Het </a:t>
            </a:r>
            <a:r>
              <a:rPr lang="nl-NL" sz="800" dirty="0"/>
              <a:t>gemiddeld opgegeven aantal methoden ter beoordeling van de gaarheid van vlees is 1.50. </a:t>
            </a:r>
          </a:p>
          <a:p>
            <a:pPr marL="0" indent="0">
              <a:buNone/>
            </a:pPr>
            <a:endParaRPr lang="nl-NL" sz="800" dirty="0"/>
          </a:p>
          <a:p>
            <a:pPr marL="0" indent="0">
              <a:buNone/>
            </a:pPr>
            <a:endParaRPr lang="nl-NL" sz="800" dirty="0"/>
          </a:p>
        </p:txBody>
      </p:sp>
      <p:sp>
        <p:nvSpPr>
          <p:cNvPr id="9" name="Content Placeholder 8"/>
          <p:cNvSpPr>
            <a:spLocks noGrp="1"/>
          </p:cNvSpPr>
          <p:nvPr>
            <p:ph sz="quarter" idx="15"/>
          </p:nvPr>
        </p:nvSpPr>
        <p:spPr/>
        <p:txBody>
          <a:bodyPr/>
          <a:lstStyle/>
          <a:p>
            <a:r>
              <a:rPr lang="nl-NL" sz="800" dirty="0"/>
              <a:t>A06. Kunt u in het algemeen beoordelen of vlees gaar is? </a:t>
            </a:r>
          </a:p>
          <a:p>
            <a:r>
              <a:rPr lang="nl-NL" sz="800" dirty="0"/>
              <a:t>A07. Hoe beoordeelt u of een groot stuk vlees, bijvoorbeeld rollade, gaar is?</a:t>
            </a:r>
          </a:p>
          <a:p>
            <a:r>
              <a:rPr lang="nl-NL" sz="800" i="1" dirty="0"/>
              <a:t>Basis: Alle respondenten die vlees eten (n = </a:t>
            </a:r>
            <a:r>
              <a:rPr lang="nl-NL" sz="800" i="1" dirty="0" smtClean="0"/>
              <a:t>1.008)</a:t>
            </a:r>
            <a:endParaRPr lang="nl-NL" sz="800" i="1" dirty="0"/>
          </a:p>
          <a:p>
            <a:endParaRPr lang="nl-NL" sz="800" dirty="0"/>
          </a:p>
        </p:txBody>
      </p:sp>
      <p:cxnSp>
        <p:nvCxnSpPr>
          <p:cNvPr id="6" name="Straight Connector 5"/>
          <p:cNvCxnSpPr/>
          <p:nvPr/>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bwMode="gray">
          <a:xfrm>
            <a:off x="395536" y="915566"/>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Beoordelen gaarheid vlees</a:t>
            </a:r>
            <a:endParaRPr lang="nl-NL" sz="1000" b="1" dirty="0"/>
          </a:p>
        </p:txBody>
      </p:sp>
      <p:cxnSp>
        <p:nvCxnSpPr>
          <p:cNvPr id="4" name="Straight Connector 3"/>
          <p:cNvCxnSpPr/>
          <p:nvPr/>
        </p:nvCxnSpPr>
        <p:spPr>
          <a:xfrm>
            <a:off x="762400" y="1707654"/>
            <a:ext cx="3240360" cy="0"/>
          </a:xfrm>
          <a:prstGeom prst="line">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bwMode="gray">
          <a:xfrm>
            <a:off x="884634" y="1347614"/>
            <a:ext cx="3039294" cy="307777"/>
          </a:xfrm>
          <a:prstGeom prst="rect">
            <a:avLst/>
          </a:prstGeom>
          <a:noFill/>
        </p:spPr>
        <p:txBody>
          <a:bodyPr wrap="none" lIns="0" tIns="0" rIns="0" bIns="0" rtlCol="0">
            <a:spAutoFit/>
          </a:bodyPr>
          <a:lstStyle/>
          <a:p>
            <a:pPr>
              <a:spcBef>
                <a:spcPts val="300"/>
              </a:spcBef>
            </a:pPr>
            <a:r>
              <a:rPr lang="nl-NL" sz="2000" b="1" dirty="0" smtClean="0">
                <a:solidFill>
                  <a:schemeClr val="accent1"/>
                </a:solidFill>
                <a:latin typeface="Arial" pitchFamily="34" charset="0"/>
                <a:cs typeface="Arial" pitchFamily="34" charset="0"/>
              </a:rPr>
              <a:t>91% </a:t>
            </a:r>
            <a:r>
              <a:rPr lang="nl-NL" sz="900" dirty="0" smtClean="0">
                <a:solidFill>
                  <a:schemeClr val="bg2"/>
                </a:solidFill>
                <a:latin typeface="Arial" pitchFamily="34" charset="0"/>
                <a:cs typeface="Arial" pitchFamily="34" charset="0"/>
              </a:rPr>
              <a:t>kan in het algemeen beoordelen of vlees gaar is</a:t>
            </a:r>
            <a:endParaRPr lang="en-US" sz="900" dirty="0" err="1" smtClean="0">
              <a:solidFill>
                <a:schemeClr val="bg2"/>
              </a:solidFill>
              <a:latin typeface="Arial" pitchFamily="34" charset="0"/>
              <a:cs typeface="Arial" pitchFamily="34" charset="0"/>
            </a:endParaRPr>
          </a:p>
        </p:txBody>
      </p:sp>
      <p:pic>
        <p:nvPicPr>
          <p:cNvPr id="2" name="Picture 1"/>
          <p:cNvPicPr/>
          <p:nvPr>
            <p:extLst/>
          </p:nvPr>
        </p:nvPicPr>
        <p:blipFill>
          <a:blip r:embed="rId2"/>
          <a:stretch>
            <a:fillRect/>
          </a:stretch>
        </p:blipFill>
        <p:spPr>
          <a:xfrm>
            <a:off x="1180579" y="1851670"/>
            <a:ext cx="4327525" cy="2628900"/>
          </a:xfrm>
          <a:prstGeom prst="rect">
            <a:avLst/>
          </a:prstGeom>
        </p:spPr>
      </p:pic>
      <p:sp>
        <p:nvSpPr>
          <p:cNvPr id="12" name="Rectangle 11"/>
          <p:cNvSpPr/>
          <p:nvPr/>
        </p:nvSpPr>
        <p:spPr bwMode="gray">
          <a:xfrm>
            <a:off x="1115616" y="3363838"/>
            <a:ext cx="1728192" cy="299493"/>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13" name="Rectangle 12"/>
          <p:cNvSpPr/>
          <p:nvPr/>
        </p:nvSpPr>
        <p:spPr bwMode="gray">
          <a:xfrm>
            <a:off x="1115616" y="1995686"/>
            <a:ext cx="1728192" cy="299493"/>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00719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245037"/>
            <a:ext cx="6408889" cy="576080"/>
          </a:xfrm>
        </p:spPr>
        <p:txBody>
          <a:bodyPr/>
          <a:lstStyle/>
          <a:p>
            <a:r>
              <a:rPr lang="nl-NL" sz="1600" dirty="0" smtClean="0"/>
              <a:t>30% geeft aan buitenshuis een niet volledig doorbakken hamburger te eten. Bij familie /vrienden verzoekt 60% een niet volledig doorbakken hamburger alsnog volledig te doorbakken. 25% eet het gewoon op.</a:t>
            </a:r>
            <a:endParaRPr lang="nl-NL" sz="1600" dirty="0"/>
          </a:p>
        </p:txBody>
      </p:sp>
      <p:sp>
        <p:nvSpPr>
          <p:cNvPr id="8" name="Content Placeholder 7"/>
          <p:cNvSpPr>
            <a:spLocks noGrp="1"/>
          </p:cNvSpPr>
          <p:nvPr>
            <p:ph sz="quarter" idx="14"/>
          </p:nvPr>
        </p:nvSpPr>
        <p:spPr>
          <a:xfrm>
            <a:off x="323528" y="3784894"/>
            <a:ext cx="5616624" cy="968932"/>
          </a:xfrm>
        </p:spPr>
        <p:txBody>
          <a:bodyPr/>
          <a:lstStyle/>
          <a:p>
            <a:r>
              <a:rPr lang="nl-NL" sz="800" dirty="0" smtClean="0"/>
              <a:t>Mannen eten hun hamburger buitenshuis relatief vaker medium of rare dan vrouwen (39% vs. 22%).</a:t>
            </a:r>
          </a:p>
          <a:p>
            <a:r>
              <a:rPr lang="nl-NL" sz="800" dirty="0" smtClean="0"/>
              <a:t>Senioren (65+) eten relatief vaker dan 18-64 jarigen geen hamburger buitenshuis (33% vs. gem. 12%).</a:t>
            </a:r>
          </a:p>
          <a:p>
            <a:r>
              <a:rPr lang="nl-NL" sz="800" dirty="0" smtClean="0"/>
              <a:t>Hoog opgeleiden eten hun hamburger buitenshuis relatief vaker niet volledig doorbakken (medium of rare) dan lager opgeleiden (37% vs. gem. 24%).</a:t>
            </a:r>
          </a:p>
          <a:p>
            <a:r>
              <a:rPr lang="nl-NL" sz="800" dirty="0" smtClean="0"/>
              <a:t>Vrouwen eten relatief vaker dan mannen alleen het volledig doorbakken deel van de hamburger op (10% vs. 5%).</a:t>
            </a:r>
          </a:p>
          <a:p>
            <a:r>
              <a:rPr lang="nl-NL" sz="800" dirty="0" smtClean="0"/>
              <a:t>Mannen vinden het relatief vaker dan vrouwen prima als de hamburger niet volledig gaar is (8% vs. 5%).</a:t>
            </a:r>
          </a:p>
          <a:p>
            <a:r>
              <a:rPr lang="nl-NL" sz="800" dirty="0" smtClean="0"/>
              <a:t>Hoog opgeleiden vinden het relatief vaker dan lager opgeleiden prima als de hamburger niet volledig doorbakken is (11% vs. gem. 5%).</a:t>
            </a:r>
          </a:p>
          <a:p>
            <a:endParaRPr lang="nl-NL" sz="800" dirty="0" smtClean="0"/>
          </a:p>
          <a:p>
            <a:pPr marL="0" indent="0">
              <a:buNone/>
            </a:pPr>
            <a:endParaRPr lang="nl-NL" sz="800" dirty="0"/>
          </a:p>
        </p:txBody>
      </p:sp>
      <p:sp>
        <p:nvSpPr>
          <p:cNvPr id="9" name="Content Placeholder 8"/>
          <p:cNvSpPr>
            <a:spLocks noGrp="1"/>
          </p:cNvSpPr>
          <p:nvPr>
            <p:ph sz="quarter" idx="15"/>
          </p:nvPr>
        </p:nvSpPr>
        <p:spPr>
          <a:xfrm>
            <a:off x="6084168" y="3784894"/>
            <a:ext cx="2736303" cy="968932"/>
          </a:xfrm>
        </p:spPr>
        <p:txBody>
          <a:bodyPr/>
          <a:lstStyle/>
          <a:p>
            <a:r>
              <a:rPr lang="nl-NL" sz="700" dirty="0" smtClean="0"/>
              <a:t>A08. </a:t>
            </a:r>
            <a:r>
              <a:rPr lang="nl-NL" sz="700" dirty="0"/>
              <a:t>Stel u eet buitenshuis, in een restaurant, eetcafé of andere eetgelegenheid, een hamburger. </a:t>
            </a:r>
            <a:br>
              <a:rPr lang="nl-NL" sz="700" dirty="0"/>
            </a:br>
            <a:r>
              <a:rPr lang="nl-NL" sz="700" dirty="0"/>
              <a:t>Eet u die hamburger dan doorgaans doorbakken, half doorbakken of niet doorbakken</a:t>
            </a:r>
            <a:r>
              <a:rPr lang="nl-NL" sz="700" dirty="0" smtClean="0"/>
              <a:t>?</a:t>
            </a:r>
          </a:p>
          <a:p>
            <a:r>
              <a:rPr lang="nl-NL" sz="700" dirty="0" smtClean="0"/>
              <a:t>A09. Stel </a:t>
            </a:r>
            <a:r>
              <a:rPr lang="nl-NL" sz="700" dirty="0"/>
              <a:t>u bent bij vrienden of familie en u krijgt een hamburger die </a:t>
            </a:r>
            <a:r>
              <a:rPr lang="nl-NL" sz="700" dirty="0" smtClean="0"/>
              <a:t>niet </a:t>
            </a:r>
            <a:r>
              <a:rPr lang="nl-NL" sz="700" dirty="0"/>
              <a:t>helemaal gaar is. </a:t>
            </a:r>
            <a:br>
              <a:rPr lang="nl-NL" sz="700" dirty="0"/>
            </a:br>
            <a:r>
              <a:rPr lang="nl-NL" sz="700" dirty="0"/>
              <a:t>Wat doet u dan</a:t>
            </a:r>
            <a:r>
              <a:rPr lang="nl-NL" sz="700" dirty="0" smtClean="0"/>
              <a:t>?</a:t>
            </a:r>
          </a:p>
          <a:p>
            <a:r>
              <a:rPr lang="nl-NL" sz="700" i="1" dirty="0" smtClean="0"/>
              <a:t>Basis: Alle respondenten die vlees eten (n = 1.008)</a:t>
            </a:r>
          </a:p>
          <a:p>
            <a:endParaRPr lang="nl-NL" sz="700" dirty="0"/>
          </a:p>
        </p:txBody>
      </p:sp>
      <p:cxnSp>
        <p:nvCxnSpPr>
          <p:cNvPr id="12" name="Straight Connector 11"/>
          <p:cNvCxnSpPr/>
          <p:nvPr/>
        </p:nvCxnSpPr>
        <p:spPr>
          <a:xfrm>
            <a:off x="395536" y="1203598"/>
            <a:ext cx="4104456"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395536" y="915566"/>
            <a:ext cx="410445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Eten hamburger buitenshuis</a:t>
            </a:r>
            <a:endParaRPr lang="nl-NL" sz="1000" b="1" dirty="0"/>
          </a:p>
        </p:txBody>
      </p:sp>
      <p:cxnSp>
        <p:nvCxnSpPr>
          <p:cNvPr id="14" name="Straight Connector 13"/>
          <p:cNvCxnSpPr/>
          <p:nvPr/>
        </p:nvCxnSpPr>
        <p:spPr>
          <a:xfrm>
            <a:off x="4644008" y="1203598"/>
            <a:ext cx="4104456"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8"/>
          <p:cNvSpPr txBox="1">
            <a:spLocks/>
          </p:cNvSpPr>
          <p:nvPr/>
        </p:nvSpPr>
        <p:spPr bwMode="gray">
          <a:xfrm>
            <a:off x="4644008" y="915566"/>
            <a:ext cx="410445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Handelen wanneer hamburger niet gaar is</a:t>
            </a:r>
            <a:endParaRPr lang="nl-NL" sz="1000" b="1" dirty="0"/>
          </a:p>
        </p:txBody>
      </p:sp>
      <p:pic>
        <p:nvPicPr>
          <p:cNvPr id="2" name="Picture 1"/>
          <p:cNvPicPr/>
          <p:nvPr>
            <p:extLst/>
          </p:nvPr>
        </p:nvPicPr>
        <p:blipFill>
          <a:blip r:embed="rId3"/>
          <a:stretch>
            <a:fillRect/>
          </a:stretch>
        </p:blipFill>
        <p:spPr>
          <a:xfrm>
            <a:off x="827584" y="1511151"/>
            <a:ext cx="3581400" cy="2644775"/>
          </a:xfrm>
          <a:prstGeom prst="rect">
            <a:avLst/>
          </a:prstGeom>
        </p:spPr>
      </p:pic>
      <p:pic>
        <p:nvPicPr>
          <p:cNvPr id="3" name="Picture 2"/>
          <p:cNvPicPr/>
          <p:nvPr>
            <p:extLst/>
          </p:nvPr>
        </p:nvPicPr>
        <p:blipFill>
          <a:blip r:embed="rId4"/>
          <a:stretch>
            <a:fillRect/>
          </a:stretch>
        </p:blipFill>
        <p:spPr>
          <a:xfrm>
            <a:off x="4860032" y="1485900"/>
            <a:ext cx="4792663" cy="2171700"/>
          </a:xfrm>
          <a:prstGeom prst="rect">
            <a:avLst/>
          </a:prstGeom>
        </p:spPr>
      </p:pic>
      <p:sp>
        <p:nvSpPr>
          <p:cNvPr id="19" name="Freeform 118"/>
          <p:cNvSpPr>
            <a:spLocks noChangeAspect="1" noEditPoints="1"/>
          </p:cNvSpPr>
          <p:nvPr>
            <p:custDataLst>
              <p:tags r:id="rId1"/>
            </p:custDataLst>
          </p:nvPr>
        </p:nvSpPr>
        <p:spPr bwMode="auto">
          <a:xfrm>
            <a:off x="3923928" y="1419622"/>
            <a:ext cx="401197" cy="385765"/>
          </a:xfrm>
          <a:custGeom>
            <a:avLst/>
            <a:gdLst>
              <a:gd name="T0" fmla="*/ 640 w 2080"/>
              <a:gd name="T1" fmla="*/ 1520 h 2000"/>
              <a:gd name="T2" fmla="*/ 760 w 2080"/>
              <a:gd name="T3" fmla="*/ 1758 h 2000"/>
              <a:gd name="T4" fmla="*/ 880 w 2080"/>
              <a:gd name="T5" fmla="*/ 1520 h 2000"/>
              <a:gd name="T6" fmla="*/ 2000 w 2080"/>
              <a:gd name="T7" fmla="*/ 1640 h 2000"/>
              <a:gd name="T8" fmla="*/ 1840 w 2080"/>
              <a:gd name="T9" fmla="*/ 2000 h 2000"/>
              <a:gd name="T10" fmla="*/ 80 w 2080"/>
              <a:gd name="T11" fmla="*/ 1840 h 2000"/>
              <a:gd name="T12" fmla="*/ 200 w 2080"/>
              <a:gd name="T13" fmla="*/ 1520 h 2000"/>
              <a:gd name="T14" fmla="*/ 320 w 2080"/>
              <a:gd name="T15" fmla="*/ 1720 h 2000"/>
              <a:gd name="T16" fmla="*/ 560 w 2080"/>
              <a:gd name="T17" fmla="*/ 1720 h 2000"/>
              <a:gd name="T18" fmla="*/ 1840 w 2080"/>
              <a:gd name="T19" fmla="*/ 1000 h 2000"/>
              <a:gd name="T20" fmla="*/ 1840 w 2080"/>
              <a:gd name="T21" fmla="*/ 1480 h 2000"/>
              <a:gd name="T22" fmla="*/ 0 w 2080"/>
              <a:gd name="T23" fmla="*/ 1240 h 2000"/>
              <a:gd name="T24" fmla="*/ 1840 w 2080"/>
              <a:gd name="T25" fmla="*/ 1000 h 2000"/>
              <a:gd name="T26" fmla="*/ 127 w 2080"/>
              <a:gd name="T27" fmla="*/ 856 h 2000"/>
              <a:gd name="T28" fmla="*/ 384 w 2080"/>
              <a:gd name="T29" fmla="*/ 887 h 2000"/>
              <a:gd name="T30" fmla="*/ 527 w 2080"/>
              <a:gd name="T31" fmla="*/ 856 h 2000"/>
              <a:gd name="T32" fmla="*/ 784 w 2080"/>
              <a:gd name="T33" fmla="*/ 887 h 2000"/>
              <a:gd name="T34" fmla="*/ 927 w 2080"/>
              <a:gd name="T35" fmla="*/ 856 h 2000"/>
              <a:gd name="T36" fmla="*/ 1184 w 2080"/>
              <a:gd name="T37" fmla="*/ 887 h 2000"/>
              <a:gd name="T38" fmla="*/ 1327 w 2080"/>
              <a:gd name="T39" fmla="*/ 856 h 2000"/>
              <a:gd name="T40" fmla="*/ 1584 w 2080"/>
              <a:gd name="T41" fmla="*/ 887 h 2000"/>
              <a:gd name="T42" fmla="*/ 1727 w 2080"/>
              <a:gd name="T43" fmla="*/ 856 h 2000"/>
              <a:gd name="T44" fmla="*/ 2028 w 2080"/>
              <a:gd name="T45" fmla="*/ 932 h 2000"/>
              <a:gd name="T46" fmla="*/ 1896 w 2080"/>
              <a:gd name="T47" fmla="*/ 913 h 2000"/>
              <a:gd name="T48" fmla="*/ 1753 w 2080"/>
              <a:gd name="T49" fmla="*/ 944 h 2000"/>
              <a:gd name="T50" fmla="*/ 1496 w 2080"/>
              <a:gd name="T51" fmla="*/ 913 h 2000"/>
              <a:gd name="T52" fmla="*/ 1353 w 2080"/>
              <a:gd name="T53" fmla="*/ 944 h 2000"/>
              <a:gd name="T54" fmla="*/ 1096 w 2080"/>
              <a:gd name="T55" fmla="*/ 913 h 2000"/>
              <a:gd name="T56" fmla="*/ 953 w 2080"/>
              <a:gd name="T57" fmla="*/ 944 h 2000"/>
              <a:gd name="T58" fmla="*/ 696 w 2080"/>
              <a:gd name="T59" fmla="*/ 913 h 2000"/>
              <a:gd name="T60" fmla="*/ 553 w 2080"/>
              <a:gd name="T61" fmla="*/ 944 h 2000"/>
              <a:gd name="T62" fmla="*/ 296 w 2080"/>
              <a:gd name="T63" fmla="*/ 913 h 2000"/>
              <a:gd name="T64" fmla="*/ 108 w 2080"/>
              <a:gd name="T65" fmla="*/ 988 h 2000"/>
              <a:gd name="T66" fmla="*/ 1040 w 2080"/>
              <a:gd name="T67" fmla="*/ 0 h 2000"/>
              <a:gd name="T68" fmla="*/ 2000 w 2080"/>
              <a:gd name="T69" fmla="*/ 648 h 2000"/>
              <a:gd name="T70" fmla="*/ 1919 w 2080"/>
              <a:gd name="T71" fmla="*/ 800 h 2000"/>
              <a:gd name="T72" fmla="*/ 80 w 2080"/>
              <a:gd name="T73" fmla="*/ 715 h 2000"/>
              <a:gd name="T74" fmla="*/ 368 w 2080"/>
              <a:gd name="T75" fmla="*/ 18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0" h="2000">
                <a:moveTo>
                  <a:pt x="560" y="1520"/>
                </a:moveTo>
                <a:cubicBezTo>
                  <a:pt x="640" y="1520"/>
                  <a:pt x="640" y="1520"/>
                  <a:pt x="640" y="1520"/>
                </a:cubicBezTo>
                <a:cubicBezTo>
                  <a:pt x="640" y="1638"/>
                  <a:pt x="640" y="1638"/>
                  <a:pt x="640" y="1638"/>
                </a:cubicBezTo>
                <a:cubicBezTo>
                  <a:pt x="640" y="1704"/>
                  <a:pt x="694" y="1758"/>
                  <a:pt x="760" y="1758"/>
                </a:cubicBezTo>
                <a:cubicBezTo>
                  <a:pt x="826" y="1758"/>
                  <a:pt x="880" y="1705"/>
                  <a:pt x="880" y="1638"/>
                </a:cubicBezTo>
                <a:cubicBezTo>
                  <a:pt x="880" y="1520"/>
                  <a:pt x="880" y="1520"/>
                  <a:pt x="880" y="1520"/>
                </a:cubicBezTo>
                <a:cubicBezTo>
                  <a:pt x="1880" y="1520"/>
                  <a:pt x="1880" y="1520"/>
                  <a:pt x="1880" y="1520"/>
                </a:cubicBezTo>
                <a:cubicBezTo>
                  <a:pt x="1946" y="1520"/>
                  <a:pt x="2000" y="1574"/>
                  <a:pt x="2000" y="1640"/>
                </a:cubicBezTo>
                <a:cubicBezTo>
                  <a:pt x="2000" y="1840"/>
                  <a:pt x="2000" y="1840"/>
                  <a:pt x="2000" y="1840"/>
                </a:cubicBezTo>
                <a:cubicBezTo>
                  <a:pt x="2000" y="1928"/>
                  <a:pt x="1928" y="2000"/>
                  <a:pt x="1840" y="2000"/>
                </a:cubicBezTo>
                <a:cubicBezTo>
                  <a:pt x="240" y="2000"/>
                  <a:pt x="240" y="2000"/>
                  <a:pt x="240" y="2000"/>
                </a:cubicBezTo>
                <a:cubicBezTo>
                  <a:pt x="152" y="2000"/>
                  <a:pt x="80" y="1928"/>
                  <a:pt x="80" y="1840"/>
                </a:cubicBezTo>
                <a:cubicBezTo>
                  <a:pt x="80" y="1640"/>
                  <a:pt x="80" y="1640"/>
                  <a:pt x="80" y="1640"/>
                </a:cubicBezTo>
                <a:cubicBezTo>
                  <a:pt x="80" y="1574"/>
                  <a:pt x="134" y="1520"/>
                  <a:pt x="200" y="1520"/>
                </a:cubicBezTo>
                <a:cubicBezTo>
                  <a:pt x="320" y="1520"/>
                  <a:pt x="320" y="1520"/>
                  <a:pt x="320" y="1520"/>
                </a:cubicBezTo>
                <a:cubicBezTo>
                  <a:pt x="320" y="1720"/>
                  <a:pt x="320" y="1720"/>
                  <a:pt x="320" y="1720"/>
                </a:cubicBezTo>
                <a:cubicBezTo>
                  <a:pt x="320" y="1786"/>
                  <a:pt x="374" y="1840"/>
                  <a:pt x="440" y="1840"/>
                </a:cubicBezTo>
                <a:cubicBezTo>
                  <a:pt x="506" y="1840"/>
                  <a:pt x="560" y="1786"/>
                  <a:pt x="560" y="1720"/>
                </a:cubicBezTo>
                <a:lnTo>
                  <a:pt x="560" y="1520"/>
                </a:lnTo>
                <a:close/>
                <a:moveTo>
                  <a:pt x="1840" y="1000"/>
                </a:moveTo>
                <a:cubicBezTo>
                  <a:pt x="1972" y="1000"/>
                  <a:pt x="2080" y="1108"/>
                  <a:pt x="2080" y="1240"/>
                </a:cubicBezTo>
                <a:cubicBezTo>
                  <a:pt x="2080" y="1372"/>
                  <a:pt x="1972" y="1480"/>
                  <a:pt x="1840" y="1480"/>
                </a:cubicBezTo>
                <a:cubicBezTo>
                  <a:pt x="240" y="1480"/>
                  <a:pt x="240" y="1480"/>
                  <a:pt x="240" y="1480"/>
                </a:cubicBezTo>
                <a:cubicBezTo>
                  <a:pt x="108" y="1480"/>
                  <a:pt x="0" y="1372"/>
                  <a:pt x="0" y="1240"/>
                </a:cubicBezTo>
                <a:cubicBezTo>
                  <a:pt x="0" y="1108"/>
                  <a:pt x="108" y="1000"/>
                  <a:pt x="240" y="1000"/>
                </a:cubicBezTo>
                <a:lnTo>
                  <a:pt x="1840" y="1000"/>
                </a:lnTo>
                <a:close/>
                <a:moveTo>
                  <a:pt x="52" y="932"/>
                </a:moveTo>
                <a:cubicBezTo>
                  <a:pt x="127" y="856"/>
                  <a:pt x="127" y="856"/>
                  <a:pt x="127" y="856"/>
                </a:cubicBezTo>
                <a:cubicBezTo>
                  <a:pt x="189" y="794"/>
                  <a:pt x="291" y="794"/>
                  <a:pt x="353" y="856"/>
                </a:cubicBezTo>
                <a:cubicBezTo>
                  <a:pt x="384" y="887"/>
                  <a:pt x="384" y="887"/>
                  <a:pt x="384" y="887"/>
                </a:cubicBezTo>
                <a:cubicBezTo>
                  <a:pt x="414" y="918"/>
                  <a:pt x="466" y="918"/>
                  <a:pt x="496" y="887"/>
                </a:cubicBezTo>
                <a:cubicBezTo>
                  <a:pt x="527" y="856"/>
                  <a:pt x="527" y="856"/>
                  <a:pt x="527" y="856"/>
                </a:cubicBezTo>
                <a:cubicBezTo>
                  <a:pt x="589" y="794"/>
                  <a:pt x="691" y="794"/>
                  <a:pt x="753" y="856"/>
                </a:cubicBezTo>
                <a:cubicBezTo>
                  <a:pt x="784" y="887"/>
                  <a:pt x="784" y="887"/>
                  <a:pt x="784" y="887"/>
                </a:cubicBezTo>
                <a:cubicBezTo>
                  <a:pt x="814" y="918"/>
                  <a:pt x="866" y="918"/>
                  <a:pt x="896" y="887"/>
                </a:cubicBezTo>
                <a:cubicBezTo>
                  <a:pt x="927" y="856"/>
                  <a:pt x="927" y="856"/>
                  <a:pt x="927" y="856"/>
                </a:cubicBezTo>
                <a:cubicBezTo>
                  <a:pt x="989" y="794"/>
                  <a:pt x="1091" y="794"/>
                  <a:pt x="1153" y="856"/>
                </a:cubicBezTo>
                <a:cubicBezTo>
                  <a:pt x="1184" y="887"/>
                  <a:pt x="1184" y="887"/>
                  <a:pt x="1184" y="887"/>
                </a:cubicBezTo>
                <a:cubicBezTo>
                  <a:pt x="1214" y="918"/>
                  <a:pt x="1266" y="918"/>
                  <a:pt x="1296" y="887"/>
                </a:cubicBezTo>
                <a:cubicBezTo>
                  <a:pt x="1327" y="856"/>
                  <a:pt x="1327" y="856"/>
                  <a:pt x="1327" y="856"/>
                </a:cubicBezTo>
                <a:cubicBezTo>
                  <a:pt x="1389" y="794"/>
                  <a:pt x="1491" y="794"/>
                  <a:pt x="1553" y="856"/>
                </a:cubicBezTo>
                <a:cubicBezTo>
                  <a:pt x="1584" y="887"/>
                  <a:pt x="1584" y="887"/>
                  <a:pt x="1584" y="887"/>
                </a:cubicBezTo>
                <a:cubicBezTo>
                  <a:pt x="1614" y="918"/>
                  <a:pt x="1666" y="918"/>
                  <a:pt x="1696" y="887"/>
                </a:cubicBezTo>
                <a:cubicBezTo>
                  <a:pt x="1727" y="856"/>
                  <a:pt x="1727" y="856"/>
                  <a:pt x="1727" y="856"/>
                </a:cubicBezTo>
                <a:cubicBezTo>
                  <a:pt x="1789" y="794"/>
                  <a:pt x="1891" y="794"/>
                  <a:pt x="1953" y="856"/>
                </a:cubicBezTo>
                <a:cubicBezTo>
                  <a:pt x="2028" y="932"/>
                  <a:pt x="2028" y="932"/>
                  <a:pt x="2028" y="932"/>
                </a:cubicBezTo>
                <a:cubicBezTo>
                  <a:pt x="1972" y="988"/>
                  <a:pt x="1972" y="988"/>
                  <a:pt x="1972" y="988"/>
                </a:cubicBezTo>
                <a:cubicBezTo>
                  <a:pt x="1896" y="913"/>
                  <a:pt x="1896" y="913"/>
                  <a:pt x="1896" y="913"/>
                </a:cubicBezTo>
                <a:cubicBezTo>
                  <a:pt x="1866" y="882"/>
                  <a:pt x="1814" y="882"/>
                  <a:pt x="1784" y="913"/>
                </a:cubicBezTo>
                <a:cubicBezTo>
                  <a:pt x="1753" y="944"/>
                  <a:pt x="1753" y="944"/>
                  <a:pt x="1753" y="944"/>
                </a:cubicBezTo>
                <a:cubicBezTo>
                  <a:pt x="1691" y="1006"/>
                  <a:pt x="1589" y="1006"/>
                  <a:pt x="1527" y="944"/>
                </a:cubicBezTo>
                <a:cubicBezTo>
                  <a:pt x="1496" y="913"/>
                  <a:pt x="1496" y="913"/>
                  <a:pt x="1496" y="913"/>
                </a:cubicBezTo>
                <a:cubicBezTo>
                  <a:pt x="1466" y="882"/>
                  <a:pt x="1414" y="882"/>
                  <a:pt x="1384" y="913"/>
                </a:cubicBezTo>
                <a:cubicBezTo>
                  <a:pt x="1353" y="944"/>
                  <a:pt x="1353" y="944"/>
                  <a:pt x="1353" y="944"/>
                </a:cubicBezTo>
                <a:cubicBezTo>
                  <a:pt x="1291" y="1006"/>
                  <a:pt x="1189" y="1006"/>
                  <a:pt x="1127" y="944"/>
                </a:cubicBezTo>
                <a:cubicBezTo>
                  <a:pt x="1096" y="913"/>
                  <a:pt x="1096" y="913"/>
                  <a:pt x="1096" y="913"/>
                </a:cubicBezTo>
                <a:cubicBezTo>
                  <a:pt x="1066" y="882"/>
                  <a:pt x="1014" y="882"/>
                  <a:pt x="984" y="913"/>
                </a:cubicBezTo>
                <a:cubicBezTo>
                  <a:pt x="953" y="944"/>
                  <a:pt x="953" y="944"/>
                  <a:pt x="953" y="944"/>
                </a:cubicBezTo>
                <a:cubicBezTo>
                  <a:pt x="891" y="1006"/>
                  <a:pt x="789" y="1006"/>
                  <a:pt x="727" y="944"/>
                </a:cubicBezTo>
                <a:cubicBezTo>
                  <a:pt x="696" y="913"/>
                  <a:pt x="696" y="913"/>
                  <a:pt x="696" y="913"/>
                </a:cubicBezTo>
                <a:cubicBezTo>
                  <a:pt x="666" y="882"/>
                  <a:pt x="614" y="882"/>
                  <a:pt x="584" y="913"/>
                </a:cubicBezTo>
                <a:cubicBezTo>
                  <a:pt x="553" y="944"/>
                  <a:pt x="553" y="944"/>
                  <a:pt x="553" y="944"/>
                </a:cubicBezTo>
                <a:cubicBezTo>
                  <a:pt x="491" y="1006"/>
                  <a:pt x="389" y="1006"/>
                  <a:pt x="327" y="944"/>
                </a:cubicBezTo>
                <a:cubicBezTo>
                  <a:pt x="296" y="913"/>
                  <a:pt x="296" y="913"/>
                  <a:pt x="296" y="913"/>
                </a:cubicBezTo>
                <a:cubicBezTo>
                  <a:pt x="266" y="882"/>
                  <a:pt x="214" y="882"/>
                  <a:pt x="184" y="913"/>
                </a:cubicBezTo>
                <a:cubicBezTo>
                  <a:pt x="108" y="988"/>
                  <a:pt x="108" y="988"/>
                  <a:pt x="108" y="988"/>
                </a:cubicBezTo>
                <a:lnTo>
                  <a:pt x="52" y="932"/>
                </a:lnTo>
                <a:close/>
                <a:moveTo>
                  <a:pt x="1040" y="0"/>
                </a:moveTo>
                <a:cubicBezTo>
                  <a:pt x="1302" y="0"/>
                  <a:pt x="1540" y="70"/>
                  <a:pt x="1712" y="185"/>
                </a:cubicBezTo>
                <a:cubicBezTo>
                  <a:pt x="1890" y="302"/>
                  <a:pt x="2000" y="466"/>
                  <a:pt x="2000" y="648"/>
                </a:cubicBezTo>
                <a:cubicBezTo>
                  <a:pt x="2000" y="715"/>
                  <a:pt x="2000" y="715"/>
                  <a:pt x="2000" y="715"/>
                </a:cubicBezTo>
                <a:cubicBezTo>
                  <a:pt x="2000" y="760"/>
                  <a:pt x="1965" y="800"/>
                  <a:pt x="1919" y="800"/>
                </a:cubicBezTo>
                <a:cubicBezTo>
                  <a:pt x="161" y="800"/>
                  <a:pt x="161" y="800"/>
                  <a:pt x="161" y="800"/>
                </a:cubicBezTo>
                <a:cubicBezTo>
                  <a:pt x="115" y="800"/>
                  <a:pt x="80" y="760"/>
                  <a:pt x="80" y="715"/>
                </a:cubicBezTo>
                <a:cubicBezTo>
                  <a:pt x="80" y="648"/>
                  <a:pt x="80" y="648"/>
                  <a:pt x="80" y="648"/>
                </a:cubicBezTo>
                <a:cubicBezTo>
                  <a:pt x="80" y="466"/>
                  <a:pt x="190" y="302"/>
                  <a:pt x="368" y="185"/>
                </a:cubicBezTo>
                <a:cubicBezTo>
                  <a:pt x="540" y="70"/>
                  <a:pt x="778" y="0"/>
                  <a:pt x="104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16" name="Rectangle 15"/>
          <p:cNvSpPr/>
          <p:nvPr/>
        </p:nvSpPr>
        <p:spPr bwMode="gray">
          <a:xfrm>
            <a:off x="2339752" y="1655640"/>
            <a:ext cx="1440160" cy="299493"/>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2210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1600" dirty="0"/>
              <a:t>69% is het er mee eens dat je ziek kunt worden van het eten van rauw vlees. Het risico van het eten van rauw kippenvlees wordt hoger geschat dan het eten van rauw varkens- </a:t>
            </a:r>
            <a:r>
              <a:rPr lang="nl-NL" sz="1600" dirty="0" smtClean="0"/>
              <a:t>of </a:t>
            </a:r>
            <a:r>
              <a:rPr lang="nl-NL" sz="1600" dirty="0"/>
              <a:t>rundvlees.</a:t>
            </a:r>
          </a:p>
        </p:txBody>
      </p:sp>
      <p:cxnSp>
        <p:nvCxnSpPr>
          <p:cNvPr id="12" name="Straight Connector 11"/>
          <p:cNvCxnSpPr/>
          <p:nvPr/>
        </p:nvCxnSpPr>
        <p:spPr>
          <a:xfrm>
            <a:off x="395536" y="1203598"/>
            <a:ext cx="83529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395536" y="915566"/>
            <a:ext cx="83529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Stellingen eten rauw vlees</a:t>
            </a:r>
            <a:endParaRPr lang="nl-NL" sz="1000" b="1" dirty="0"/>
          </a:p>
        </p:txBody>
      </p:sp>
      <p:sp>
        <p:nvSpPr>
          <p:cNvPr id="16" name="Content Placeholder 7"/>
          <p:cNvSpPr>
            <a:spLocks noGrp="1"/>
          </p:cNvSpPr>
          <p:nvPr>
            <p:ph sz="quarter" idx="14"/>
          </p:nvPr>
        </p:nvSpPr>
        <p:spPr>
          <a:xfrm>
            <a:off x="323528" y="3825900"/>
            <a:ext cx="5688632" cy="968932"/>
          </a:xfrm>
        </p:spPr>
        <p:txBody>
          <a:bodyPr/>
          <a:lstStyle/>
          <a:p>
            <a:r>
              <a:rPr lang="nl-NL" sz="800" dirty="0" smtClean="0"/>
              <a:t>Vrouwen denken relatief vaker dan mannen dat je van rauw varkensvlees net zo ziek kunt worden als van rauw kippenvlees (top 2 69% vs. 63%).</a:t>
            </a:r>
          </a:p>
          <a:p>
            <a:r>
              <a:rPr lang="nl-NL" sz="800" dirty="0" smtClean="0"/>
              <a:t>Laag opgeleiden denken relatief vaker dan hoger opgeleiden dat je van rauw rundvlees net zo ziek kunt worden als van rauw kippenvlees (top 2 56% vs. 44%).</a:t>
            </a:r>
          </a:p>
          <a:p>
            <a:r>
              <a:rPr lang="nl-NL" sz="800" dirty="0" smtClean="0"/>
              <a:t>Hoog opgeleiden denken relatief minder vaak dan lager opgeleiden dat je van een niet volledig doorbakken hamburger ziek kunt worden (top2 31% vs. 40%)</a:t>
            </a:r>
          </a:p>
          <a:p>
            <a:endParaRPr lang="nl-NL" sz="800" dirty="0"/>
          </a:p>
        </p:txBody>
      </p:sp>
      <p:sp>
        <p:nvSpPr>
          <p:cNvPr id="19" name="Content Placeholder 8"/>
          <p:cNvSpPr>
            <a:spLocks noGrp="1"/>
          </p:cNvSpPr>
          <p:nvPr>
            <p:ph sz="quarter" idx="15"/>
          </p:nvPr>
        </p:nvSpPr>
        <p:spPr>
          <a:xfrm>
            <a:off x="6075541" y="3825900"/>
            <a:ext cx="2744929" cy="968932"/>
          </a:xfrm>
        </p:spPr>
        <p:txBody>
          <a:bodyPr/>
          <a:lstStyle/>
          <a:p>
            <a:r>
              <a:rPr lang="nl-NL" sz="800" dirty="0" smtClean="0"/>
              <a:t>A10. </a:t>
            </a:r>
            <a:r>
              <a:rPr lang="nl-NL" sz="800" dirty="0"/>
              <a:t>In welke mate bent u het eens of oneens met de volgende stellingen</a:t>
            </a:r>
            <a:r>
              <a:rPr lang="nl-NL" sz="800" dirty="0" smtClean="0"/>
              <a:t>?</a:t>
            </a:r>
          </a:p>
          <a:p>
            <a:r>
              <a:rPr lang="nl-NL" sz="800" i="1" dirty="0" smtClean="0"/>
              <a:t>Basis: Alle respondenten die vlees eten (n = 1.008)</a:t>
            </a:r>
          </a:p>
          <a:p>
            <a:endParaRPr lang="nl-NL" sz="800" dirty="0"/>
          </a:p>
        </p:txBody>
      </p:sp>
      <p:pic>
        <p:nvPicPr>
          <p:cNvPr id="3" name="Picture 2"/>
          <p:cNvPicPr/>
          <p:nvPr>
            <p:extLst/>
          </p:nvPr>
        </p:nvPicPr>
        <p:blipFill>
          <a:blip r:embed="rId2"/>
          <a:stretch>
            <a:fillRect/>
          </a:stretch>
        </p:blipFill>
        <p:spPr>
          <a:xfrm>
            <a:off x="684213" y="1316038"/>
            <a:ext cx="7216775" cy="2408237"/>
          </a:xfrm>
          <a:prstGeom prst="rect">
            <a:avLst/>
          </a:prstGeom>
        </p:spPr>
      </p:pic>
      <p:pic>
        <p:nvPicPr>
          <p:cNvPr id="8" name="Picture 7"/>
          <p:cNvPicPr/>
          <p:nvPr>
            <p:extLst/>
          </p:nvPr>
        </p:nvPicPr>
        <p:blipFill>
          <a:blip r:embed="rId3"/>
          <a:stretch>
            <a:fillRect/>
          </a:stretch>
        </p:blipFill>
        <p:spPr>
          <a:xfrm>
            <a:off x="6592888" y="1419225"/>
            <a:ext cx="1965325" cy="1874838"/>
          </a:xfrm>
          <a:prstGeom prst="rect">
            <a:avLst/>
          </a:prstGeom>
        </p:spPr>
      </p:pic>
      <p:pic>
        <p:nvPicPr>
          <p:cNvPr id="9" name="Picture 8"/>
          <p:cNvPicPr/>
          <p:nvPr>
            <p:extLst/>
          </p:nvPr>
        </p:nvPicPr>
        <p:blipFill>
          <a:blip r:embed="rId4"/>
          <a:stretch>
            <a:fillRect/>
          </a:stretch>
        </p:blipFill>
        <p:spPr>
          <a:xfrm>
            <a:off x="6130925" y="1419225"/>
            <a:ext cx="1965325" cy="1874838"/>
          </a:xfrm>
          <a:prstGeom prst="rect">
            <a:avLst/>
          </a:prstGeom>
        </p:spPr>
      </p:pic>
      <p:sp>
        <p:nvSpPr>
          <p:cNvPr id="20" name="Rectangle 19"/>
          <p:cNvSpPr/>
          <p:nvPr/>
        </p:nvSpPr>
        <p:spPr bwMode="gray">
          <a:xfrm>
            <a:off x="7644694" y="3258287"/>
            <a:ext cx="216024" cy="144016"/>
          </a:xfrm>
          <a:prstGeom prst="rect">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bg1"/>
                </a:solidFill>
                <a:latin typeface="Arial" pitchFamily="34" charset="0"/>
                <a:cs typeface="Arial" pitchFamily="34" charset="0"/>
              </a:rPr>
              <a:t>%</a:t>
            </a:r>
            <a:endParaRPr lang="en-US" sz="1600" dirty="0" smtClean="0">
              <a:solidFill>
                <a:schemeClr val="bg1"/>
              </a:solidFill>
              <a:latin typeface="Arial" pitchFamily="34" charset="0"/>
              <a:cs typeface="Arial" pitchFamily="34" charset="0"/>
            </a:endParaRPr>
          </a:p>
        </p:txBody>
      </p:sp>
      <p:sp>
        <p:nvSpPr>
          <p:cNvPr id="21" name="TextBox 20"/>
          <p:cNvSpPr txBox="1"/>
          <p:nvPr/>
        </p:nvSpPr>
        <p:spPr bwMode="gray">
          <a:xfrm>
            <a:off x="7898234" y="3272368"/>
            <a:ext cx="1099660" cy="123111"/>
          </a:xfrm>
          <a:prstGeom prst="rect">
            <a:avLst/>
          </a:prstGeom>
          <a:noFill/>
        </p:spPr>
        <p:txBody>
          <a:bodyPr wrap="none" lIns="0" tIns="0" rIns="0" bIns="0" rtlCol="0">
            <a:spAutoFit/>
          </a:bodyPr>
          <a:lstStyle/>
          <a:p>
            <a:pPr>
              <a:spcBef>
                <a:spcPts val="300"/>
              </a:spcBef>
            </a:pPr>
            <a:r>
              <a:rPr lang="nl-NL" sz="800" dirty="0" smtClean="0">
                <a:latin typeface="Arial" pitchFamily="34" charset="0"/>
                <a:cs typeface="Arial" pitchFamily="34" charset="0"/>
              </a:rPr>
              <a:t>(Helemaal) mee oneens</a:t>
            </a:r>
            <a:endParaRPr lang="en-US" sz="800" dirty="0" err="1" smtClean="0">
              <a:latin typeface="Arial" pitchFamily="34" charset="0"/>
              <a:cs typeface="Arial" pitchFamily="34" charset="0"/>
            </a:endParaRPr>
          </a:p>
        </p:txBody>
      </p:sp>
      <p:sp>
        <p:nvSpPr>
          <p:cNvPr id="22" name="Rectangle 21"/>
          <p:cNvSpPr/>
          <p:nvPr/>
        </p:nvSpPr>
        <p:spPr bwMode="gray">
          <a:xfrm>
            <a:off x="7644694" y="3440191"/>
            <a:ext cx="216024" cy="144016"/>
          </a:xfrm>
          <a:prstGeom prst="rect">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bg1"/>
                </a:solidFill>
                <a:latin typeface="Arial" pitchFamily="34" charset="0"/>
                <a:cs typeface="Arial" pitchFamily="34" charset="0"/>
              </a:rPr>
              <a:t>%</a:t>
            </a:r>
            <a:endParaRPr lang="en-US" sz="1600" dirty="0" smtClean="0">
              <a:solidFill>
                <a:schemeClr val="bg1"/>
              </a:solidFill>
              <a:latin typeface="Arial" pitchFamily="34" charset="0"/>
              <a:cs typeface="Arial" pitchFamily="34" charset="0"/>
            </a:endParaRPr>
          </a:p>
        </p:txBody>
      </p:sp>
      <p:sp>
        <p:nvSpPr>
          <p:cNvPr id="23" name="TextBox 22"/>
          <p:cNvSpPr txBox="1"/>
          <p:nvPr/>
        </p:nvSpPr>
        <p:spPr bwMode="gray">
          <a:xfrm>
            <a:off x="7898234" y="3454272"/>
            <a:ext cx="984244" cy="123111"/>
          </a:xfrm>
          <a:prstGeom prst="rect">
            <a:avLst/>
          </a:prstGeom>
          <a:noFill/>
        </p:spPr>
        <p:txBody>
          <a:bodyPr wrap="none" lIns="0" tIns="0" rIns="0" bIns="0" rtlCol="0">
            <a:spAutoFit/>
          </a:bodyPr>
          <a:lstStyle/>
          <a:p>
            <a:pPr>
              <a:spcBef>
                <a:spcPts val="300"/>
              </a:spcBef>
            </a:pPr>
            <a:r>
              <a:rPr lang="nl-NL" sz="800" dirty="0" smtClean="0">
                <a:latin typeface="Arial" pitchFamily="34" charset="0"/>
                <a:cs typeface="Arial" pitchFamily="34" charset="0"/>
              </a:rPr>
              <a:t>(Helemaal) mee eens</a:t>
            </a:r>
            <a:endParaRPr lang="en-US" sz="800" dirty="0" err="1" smtClean="0">
              <a:latin typeface="Arial" pitchFamily="34" charset="0"/>
              <a:cs typeface="Arial" pitchFamily="34" charset="0"/>
            </a:endParaRPr>
          </a:p>
        </p:txBody>
      </p:sp>
      <p:sp>
        <p:nvSpPr>
          <p:cNvPr id="2" name="TextBox 1"/>
          <p:cNvSpPr txBox="1"/>
          <p:nvPr/>
        </p:nvSpPr>
        <p:spPr bwMode="gray">
          <a:xfrm>
            <a:off x="7308304" y="1601550"/>
            <a:ext cx="144270" cy="123111"/>
          </a:xfrm>
          <a:prstGeom prst="rect">
            <a:avLst/>
          </a:prstGeom>
          <a:noFill/>
        </p:spPr>
        <p:txBody>
          <a:bodyPr wrap="none" lIns="0" tIns="0" rIns="0" bIns="0" rtlCol="0">
            <a:spAutoFit/>
          </a:bodyPr>
          <a:lstStyle/>
          <a:p>
            <a:pPr>
              <a:spcBef>
                <a:spcPts val="300"/>
              </a:spcBef>
            </a:pPr>
            <a:r>
              <a:rPr lang="en-US" sz="800" dirty="0" smtClean="0">
                <a:latin typeface="Arial" pitchFamily="34" charset="0"/>
                <a:cs typeface="Arial" pitchFamily="34" charset="0"/>
              </a:rPr>
              <a:t>3,8</a:t>
            </a:r>
          </a:p>
        </p:txBody>
      </p:sp>
      <p:sp>
        <p:nvSpPr>
          <p:cNvPr id="17" name="TextBox 16"/>
          <p:cNvSpPr txBox="1"/>
          <p:nvPr/>
        </p:nvSpPr>
        <p:spPr bwMode="gray">
          <a:xfrm>
            <a:off x="7308304" y="2305898"/>
            <a:ext cx="144270" cy="123111"/>
          </a:xfrm>
          <a:prstGeom prst="rect">
            <a:avLst/>
          </a:prstGeom>
          <a:noFill/>
        </p:spPr>
        <p:txBody>
          <a:bodyPr wrap="none" lIns="0" tIns="0" rIns="0" bIns="0" rtlCol="0">
            <a:spAutoFit/>
          </a:bodyPr>
          <a:lstStyle/>
          <a:p>
            <a:pPr>
              <a:spcBef>
                <a:spcPts val="300"/>
              </a:spcBef>
            </a:pPr>
            <a:r>
              <a:rPr lang="en-US" sz="800" dirty="0" smtClean="0">
                <a:latin typeface="Arial" pitchFamily="34" charset="0"/>
                <a:cs typeface="Arial" pitchFamily="34" charset="0"/>
              </a:rPr>
              <a:t>3,4</a:t>
            </a:r>
          </a:p>
        </p:txBody>
      </p:sp>
      <p:sp>
        <p:nvSpPr>
          <p:cNvPr id="18" name="TextBox 17"/>
          <p:cNvSpPr txBox="1"/>
          <p:nvPr/>
        </p:nvSpPr>
        <p:spPr bwMode="gray">
          <a:xfrm>
            <a:off x="7308304" y="2664373"/>
            <a:ext cx="144270" cy="123111"/>
          </a:xfrm>
          <a:prstGeom prst="rect">
            <a:avLst/>
          </a:prstGeom>
          <a:noFill/>
        </p:spPr>
        <p:txBody>
          <a:bodyPr wrap="none" lIns="0" tIns="0" rIns="0" bIns="0" rtlCol="0">
            <a:spAutoFit/>
          </a:bodyPr>
          <a:lstStyle/>
          <a:p>
            <a:pPr>
              <a:spcBef>
                <a:spcPts val="300"/>
              </a:spcBef>
            </a:pPr>
            <a:r>
              <a:rPr lang="en-US" sz="800" dirty="0" smtClean="0">
                <a:latin typeface="Arial" pitchFamily="34" charset="0"/>
                <a:cs typeface="Arial" pitchFamily="34" charset="0"/>
              </a:rPr>
              <a:t>3,1</a:t>
            </a:r>
          </a:p>
        </p:txBody>
      </p:sp>
      <p:sp>
        <p:nvSpPr>
          <p:cNvPr id="24" name="TextBox 23"/>
          <p:cNvSpPr txBox="1"/>
          <p:nvPr/>
        </p:nvSpPr>
        <p:spPr bwMode="gray">
          <a:xfrm>
            <a:off x="7308304" y="3003798"/>
            <a:ext cx="144270" cy="123111"/>
          </a:xfrm>
          <a:prstGeom prst="rect">
            <a:avLst/>
          </a:prstGeom>
          <a:noFill/>
        </p:spPr>
        <p:txBody>
          <a:bodyPr wrap="none" lIns="0" tIns="0" rIns="0" bIns="0" rtlCol="0">
            <a:spAutoFit/>
          </a:bodyPr>
          <a:lstStyle/>
          <a:p>
            <a:pPr>
              <a:spcBef>
                <a:spcPts val="300"/>
              </a:spcBef>
            </a:pPr>
            <a:r>
              <a:rPr lang="en-US" sz="800" dirty="0" smtClean="0">
                <a:latin typeface="Arial" pitchFamily="34" charset="0"/>
                <a:cs typeface="Arial" pitchFamily="34" charset="0"/>
              </a:rPr>
              <a:t>2,7</a:t>
            </a:r>
          </a:p>
        </p:txBody>
      </p:sp>
      <p:sp>
        <p:nvSpPr>
          <p:cNvPr id="25" name="TextBox 24"/>
          <p:cNvSpPr txBox="1"/>
          <p:nvPr/>
        </p:nvSpPr>
        <p:spPr bwMode="gray">
          <a:xfrm>
            <a:off x="7308304" y="1960025"/>
            <a:ext cx="144270" cy="123111"/>
          </a:xfrm>
          <a:prstGeom prst="rect">
            <a:avLst/>
          </a:prstGeom>
          <a:noFill/>
        </p:spPr>
        <p:txBody>
          <a:bodyPr wrap="none" lIns="0" tIns="0" rIns="0" bIns="0" rtlCol="0">
            <a:spAutoFit/>
          </a:bodyPr>
          <a:lstStyle/>
          <a:p>
            <a:pPr>
              <a:spcBef>
                <a:spcPts val="300"/>
              </a:spcBef>
            </a:pPr>
            <a:r>
              <a:rPr lang="en-US" sz="800" dirty="0" smtClean="0">
                <a:latin typeface="Arial" pitchFamily="34" charset="0"/>
                <a:cs typeface="Arial" pitchFamily="34" charset="0"/>
              </a:rPr>
              <a:t>3,8</a:t>
            </a:r>
          </a:p>
        </p:txBody>
      </p:sp>
      <p:sp>
        <p:nvSpPr>
          <p:cNvPr id="26" name="TextBox 25"/>
          <p:cNvSpPr txBox="1"/>
          <p:nvPr/>
        </p:nvSpPr>
        <p:spPr bwMode="gray">
          <a:xfrm>
            <a:off x="7094302" y="1379364"/>
            <a:ext cx="572273" cy="123111"/>
          </a:xfrm>
          <a:prstGeom prst="rect">
            <a:avLst/>
          </a:prstGeom>
          <a:noFill/>
        </p:spPr>
        <p:txBody>
          <a:bodyPr wrap="none" lIns="0" tIns="0" rIns="0" bIns="0" rtlCol="0">
            <a:spAutoFit/>
          </a:bodyPr>
          <a:lstStyle/>
          <a:p>
            <a:pPr>
              <a:spcBef>
                <a:spcPts val="300"/>
              </a:spcBef>
            </a:pPr>
            <a:r>
              <a:rPr lang="en-US" sz="800" b="1" dirty="0" err="1" smtClean="0">
                <a:latin typeface="Arial" pitchFamily="34" charset="0"/>
                <a:cs typeface="Arial" pitchFamily="34" charset="0"/>
              </a:rPr>
              <a:t>gemiddelde</a:t>
            </a:r>
            <a:endParaRPr lang="en-US" sz="800" b="1" dirty="0" smtClean="0">
              <a:latin typeface="Arial" pitchFamily="34" charset="0"/>
              <a:cs typeface="Arial" pitchFamily="34" charset="0"/>
            </a:endParaRPr>
          </a:p>
        </p:txBody>
      </p:sp>
    </p:spTree>
    <p:extLst>
      <p:ext uri="{BB962C8B-B14F-4D97-AF65-F5344CB8AC3E}">
        <p14:creationId xmlns:p14="http://schemas.microsoft.com/office/powerpoint/2010/main" val="377946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436054"/>
            <a:ext cx="6408889" cy="576080"/>
          </a:xfrm>
        </p:spPr>
        <p:txBody>
          <a:bodyPr/>
          <a:lstStyle/>
          <a:p>
            <a:r>
              <a:rPr lang="nl-NL" sz="1600" dirty="0"/>
              <a:t>11% schat het risico van rauw vlees per vleessoort gelijk in. 89% denkt dat de risico’s verschillen. Een meerderheid denkt dat kip/kalkoen een hoger risico heeft op voedselinfectie dan varkensvlees, lamsvlees en rundvlees. Bij rundvlees zou de kans op voedselinfectie het laagst zijn.</a:t>
            </a:r>
          </a:p>
        </p:txBody>
      </p:sp>
      <p:cxnSp>
        <p:nvCxnSpPr>
          <p:cNvPr id="12" name="Straight Connector 11"/>
          <p:cNvCxnSpPr/>
          <p:nvPr/>
        </p:nvCxnSpPr>
        <p:spPr>
          <a:xfrm>
            <a:off x="395536" y="1203598"/>
            <a:ext cx="83529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395536" y="971847"/>
            <a:ext cx="8352928" cy="231772"/>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Risico op voedselinfectie bij vleessoorten</a:t>
            </a:r>
            <a:endParaRPr lang="nl-NL" sz="1000" b="1" dirty="0"/>
          </a:p>
        </p:txBody>
      </p:sp>
      <p:sp>
        <p:nvSpPr>
          <p:cNvPr id="16" name="Content Placeholder 7"/>
          <p:cNvSpPr>
            <a:spLocks noGrp="1"/>
          </p:cNvSpPr>
          <p:nvPr>
            <p:ph sz="quarter" idx="14"/>
          </p:nvPr>
        </p:nvSpPr>
        <p:spPr>
          <a:xfrm>
            <a:off x="323528" y="3861070"/>
            <a:ext cx="5688632" cy="968932"/>
          </a:xfrm>
        </p:spPr>
        <p:txBody>
          <a:bodyPr/>
          <a:lstStyle/>
          <a:p>
            <a:r>
              <a:rPr lang="nl-NL" sz="800" dirty="0" smtClean="0"/>
              <a:t>18-29 jarigen geven </a:t>
            </a:r>
            <a:r>
              <a:rPr lang="nl-NL" sz="800" dirty="0"/>
              <a:t>kip/kalkoen relatief </a:t>
            </a:r>
            <a:r>
              <a:rPr lang="nl-NL" sz="800" dirty="0" smtClean="0"/>
              <a:t>vaker dan 30+ de hoogste kans op een voedselinfectie (98% vs. gem. 92%).</a:t>
            </a:r>
            <a:endParaRPr lang="nl-NL" sz="800" dirty="0"/>
          </a:p>
        </p:txBody>
      </p:sp>
      <p:sp>
        <p:nvSpPr>
          <p:cNvPr id="19" name="Content Placeholder 8"/>
          <p:cNvSpPr>
            <a:spLocks noGrp="1"/>
          </p:cNvSpPr>
          <p:nvPr>
            <p:ph sz="quarter" idx="15"/>
          </p:nvPr>
        </p:nvSpPr>
        <p:spPr>
          <a:xfrm>
            <a:off x="6075541" y="3861070"/>
            <a:ext cx="2744929" cy="968932"/>
          </a:xfrm>
        </p:spPr>
        <p:txBody>
          <a:bodyPr/>
          <a:lstStyle/>
          <a:p>
            <a:r>
              <a:rPr lang="nl-NL" sz="800" dirty="0" smtClean="0"/>
              <a:t>A11. </a:t>
            </a:r>
            <a:r>
              <a:rPr lang="nl-NL" sz="800" dirty="0"/>
              <a:t>Zet u de vleessoorten in de volgorde waarin ze volgens u de </a:t>
            </a:r>
            <a:r>
              <a:rPr lang="nl-NL" sz="800" dirty="0" smtClean="0"/>
              <a:t>meeste kans </a:t>
            </a:r>
            <a:r>
              <a:rPr lang="nl-NL" sz="800" dirty="0"/>
              <a:t>op een voedselinfectie </a:t>
            </a:r>
            <a:r>
              <a:rPr lang="nl-NL" sz="800" dirty="0" smtClean="0"/>
              <a:t>geven.</a:t>
            </a:r>
          </a:p>
          <a:p>
            <a:r>
              <a:rPr lang="nl-NL" sz="800" i="1" dirty="0" smtClean="0"/>
              <a:t>Basis: Alle respondenten die vlees eten (n = 1.008)</a:t>
            </a:r>
          </a:p>
          <a:p>
            <a:r>
              <a:rPr lang="nl-NL" sz="800" i="1" dirty="0" smtClean="0"/>
              <a:t>107 mensen denken dat deze soorten een gelijke kans op voedselinfectie geven.</a:t>
            </a:r>
          </a:p>
          <a:p>
            <a:endParaRPr lang="nl-NL" sz="800" dirty="0"/>
          </a:p>
        </p:txBody>
      </p:sp>
      <p:pic>
        <p:nvPicPr>
          <p:cNvPr id="3" name="Picture 2"/>
          <p:cNvPicPr/>
          <p:nvPr>
            <p:extLst/>
          </p:nvPr>
        </p:nvPicPr>
        <p:blipFill>
          <a:blip r:embed="rId2"/>
          <a:stretch>
            <a:fillRect/>
          </a:stretch>
        </p:blipFill>
        <p:spPr>
          <a:xfrm>
            <a:off x="-387350" y="1098550"/>
            <a:ext cx="4137025" cy="2163763"/>
          </a:xfrm>
          <a:prstGeom prst="rect">
            <a:avLst/>
          </a:prstGeom>
        </p:spPr>
      </p:pic>
      <p:cxnSp>
        <p:nvCxnSpPr>
          <p:cNvPr id="4" name="Straight Arrow Connector 3"/>
          <p:cNvCxnSpPr/>
          <p:nvPr/>
        </p:nvCxnSpPr>
        <p:spPr>
          <a:xfrm>
            <a:off x="1907704" y="2687139"/>
            <a:ext cx="1728192" cy="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851920" y="2145779"/>
            <a:ext cx="4690024" cy="1506091"/>
            <a:chOff x="3851920" y="2145779"/>
            <a:chExt cx="4690024" cy="1506091"/>
          </a:xfrm>
        </p:grpSpPr>
        <p:grpSp>
          <p:nvGrpSpPr>
            <p:cNvPr id="17" name="Group 16"/>
            <p:cNvGrpSpPr/>
            <p:nvPr/>
          </p:nvGrpSpPr>
          <p:grpSpPr>
            <a:xfrm>
              <a:off x="3851920" y="2145779"/>
              <a:ext cx="4690024" cy="1218059"/>
              <a:chOff x="1072896" y="1851670"/>
              <a:chExt cx="5790197" cy="1944217"/>
            </a:xfrm>
          </p:grpSpPr>
          <p:sp>
            <p:nvSpPr>
              <p:cNvPr id="18" name="Rectangle 17"/>
              <p:cNvSpPr/>
              <p:nvPr/>
            </p:nvSpPr>
            <p:spPr bwMode="gray">
              <a:xfrm>
                <a:off x="1072896" y="1851670"/>
                <a:ext cx="1232948" cy="504056"/>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US" sz="800" b="1" dirty="0">
                    <a:solidFill>
                      <a:schemeClr val="bg1"/>
                    </a:solidFill>
                    <a:latin typeface="Arial" pitchFamily="34" charset="0"/>
                    <a:cs typeface="Arial" pitchFamily="34" charset="0"/>
                  </a:rPr>
                  <a:t>n</a:t>
                </a:r>
                <a:r>
                  <a:rPr lang="en-US" sz="800" b="1" dirty="0" smtClean="0">
                    <a:solidFill>
                      <a:schemeClr val="bg1"/>
                    </a:solidFill>
                    <a:latin typeface="Arial" pitchFamily="34" charset="0"/>
                    <a:cs typeface="Arial" pitchFamily="34" charset="0"/>
                  </a:rPr>
                  <a:t> = 901</a:t>
                </a:r>
              </a:p>
            </p:txBody>
          </p:sp>
          <p:sp>
            <p:nvSpPr>
              <p:cNvPr id="24" name="Rectangle 23"/>
              <p:cNvSpPr/>
              <p:nvPr/>
            </p:nvSpPr>
            <p:spPr bwMode="gray">
              <a:xfrm>
                <a:off x="1072896" y="2427733"/>
                <a:ext cx="1232949" cy="288032"/>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Meeste kans (1)</a:t>
                </a:r>
                <a:endParaRPr lang="en-US" sz="800" b="1" dirty="0" smtClean="0">
                  <a:solidFill>
                    <a:schemeClr val="bg1"/>
                  </a:solidFill>
                  <a:latin typeface="Arial" pitchFamily="34" charset="0"/>
                  <a:cs typeface="Arial" pitchFamily="34" charset="0"/>
                </a:endParaRPr>
              </a:p>
            </p:txBody>
          </p:sp>
          <p:sp>
            <p:nvSpPr>
              <p:cNvPr id="25" name="Rectangle 24"/>
              <p:cNvSpPr/>
              <p:nvPr/>
            </p:nvSpPr>
            <p:spPr bwMode="gray">
              <a:xfrm>
                <a:off x="1072896" y="2787774"/>
                <a:ext cx="1232948" cy="288032"/>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(2)</a:t>
                </a:r>
                <a:endParaRPr lang="en-US" sz="800" b="1" dirty="0" smtClean="0">
                  <a:solidFill>
                    <a:schemeClr val="bg1"/>
                  </a:solidFill>
                  <a:latin typeface="Arial" pitchFamily="34" charset="0"/>
                  <a:cs typeface="Arial" pitchFamily="34" charset="0"/>
                </a:endParaRPr>
              </a:p>
            </p:txBody>
          </p:sp>
          <p:sp>
            <p:nvSpPr>
              <p:cNvPr id="26" name="Rectangle 25"/>
              <p:cNvSpPr/>
              <p:nvPr/>
            </p:nvSpPr>
            <p:spPr bwMode="gray">
              <a:xfrm>
                <a:off x="1072896" y="3147815"/>
                <a:ext cx="1232948" cy="288032"/>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(3)</a:t>
                </a:r>
                <a:endParaRPr lang="en-US" sz="800" b="1" dirty="0" smtClean="0">
                  <a:solidFill>
                    <a:schemeClr val="bg1"/>
                  </a:solidFill>
                  <a:latin typeface="Arial" pitchFamily="34" charset="0"/>
                  <a:cs typeface="Arial" pitchFamily="34" charset="0"/>
                </a:endParaRPr>
              </a:p>
            </p:txBody>
          </p:sp>
          <p:sp>
            <p:nvSpPr>
              <p:cNvPr id="27" name="Rectangle 26"/>
              <p:cNvSpPr/>
              <p:nvPr/>
            </p:nvSpPr>
            <p:spPr bwMode="gray">
              <a:xfrm>
                <a:off x="1072896" y="3507854"/>
                <a:ext cx="1232948" cy="288032"/>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Minste kans (4)</a:t>
                </a:r>
                <a:endParaRPr lang="en-US" sz="800" b="1" dirty="0" smtClean="0">
                  <a:solidFill>
                    <a:schemeClr val="bg1"/>
                  </a:solidFill>
                  <a:latin typeface="Arial" pitchFamily="34" charset="0"/>
                  <a:cs typeface="Arial" pitchFamily="34" charset="0"/>
                </a:endParaRPr>
              </a:p>
            </p:txBody>
          </p:sp>
          <p:sp>
            <p:nvSpPr>
              <p:cNvPr id="29" name="Rectangle 28"/>
              <p:cNvSpPr/>
              <p:nvPr/>
            </p:nvSpPr>
            <p:spPr bwMode="gray">
              <a:xfrm>
                <a:off x="2377851" y="1851670"/>
                <a:ext cx="1066675" cy="504056"/>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Kip/kalkoen</a:t>
                </a:r>
                <a:endParaRPr lang="en-US" sz="800" b="1" dirty="0" smtClean="0">
                  <a:solidFill>
                    <a:schemeClr val="bg1"/>
                  </a:solidFill>
                  <a:latin typeface="Arial" pitchFamily="34" charset="0"/>
                  <a:cs typeface="Arial" pitchFamily="34" charset="0"/>
                </a:endParaRPr>
              </a:p>
            </p:txBody>
          </p:sp>
          <p:sp>
            <p:nvSpPr>
              <p:cNvPr id="30" name="Rectangle 29"/>
              <p:cNvSpPr/>
              <p:nvPr/>
            </p:nvSpPr>
            <p:spPr bwMode="gray">
              <a:xfrm>
                <a:off x="3523729" y="1851670"/>
                <a:ext cx="1066675" cy="504056"/>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Varkensvlees</a:t>
                </a:r>
                <a:endParaRPr lang="en-US" sz="800" b="1" dirty="0" smtClean="0">
                  <a:solidFill>
                    <a:schemeClr val="bg1"/>
                  </a:solidFill>
                  <a:latin typeface="Arial" pitchFamily="34" charset="0"/>
                  <a:cs typeface="Arial" pitchFamily="34" charset="0"/>
                </a:endParaRPr>
              </a:p>
            </p:txBody>
          </p:sp>
          <p:sp>
            <p:nvSpPr>
              <p:cNvPr id="31" name="Rectangle 30"/>
              <p:cNvSpPr/>
              <p:nvPr/>
            </p:nvSpPr>
            <p:spPr bwMode="gray">
              <a:xfrm>
                <a:off x="4658917" y="1851670"/>
                <a:ext cx="1066675" cy="504056"/>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Lamsvlees</a:t>
                </a:r>
                <a:endParaRPr lang="en-US" sz="800" b="1" dirty="0" smtClean="0">
                  <a:solidFill>
                    <a:schemeClr val="bg1"/>
                  </a:solidFill>
                  <a:latin typeface="Arial" pitchFamily="34" charset="0"/>
                  <a:cs typeface="Arial" pitchFamily="34" charset="0"/>
                </a:endParaRPr>
              </a:p>
            </p:txBody>
          </p:sp>
          <p:sp>
            <p:nvSpPr>
              <p:cNvPr id="32" name="Rectangle 31"/>
              <p:cNvSpPr/>
              <p:nvPr/>
            </p:nvSpPr>
            <p:spPr bwMode="gray">
              <a:xfrm>
                <a:off x="5792989" y="1851670"/>
                <a:ext cx="1066674" cy="504056"/>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Rundvlees</a:t>
                </a:r>
                <a:endParaRPr lang="en-US" sz="800" b="1" dirty="0" smtClean="0">
                  <a:solidFill>
                    <a:schemeClr val="bg1"/>
                  </a:solidFill>
                  <a:latin typeface="Arial" pitchFamily="34" charset="0"/>
                  <a:cs typeface="Arial" pitchFamily="34" charset="0"/>
                </a:endParaRPr>
              </a:p>
            </p:txBody>
          </p:sp>
          <p:sp>
            <p:nvSpPr>
              <p:cNvPr id="34" name="Rectangle 33"/>
              <p:cNvSpPr/>
              <p:nvPr/>
            </p:nvSpPr>
            <p:spPr bwMode="gray">
              <a:xfrm>
                <a:off x="2377851" y="242773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93%</a:t>
                </a:r>
                <a:endParaRPr lang="en-US" sz="1000" dirty="0" smtClean="0">
                  <a:solidFill>
                    <a:schemeClr val="tx1"/>
                  </a:solidFill>
                  <a:latin typeface="Arial" pitchFamily="34" charset="0"/>
                  <a:cs typeface="Arial" pitchFamily="34" charset="0"/>
                </a:endParaRPr>
              </a:p>
            </p:txBody>
          </p:sp>
          <p:sp>
            <p:nvSpPr>
              <p:cNvPr id="35" name="Rectangle 34"/>
              <p:cNvSpPr/>
              <p:nvPr/>
            </p:nvSpPr>
            <p:spPr bwMode="gray">
              <a:xfrm>
                <a:off x="2377851" y="278777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4%</a:t>
                </a:r>
                <a:endParaRPr lang="en-US" sz="1000" dirty="0" smtClean="0">
                  <a:solidFill>
                    <a:schemeClr val="tx1"/>
                  </a:solidFill>
                  <a:latin typeface="Arial" pitchFamily="34" charset="0"/>
                  <a:cs typeface="Arial" pitchFamily="34" charset="0"/>
                </a:endParaRPr>
              </a:p>
            </p:txBody>
          </p:sp>
          <p:sp>
            <p:nvSpPr>
              <p:cNvPr id="36" name="Rectangle 35"/>
              <p:cNvSpPr/>
              <p:nvPr/>
            </p:nvSpPr>
            <p:spPr bwMode="gray">
              <a:xfrm>
                <a:off x="2377851" y="3147814"/>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1%</a:t>
                </a:r>
                <a:endParaRPr lang="en-US" sz="1000" dirty="0" smtClean="0">
                  <a:solidFill>
                    <a:schemeClr val="tx1"/>
                  </a:solidFill>
                  <a:latin typeface="Arial" pitchFamily="34" charset="0"/>
                  <a:cs typeface="Arial" pitchFamily="34" charset="0"/>
                </a:endParaRPr>
              </a:p>
            </p:txBody>
          </p:sp>
          <p:sp>
            <p:nvSpPr>
              <p:cNvPr id="37" name="Rectangle 36"/>
              <p:cNvSpPr/>
              <p:nvPr/>
            </p:nvSpPr>
            <p:spPr bwMode="gray">
              <a:xfrm>
                <a:off x="2377851" y="350785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1%</a:t>
                </a:r>
                <a:endParaRPr lang="en-US" sz="1000" dirty="0" smtClean="0">
                  <a:solidFill>
                    <a:schemeClr val="tx1"/>
                  </a:solidFill>
                  <a:latin typeface="Arial" pitchFamily="34" charset="0"/>
                  <a:cs typeface="Arial" pitchFamily="34" charset="0"/>
                </a:endParaRPr>
              </a:p>
            </p:txBody>
          </p:sp>
          <p:sp>
            <p:nvSpPr>
              <p:cNvPr id="39" name="Rectangle 38"/>
              <p:cNvSpPr/>
              <p:nvPr/>
            </p:nvSpPr>
            <p:spPr bwMode="gray">
              <a:xfrm>
                <a:off x="3523729" y="2427734"/>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4%</a:t>
                </a:r>
                <a:endParaRPr lang="en-US" sz="1000" dirty="0" smtClean="0">
                  <a:solidFill>
                    <a:schemeClr val="tx1"/>
                  </a:solidFill>
                  <a:latin typeface="Arial" pitchFamily="34" charset="0"/>
                  <a:cs typeface="Arial" pitchFamily="34" charset="0"/>
                </a:endParaRPr>
              </a:p>
            </p:txBody>
          </p:sp>
          <p:sp>
            <p:nvSpPr>
              <p:cNvPr id="40" name="Rectangle 39"/>
              <p:cNvSpPr/>
              <p:nvPr/>
            </p:nvSpPr>
            <p:spPr bwMode="gray">
              <a:xfrm>
                <a:off x="3523729" y="278777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55%</a:t>
                </a:r>
                <a:endParaRPr lang="en-US" sz="1000" dirty="0" smtClean="0">
                  <a:solidFill>
                    <a:schemeClr val="tx1"/>
                  </a:solidFill>
                  <a:latin typeface="Arial" pitchFamily="34" charset="0"/>
                  <a:cs typeface="Arial" pitchFamily="34" charset="0"/>
                </a:endParaRPr>
              </a:p>
            </p:txBody>
          </p:sp>
          <p:sp>
            <p:nvSpPr>
              <p:cNvPr id="41" name="Rectangle 40"/>
              <p:cNvSpPr/>
              <p:nvPr/>
            </p:nvSpPr>
            <p:spPr bwMode="gray">
              <a:xfrm>
                <a:off x="3523729" y="3147814"/>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29%</a:t>
                </a:r>
                <a:endParaRPr lang="en-US" sz="1000" dirty="0" smtClean="0">
                  <a:solidFill>
                    <a:schemeClr val="tx1"/>
                  </a:solidFill>
                  <a:latin typeface="Arial" pitchFamily="34" charset="0"/>
                  <a:cs typeface="Arial" pitchFamily="34" charset="0"/>
                </a:endParaRPr>
              </a:p>
            </p:txBody>
          </p:sp>
          <p:sp>
            <p:nvSpPr>
              <p:cNvPr id="42" name="Rectangle 41"/>
              <p:cNvSpPr/>
              <p:nvPr/>
            </p:nvSpPr>
            <p:spPr bwMode="gray">
              <a:xfrm>
                <a:off x="3523729" y="350785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11%</a:t>
                </a:r>
                <a:endParaRPr lang="en-US" sz="1000" dirty="0" smtClean="0">
                  <a:solidFill>
                    <a:schemeClr val="tx1"/>
                  </a:solidFill>
                  <a:latin typeface="Arial" pitchFamily="34" charset="0"/>
                  <a:cs typeface="Arial" pitchFamily="34" charset="0"/>
                </a:endParaRPr>
              </a:p>
            </p:txBody>
          </p:sp>
          <p:sp>
            <p:nvSpPr>
              <p:cNvPr id="44" name="Rectangle 43"/>
              <p:cNvSpPr/>
              <p:nvPr/>
            </p:nvSpPr>
            <p:spPr bwMode="gray">
              <a:xfrm>
                <a:off x="4658917" y="2427734"/>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1%</a:t>
                </a:r>
                <a:endParaRPr lang="en-US" sz="1000" dirty="0" smtClean="0">
                  <a:solidFill>
                    <a:schemeClr val="tx1"/>
                  </a:solidFill>
                  <a:latin typeface="Arial" pitchFamily="34" charset="0"/>
                  <a:cs typeface="Arial" pitchFamily="34" charset="0"/>
                </a:endParaRPr>
              </a:p>
            </p:txBody>
          </p:sp>
          <p:sp>
            <p:nvSpPr>
              <p:cNvPr id="45" name="Rectangle 44"/>
              <p:cNvSpPr/>
              <p:nvPr/>
            </p:nvSpPr>
            <p:spPr bwMode="gray">
              <a:xfrm>
                <a:off x="4658918" y="278777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32%</a:t>
                </a:r>
                <a:endParaRPr lang="en-US" sz="1000" dirty="0" smtClean="0">
                  <a:solidFill>
                    <a:schemeClr val="tx1"/>
                  </a:solidFill>
                  <a:latin typeface="Arial" pitchFamily="34" charset="0"/>
                  <a:cs typeface="Arial" pitchFamily="34" charset="0"/>
                </a:endParaRPr>
              </a:p>
            </p:txBody>
          </p:sp>
          <p:sp>
            <p:nvSpPr>
              <p:cNvPr id="46" name="Rectangle 45"/>
              <p:cNvSpPr/>
              <p:nvPr/>
            </p:nvSpPr>
            <p:spPr bwMode="gray">
              <a:xfrm>
                <a:off x="4658918" y="3147814"/>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43%</a:t>
                </a:r>
                <a:endParaRPr lang="en-US" sz="1000" dirty="0" smtClean="0">
                  <a:solidFill>
                    <a:schemeClr val="tx1"/>
                  </a:solidFill>
                  <a:latin typeface="Arial" pitchFamily="34" charset="0"/>
                  <a:cs typeface="Arial" pitchFamily="34" charset="0"/>
                </a:endParaRPr>
              </a:p>
            </p:txBody>
          </p:sp>
          <p:sp>
            <p:nvSpPr>
              <p:cNvPr id="47" name="Rectangle 46"/>
              <p:cNvSpPr/>
              <p:nvPr/>
            </p:nvSpPr>
            <p:spPr bwMode="gray">
              <a:xfrm>
                <a:off x="4658918" y="350785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23%</a:t>
                </a:r>
                <a:endParaRPr lang="en-US" sz="1000" dirty="0" smtClean="0">
                  <a:solidFill>
                    <a:schemeClr val="tx1"/>
                  </a:solidFill>
                  <a:latin typeface="Arial" pitchFamily="34" charset="0"/>
                  <a:cs typeface="Arial" pitchFamily="34" charset="0"/>
                </a:endParaRPr>
              </a:p>
            </p:txBody>
          </p:sp>
          <p:sp>
            <p:nvSpPr>
              <p:cNvPr id="49" name="Rectangle 48"/>
              <p:cNvSpPr/>
              <p:nvPr/>
            </p:nvSpPr>
            <p:spPr bwMode="gray">
              <a:xfrm>
                <a:off x="5796418" y="2427734"/>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1%</a:t>
                </a:r>
                <a:endParaRPr lang="en-US" sz="1000" dirty="0" smtClean="0">
                  <a:solidFill>
                    <a:schemeClr val="tx1"/>
                  </a:solidFill>
                  <a:latin typeface="Arial" pitchFamily="34" charset="0"/>
                  <a:cs typeface="Arial" pitchFamily="34" charset="0"/>
                </a:endParaRPr>
              </a:p>
            </p:txBody>
          </p:sp>
          <p:sp>
            <p:nvSpPr>
              <p:cNvPr id="50" name="Rectangle 49"/>
              <p:cNvSpPr/>
              <p:nvPr/>
            </p:nvSpPr>
            <p:spPr bwMode="gray">
              <a:xfrm>
                <a:off x="5796418" y="278777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9%</a:t>
                </a:r>
                <a:endParaRPr lang="en-US" sz="1000" dirty="0" smtClean="0">
                  <a:solidFill>
                    <a:schemeClr val="tx1"/>
                  </a:solidFill>
                  <a:latin typeface="Arial" pitchFamily="34" charset="0"/>
                  <a:cs typeface="Arial" pitchFamily="34" charset="0"/>
                </a:endParaRPr>
              </a:p>
            </p:txBody>
          </p:sp>
          <p:sp>
            <p:nvSpPr>
              <p:cNvPr id="51" name="Rectangle 50"/>
              <p:cNvSpPr/>
              <p:nvPr/>
            </p:nvSpPr>
            <p:spPr bwMode="gray">
              <a:xfrm>
                <a:off x="5796418" y="3147814"/>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26%</a:t>
                </a:r>
                <a:endParaRPr lang="en-US" sz="1000" dirty="0" smtClean="0">
                  <a:solidFill>
                    <a:schemeClr val="tx1"/>
                  </a:solidFill>
                  <a:latin typeface="Arial" pitchFamily="34" charset="0"/>
                  <a:cs typeface="Arial" pitchFamily="34" charset="0"/>
                </a:endParaRPr>
              </a:p>
            </p:txBody>
          </p:sp>
          <p:sp>
            <p:nvSpPr>
              <p:cNvPr id="52" name="Rectangle 51"/>
              <p:cNvSpPr/>
              <p:nvPr/>
            </p:nvSpPr>
            <p:spPr bwMode="gray">
              <a:xfrm>
                <a:off x="5796418" y="3507855"/>
                <a:ext cx="1066675" cy="288032"/>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64%</a:t>
                </a:r>
                <a:endParaRPr lang="en-US" sz="1000" dirty="0" smtClean="0">
                  <a:solidFill>
                    <a:schemeClr val="tx1"/>
                  </a:solidFill>
                  <a:latin typeface="Arial" pitchFamily="34" charset="0"/>
                  <a:cs typeface="Arial" pitchFamily="34" charset="0"/>
                </a:endParaRPr>
              </a:p>
            </p:txBody>
          </p:sp>
        </p:grpSp>
        <p:sp>
          <p:nvSpPr>
            <p:cNvPr id="38" name="Rectangle 37"/>
            <p:cNvSpPr/>
            <p:nvPr/>
          </p:nvSpPr>
          <p:spPr bwMode="gray">
            <a:xfrm>
              <a:off x="3851920" y="3471416"/>
              <a:ext cx="998680" cy="180453"/>
            </a:xfrm>
            <a:prstGeom prst="rect">
              <a:avLst/>
            </a:prstGeom>
            <a:solidFill>
              <a:schemeClr val="accent2">
                <a:lumMod val="60000"/>
                <a:lumOff val="40000"/>
              </a:schemeClr>
            </a:solidFill>
            <a:ln w="95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800" b="1" dirty="0" smtClean="0">
                  <a:solidFill>
                    <a:schemeClr val="bg1"/>
                  </a:solidFill>
                  <a:latin typeface="Arial" pitchFamily="34" charset="0"/>
                  <a:cs typeface="Arial" pitchFamily="34" charset="0"/>
                </a:rPr>
                <a:t>Gemiddelde</a:t>
              </a:r>
              <a:endParaRPr lang="en-US" sz="800" b="1" dirty="0" smtClean="0">
                <a:solidFill>
                  <a:schemeClr val="bg1"/>
                </a:solidFill>
                <a:latin typeface="Arial" pitchFamily="34" charset="0"/>
                <a:cs typeface="Arial" pitchFamily="34" charset="0"/>
              </a:endParaRPr>
            </a:p>
          </p:txBody>
        </p:sp>
        <p:sp>
          <p:nvSpPr>
            <p:cNvPr id="43" name="Rectangle 42"/>
            <p:cNvSpPr/>
            <p:nvPr/>
          </p:nvSpPr>
          <p:spPr bwMode="gray">
            <a:xfrm>
              <a:off x="4908926" y="3471417"/>
              <a:ext cx="864000" cy="180453"/>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1,1</a:t>
              </a:r>
              <a:endParaRPr lang="en-US" sz="1000" dirty="0" smtClean="0">
                <a:solidFill>
                  <a:schemeClr val="tx1"/>
                </a:solidFill>
                <a:latin typeface="Arial" pitchFamily="34" charset="0"/>
                <a:cs typeface="Arial" pitchFamily="34" charset="0"/>
              </a:endParaRPr>
            </a:p>
          </p:txBody>
        </p:sp>
        <p:sp>
          <p:nvSpPr>
            <p:cNvPr id="48" name="Rectangle 47"/>
            <p:cNvSpPr/>
            <p:nvPr/>
          </p:nvSpPr>
          <p:spPr bwMode="gray">
            <a:xfrm>
              <a:off x="5837080" y="3471417"/>
              <a:ext cx="864000" cy="180453"/>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2,5</a:t>
              </a:r>
              <a:endParaRPr lang="en-US" sz="1000" dirty="0" smtClean="0">
                <a:solidFill>
                  <a:schemeClr val="tx1"/>
                </a:solidFill>
                <a:latin typeface="Arial" pitchFamily="34" charset="0"/>
                <a:cs typeface="Arial" pitchFamily="34" charset="0"/>
              </a:endParaRPr>
            </a:p>
          </p:txBody>
        </p:sp>
        <p:sp>
          <p:nvSpPr>
            <p:cNvPr id="53" name="Rectangle 52"/>
            <p:cNvSpPr/>
            <p:nvPr/>
          </p:nvSpPr>
          <p:spPr bwMode="gray">
            <a:xfrm>
              <a:off x="6756576" y="3471417"/>
              <a:ext cx="864000" cy="180453"/>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2,9</a:t>
              </a:r>
              <a:endParaRPr lang="en-US" sz="1000" dirty="0" smtClean="0">
                <a:solidFill>
                  <a:schemeClr val="tx1"/>
                </a:solidFill>
                <a:latin typeface="Arial" pitchFamily="34" charset="0"/>
                <a:cs typeface="Arial" pitchFamily="34" charset="0"/>
              </a:endParaRPr>
            </a:p>
          </p:txBody>
        </p:sp>
        <p:sp>
          <p:nvSpPr>
            <p:cNvPr id="54" name="Rectangle 53"/>
            <p:cNvSpPr/>
            <p:nvPr/>
          </p:nvSpPr>
          <p:spPr bwMode="gray">
            <a:xfrm>
              <a:off x="7677944" y="3471417"/>
              <a:ext cx="864000" cy="180453"/>
            </a:xfrm>
            <a:prstGeom prst="rect">
              <a:avLst/>
            </a:prstGeom>
            <a:solidFill>
              <a:schemeClr val="accent2">
                <a:lumMod val="20000"/>
                <a:lumOff val="8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nl-NL" sz="1000" dirty="0" smtClean="0">
                  <a:solidFill>
                    <a:schemeClr val="tx1"/>
                  </a:solidFill>
                  <a:latin typeface="Arial" pitchFamily="34" charset="0"/>
                  <a:cs typeface="Arial" pitchFamily="34" charset="0"/>
                </a:rPr>
                <a:t>3,5</a:t>
              </a:r>
              <a:endParaRPr lang="en-US" sz="1000" dirty="0" smtClean="0">
                <a:solidFill>
                  <a:schemeClr val="tx1"/>
                </a:solidFill>
                <a:latin typeface="Arial" pitchFamily="34" charset="0"/>
                <a:cs typeface="Arial" pitchFamily="34" charset="0"/>
              </a:endParaRPr>
            </a:p>
          </p:txBody>
        </p:sp>
      </p:grpSp>
      <p:sp>
        <p:nvSpPr>
          <p:cNvPr id="55" name="TextBox 54"/>
          <p:cNvSpPr txBox="1"/>
          <p:nvPr/>
        </p:nvSpPr>
        <p:spPr bwMode="gray">
          <a:xfrm>
            <a:off x="2629640" y="2713641"/>
            <a:ext cx="720080" cy="246221"/>
          </a:xfrm>
          <a:prstGeom prst="rect">
            <a:avLst/>
          </a:prstGeom>
          <a:noFill/>
        </p:spPr>
        <p:txBody>
          <a:bodyPr wrap="square" lIns="0" tIns="0" rIns="0" bIns="0" rtlCol="0">
            <a:spAutoFit/>
          </a:bodyPr>
          <a:lstStyle/>
          <a:p>
            <a:pPr>
              <a:spcBef>
                <a:spcPts val="300"/>
              </a:spcBef>
            </a:pPr>
            <a:r>
              <a:rPr lang="en-US" sz="1600" dirty="0" smtClean="0">
                <a:solidFill>
                  <a:srgbClr val="00B0F0"/>
                </a:solidFill>
                <a:latin typeface="Arial" pitchFamily="34" charset="0"/>
                <a:cs typeface="Arial" pitchFamily="34" charset="0"/>
              </a:rPr>
              <a:t>89%</a:t>
            </a:r>
            <a:endParaRPr lang="nl-NL" sz="1600" dirty="0" err="1" smtClean="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20504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Vleeswaren</a:t>
            </a:r>
            <a:endParaRPr lang="de-DE" dirty="0"/>
          </a:p>
        </p:txBody>
      </p:sp>
      <p:grpSp>
        <p:nvGrpSpPr>
          <p:cNvPr id="3" name="Group 19"/>
          <p:cNvGrpSpPr>
            <a:grpSpLocks noChangeAspect="1"/>
          </p:cNvGrpSpPr>
          <p:nvPr>
            <p:custDataLst>
              <p:tags r:id="rId1"/>
            </p:custDataLst>
          </p:nvPr>
        </p:nvGrpSpPr>
        <p:grpSpPr bwMode="auto">
          <a:xfrm>
            <a:off x="6804248" y="2283718"/>
            <a:ext cx="1001438" cy="468110"/>
            <a:chOff x="1106" y="1329"/>
            <a:chExt cx="3547" cy="1658"/>
          </a:xfrm>
          <a:solidFill>
            <a:schemeClr val="accent1"/>
          </a:solidFill>
        </p:grpSpPr>
        <p:sp>
          <p:nvSpPr>
            <p:cNvPr id="4" name="Oval 20"/>
            <p:cNvSpPr>
              <a:spLocks noChangeArrowheads="1"/>
            </p:cNvSpPr>
            <p:nvPr/>
          </p:nvSpPr>
          <p:spPr bwMode="auto">
            <a:xfrm>
              <a:off x="2627" y="1584"/>
              <a:ext cx="177" cy="1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Oval 21"/>
            <p:cNvSpPr>
              <a:spLocks noChangeArrowheads="1"/>
            </p:cNvSpPr>
            <p:nvPr/>
          </p:nvSpPr>
          <p:spPr bwMode="auto">
            <a:xfrm>
              <a:off x="2395" y="1899"/>
              <a:ext cx="177" cy="17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Oval 22"/>
            <p:cNvSpPr>
              <a:spLocks noChangeArrowheads="1"/>
            </p:cNvSpPr>
            <p:nvPr/>
          </p:nvSpPr>
          <p:spPr bwMode="auto">
            <a:xfrm>
              <a:off x="2256" y="1584"/>
              <a:ext cx="177" cy="1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23"/>
            <p:cNvSpPr>
              <a:spLocks noChangeArrowheads="1"/>
            </p:cNvSpPr>
            <p:nvPr/>
          </p:nvSpPr>
          <p:spPr bwMode="auto">
            <a:xfrm>
              <a:off x="2757" y="1998"/>
              <a:ext cx="174" cy="17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24"/>
            <p:cNvSpPr>
              <a:spLocks noChangeArrowheads="1"/>
            </p:cNvSpPr>
            <p:nvPr/>
          </p:nvSpPr>
          <p:spPr bwMode="auto">
            <a:xfrm>
              <a:off x="2485" y="2284"/>
              <a:ext cx="175" cy="17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5"/>
            <p:cNvSpPr>
              <a:spLocks/>
            </p:cNvSpPr>
            <p:nvPr/>
          </p:nvSpPr>
          <p:spPr bwMode="auto">
            <a:xfrm>
              <a:off x="1909" y="1329"/>
              <a:ext cx="2744" cy="1410"/>
            </a:xfrm>
            <a:custGeom>
              <a:avLst/>
              <a:gdLst>
                <a:gd name="T0" fmla="*/ 763 w 1162"/>
                <a:gd name="T1" fmla="*/ 1 h 597"/>
                <a:gd name="T2" fmla="*/ 270 w 1162"/>
                <a:gd name="T3" fmla="*/ 2 h 597"/>
                <a:gd name="T4" fmla="*/ 0 w 1162"/>
                <a:gd name="T5" fmla="*/ 161 h 597"/>
                <a:gd name="T6" fmla="*/ 53 w 1162"/>
                <a:gd name="T7" fmla="*/ 179 h 597"/>
                <a:gd name="T8" fmla="*/ 264 w 1162"/>
                <a:gd name="T9" fmla="*/ 58 h 597"/>
                <a:gd name="T10" fmla="*/ 506 w 1162"/>
                <a:gd name="T11" fmla="*/ 298 h 597"/>
                <a:gd name="T12" fmla="*/ 265 w 1162"/>
                <a:gd name="T13" fmla="*/ 540 h 597"/>
                <a:gd name="T14" fmla="*/ 201 w 1162"/>
                <a:gd name="T15" fmla="*/ 532 h 597"/>
                <a:gd name="T16" fmla="*/ 178 w 1162"/>
                <a:gd name="T17" fmla="*/ 581 h 597"/>
                <a:gd name="T18" fmla="*/ 273 w 1162"/>
                <a:gd name="T19" fmla="*/ 596 h 597"/>
                <a:gd name="T20" fmla="*/ 802 w 1162"/>
                <a:gd name="T21" fmla="*/ 595 h 597"/>
                <a:gd name="T22" fmla="*/ 880 w 1162"/>
                <a:gd name="T23" fmla="*/ 585 h 597"/>
                <a:gd name="T24" fmla="*/ 1104 w 1162"/>
                <a:gd name="T25" fmla="*/ 350 h 597"/>
                <a:gd name="T26" fmla="*/ 1162 w 1162"/>
                <a:gd name="T27" fmla="*/ 378 h 597"/>
                <a:gd name="T28" fmla="*/ 1162 w 1162"/>
                <a:gd name="T29" fmla="*/ 218 h 597"/>
                <a:gd name="T30" fmla="*/ 1103 w 1162"/>
                <a:gd name="T31" fmla="*/ 244 h 597"/>
                <a:gd name="T32" fmla="*/ 763 w 1162"/>
                <a:gd name="T33"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97">
                  <a:moveTo>
                    <a:pt x="763" y="1"/>
                  </a:moveTo>
                  <a:cubicBezTo>
                    <a:pt x="598" y="1"/>
                    <a:pt x="434" y="0"/>
                    <a:pt x="270" y="2"/>
                  </a:cubicBezTo>
                  <a:cubicBezTo>
                    <a:pt x="152" y="2"/>
                    <a:pt x="51" y="67"/>
                    <a:pt x="0" y="161"/>
                  </a:cubicBezTo>
                  <a:cubicBezTo>
                    <a:pt x="19" y="166"/>
                    <a:pt x="36" y="172"/>
                    <a:pt x="53" y="179"/>
                  </a:cubicBezTo>
                  <a:cubicBezTo>
                    <a:pt x="93" y="106"/>
                    <a:pt x="171" y="58"/>
                    <a:pt x="264" y="58"/>
                  </a:cubicBezTo>
                  <a:cubicBezTo>
                    <a:pt x="401" y="57"/>
                    <a:pt x="505" y="160"/>
                    <a:pt x="506" y="298"/>
                  </a:cubicBezTo>
                  <a:cubicBezTo>
                    <a:pt x="507" y="434"/>
                    <a:pt x="402" y="540"/>
                    <a:pt x="265" y="540"/>
                  </a:cubicBezTo>
                  <a:cubicBezTo>
                    <a:pt x="243" y="540"/>
                    <a:pt x="221" y="537"/>
                    <a:pt x="201" y="532"/>
                  </a:cubicBezTo>
                  <a:cubicBezTo>
                    <a:pt x="195" y="549"/>
                    <a:pt x="187" y="566"/>
                    <a:pt x="178" y="581"/>
                  </a:cubicBezTo>
                  <a:cubicBezTo>
                    <a:pt x="208" y="591"/>
                    <a:pt x="240" y="596"/>
                    <a:pt x="273" y="596"/>
                  </a:cubicBezTo>
                  <a:cubicBezTo>
                    <a:pt x="449" y="597"/>
                    <a:pt x="625" y="596"/>
                    <a:pt x="802" y="595"/>
                  </a:cubicBezTo>
                  <a:cubicBezTo>
                    <a:pt x="828" y="595"/>
                    <a:pt x="855" y="591"/>
                    <a:pt x="880" y="585"/>
                  </a:cubicBezTo>
                  <a:cubicBezTo>
                    <a:pt x="1004" y="555"/>
                    <a:pt x="1071" y="467"/>
                    <a:pt x="1104" y="350"/>
                  </a:cubicBezTo>
                  <a:cubicBezTo>
                    <a:pt x="1129" y="362"/>
                    <a:pt x="1149" y="372"/>
                    <a:pt x="1162" y="378"/>
                  </a:cubicBezTo>
                  <a:cubicBezTo>
                    <a:pt x="1162" y="218"/>
                    <a:pt x="1162" y="218"/>
                    <a:pt x="1162" y="218"/>
                  </a:cubicBezTo>
                  <a:cubicBezTo>
                    <a:pt x="1144" y="226"/>
                    <a:pt x="1124" y="235"/>
                    <a:pt x="1103" y="244"/>
                  </a:cubicBezTo>
                  <a:cubicBezTo>
                    <a:pt x="1042" y="66"/>
                    <a:pt x="950" y="1"/>
                    <a:pt x="76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noEditPoints="1"/>
            </p:cNvSpPr>
            <p:nvPr/>
          </p:nvSpPr>
          <p:spPr bwMode="auto">
            <a:xfrm>
              <a:off x="1106" y="1778"/>
              <a:ext cx="1209" cy="1209"/>
            </a:xfrm>
            <a:custGeom>
              <a:avLst/>
              <a:gdLst>
                <a:gd name="T0" fmla="*/ 512 w 512"/>
                <a:gd name="T1" fmla="*/ 256 h 512"/>
                <a:gd name="T2" fmla="*/ 256 w 512"/>
                <a:gd name="T3" fmla="*/ 0 h 512"/>
                <a:gd name="T4" fmla="*/ 0 w 512"/>
                <a:gd name="T5" fmla="*/ 256 h 512"/>
                <a:gd name="T6" fmla="*/ 256 w 512"/>
                <a:gd name="T7" fmla="*/ 512 h 512"/>
                <a:gd name="T8" fmla="*/ 512 w 512"/>
                <a:gd name="T9" fmla="*/ 256 h 512"/>
                <a:gd name="T10" fmla="*/ 110 w 512"/>
                <a:gd name="T11" fmla="*/ 371 h 512"/>
                <a:gd name="T12" fmla="*/ 73 w 512"/>
                <a:gd name="T13" fmla="*/ 333 h 512"/>
                <a:gd name="T14" fmla="*/ 110 w 512"/>
                <a:gd name="T15" fmla="*/ 296 h 512"/>
                <a:gd name="T16" fmla="*/ 147 w 512"/>
                <a:gd name="T17" fmla="*/ 333 h 512"/>
                <a:gd name="T18" fmla="*/ 110 w 512"/>
                <a:gd name="T19" fmla="*/ 371 h 512"/>
                <a:gd name="T20" fmla="*/ 134 w 512"/>
                <a:gd name="T21" fmla="*/ 140 h 512"/>
                <a:gd name="T22" fmla="*/ 171 w 512"/>
                <a:gd name="T23" fmla="*/ 103 h 512"/>
                <a:gd name="T24" fmla="*/ 209 w 512"/>
                <a:gd name="T25" fmla="*/ 140 h 512"/>
                <a:gd name="T26" fmla="*/ 171 w 512"/>
                <a:gd name="T27" fmla="*/ 177 h 512"/>
                <a:gd name="T28" fmla="*/ 134 w 512"/>
                <a:gd name="T29" fmla="*/ 140 h 512"/>
                <a:gd name="T30" fmla="*/ 194 w 512"/>
                <a:gd name="T31" fmla="*/ 273 h 512"/>
                <a:gd name="T32" fmla="*/ 231 w 512"/>
                <a:gd name="T33" fmla="*/ 236 h 512"/>
                <a:gd name="T34" fmla="*/ 268 w 512"/>
                <a:gd name="T35" fmla="*/ 273 h 512"/>
                <a:gd name="T36" fmla="*/ 231 w 512"/>
                <a:gd name="T37" fmla="*/ 310 h 512"/>
                <a:gd name="T38" fmla="*/ 194 w 512"/>
                <a:gd name="T39" fmla="*/ 273 h 512"/>
                <a:gd name="T40" fmla="*/ 268 w 512"/>
                <a:gd name="T41" fmla="*/ 473 h 512"/>
                <a:gd name="T42" fmla="*/ 231 w 512"/>
                <a:gd name="T43" fmla="*/ 436 h 512"/>
                <a:gd name="T44" fmla="*/ 268 w 512"/>
                <a:gd name="T45" fmla="*/ 399 h 512"/>
                <a:gd name="T46" fmla="*/ 306 w 512"/>
                <a:gd name="T47" fmla="*/ 436 h 512"/>
                <a:gd name="T48" fmla="*/ 268 w 512"/>
                <a:gd name="T49" fmla="*/ 473 h 512"/>
                <a:gd name="T50" fmla="*/ 291 w 512"/>
                <a:gd name="T51" fmla="*/ 140 h 512"/>
                <a:gd name="T52" fmla="*/ 329 w 512"/>
                <a:gd name="T53" fmla="*/ 103 h 512"/>
                <a:gd name="T54" fmla="*/ 366 w 512"/>
                <a:gd name="T55" fmla="*/ 140 h 512"/>
                <a:gd name="T56" fmla="*/ 329 w 512"/>
                <a:gd name="T57" fmla="*/ 177 h 512"/>
                <a:gd name="T58" fmla="*/ 291 w 512"/>
                <a:gd name="T59" fmla="*/ 140 h 512"/>
                <a:gd name="T60" fmla="*/ 383 w 512"/>
                <a:gd name="T61" fmla="*/ 353 h 512"/>
                <a:gd name="T62" fmla="*/ 346 w 512"/>
                <a:gd name="T63" fmla="*/ 315 h 512"/>
                <a:gd name="T64" fmla="*/ 383 w 512"/>
                <a:gd name="T65" fmla="*/ 278 h 512"/>
                <a:gd name="T66" fmla="*/ 420 w 512"/>
                <a:gd name="T67" fmla="*/ 315 h 512"/>
                <a:gd name="T68" fmla="*/ 383 w 512"/>
                <a:gd name="T69" fmla="*/ 3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512" y="256"/>
                  </a:moveTo>
                  <a:cubicBezTo>
                    <a:pt x="512" y="115"/>
                    <a:pt x="397" y="0"/>
                    <a:pt x="256" y="0"/>
                  </a:cubicBezTo>
                  <a:cubicBezTo>
                    <a:pt x="115" y="0"/>
                    <a:pt x="0" y="115"/>
                    <a:pt x="0" y="256"/>
                  </a:cubicBezTo>
                  <a:cubicBezTo>
                    <a:pt x="0" y="397"/>
                    <a:pt x="115" y="512"/>
                    <a:pt x="256" y="512"/>
                  </a:cubicBezTo>
                  <a:cubicBezTo>
                    <a:pt x="397" y="512"/>
                    <a:pt x="512" y="397"/>
                    <a:pt x="512" y="256"/>
                  </a:cubicBezTo>
                  <a:close/>
                  <a:moveTo>
                    <a:pt x="110" y="371"/>
                  </a:moveTo>
                  <a:cubicBezTo>
                    <a:pt x="89" y="371"/>
                    <a:pt x="73" y="354"/>
                    <a:pt x="73" y="333"/>
                  </a:cubicBezTo>
                  <a:cubicBezTo>
                    <a:pt x="73" y="313"/>
                    <a:pt x="89" y="296"/>
                    <a:pt x="110" y="296"/>
                  </a:cubicBezTo>
                  <a:cubicBezTo>
                    <a:pt x="131" y="296"/>
                    <a:pt x="147" y="313"/>
                    <a:pt x="147" y="333"/>
                  </a:cubicBezTo>
                  <a:cubicBezTo>
                    <a:pt x="147" y="354"/>
                    <a:pt x="131" y="371"/>
                    <a:pt x="110" y="371"/>
                  </a:cubicBezTo>
                  <a:close/>
                  <a:moveTo>
                    <a:pt x="134" y="140"/>
                  </a:moveTo>
                  <a:cubicBezTo>
                    <a:pt x="134" y="119"/>
                    <a:pt x="151" y="103"/>
                    <a:pt x="171" y="103"/>
                  </a:cubicBezTo>
                  <a:cubicBezTo>
                    <a:pt x="192" y="103"/>
                    <a:pt x="209" y="119"/>
                    <a:pt x="209" y="140"/>
                  </a:cubicBezTo>
                  <a:cubicBezTo>
                    <a:pt x="209" y="160"/>
                    <a:pt x="192" y="177"/>
                    <a:pt x="171" y="177"/>
                  </a:cubicBezTo>
                  <a:cubicBezTo>
                    <a:pt x="151" y="177"/>
                    <a:pt x="134" y="160"/>
                    <a:pt x="134" y="140"/>
                  </a:cubicBezTo>
                  <a:close/>
                  <a:moveTo>
                    <a:pt x="194" y="273"/>
                  </a:moveTo>
                  <a:cubicBezTo>
                    <a:pt x="194" y="252"/>
                    <a:pt x="210" y="236"/>
                    <a:pt x="231" y="236"/>
                  </a:cubicBezTo>
                  <a:cubicBezTo>
                    <a:pt x="252" y="236"/>
                    <a:pt x="268" y="252"/>
                    <a:pt x="268" y="273"/>
                  </a:cubicBezTo>
                  <a:cubicBezTo>
                    <a:pt x="268" y="294"/>
                    <a:pt x="252" y="310"/>
                    <a:pt x="231" y="310"/>
                  </a:cubicBezTo>
                  <a:cubicBezTo>
                    <a:pt x="210" y="310"/>
                    <a:pt x="194" y="294"/>
                    <a:pt x="194" y="273"/>
                  </a:cubicBezTo>
                  <a:close/>
                  <a:moveTo>
                    <a:pt x="268" y="473"/>
                  </a:moveTo>
                  <a:cubicBezTo>
                    <a:pt x="248" y="473"/>
                    <a:pt x="231" y="457"/>
                    <a:pt x="231" y="436"/>
                  </a:cubicBezTo>
                  <a:cubicBezTo>
                    <a:pt x="231" y="416"/>
                    <a:pt x="248" y="399"/>
                    <a:pt x="268" y="399"/>
                  </a:cubicBezTo>
                  <a:cubicBezTo>
                    <a:pt x="289" y="399"/>
                    <a:pt x="306" y="416"/>
                    <a:pt x="306" y="436"/>
                  </a:cubicBezTo>
                  <a:cubicBezTo>
                    <a:pt x="306" y="457"/>
                    <a:pt x="289" y="473"/>
                    <a:pt x="268" y="473"/>
                  </a:cubicBezTo>
                  <a:close/>
                  <a:moveTo>
                    <a:pt x="291" y="140"/>
                  </a:moveTo>
                  <a:cubicBezTo>
                    <a:pt x="291" y="119"/>
                    <a:pt x="308" y="103"/>
                    <a:pt x="329" y="103"/>
                  </a:cubicBezTo>
                  <a:cubicBezTo>
                    <a:pt x="349" y="103"/>
                    <a:pt x="366" y="119"/>
                    <a:pt x="366" y="140"/>
                  </a:cubicBezTo>
                  <a:cubicBezTo>
                    <a:pt x="366" y="160"/>
                    <a:pt x="349" y="177"/>
                    <a:pt x="329" y="177"/>
                  </a:cubicBezTo>
                  <a:cubicBezTo>
                    <a:pt x="308" y="177"/>
                    <a:pt x="291" y="160"/>
                    <a:pt x="291" y="140"/>
                  </a:cubicBezTo>
                  <a:close/>
                  <a:moveTo>
                    <a:pt x="383" y="353"/>
                  </a:moveTo>
                  <a:cubicBezTo>
                    <a:pt x="363" y="353"/>
                    <a:pt x="346" y="336"/>
                    <a:pt x="346" y="315"/>
                  </a:cubicBezTo>
                  <a:cubicBezTo>
                    <a:pt x="346" y="295"/>
                    <a:pt x="363" y="278"/>
                    <a:pt x="383" y="278"/>
                  </a:cubicBezTo>
                  <a:cubicBezTo>
                    <a:pt x="404" y="278"/>
                    <a:pt x="420" y="295"/>
                    <a:pt x="420" y="315"/>
                  </a:cubicBezTo>
                  <a:cubicBezTo>
                    <a:pt x="420" y="336"/>
                    <a:pt x="404" y="353"/>
                    <a:pt x="383" y="3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4428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extLst/>
          </p:nvPr>
        </p:nvPicPr>
        <p:blipFill>
          <a:blip r:embed="rId2"/>
          <a:stretch>
            <a:fillRect/>
          </a:stretch>
        </p:blipFill>
        <p:spPr>
          <a:xfrm>
            <a:off x="1359381" y="1577016"/>
            <a:ext cx="3596727" cy="2552701"/>
          </a:xfrm>
          <a:prstGeom prst="rect">
            <a:avLst/>
          </a:prstGeom>
        </p:spPr>
      </p:pic>
      <p:sp>
        <p:nvSpPr>
          <p:cNvPr id="7" name="Title 6"/>
          <p:cNvSpPr>
            <a:spLocks noGrp="1"/>
          </p:cNvSpPr>
          <p:nvPr>
            <p:ph type="title"/>
          </p:nvPr>
        </p:nvSpPr>
        <p:spPr>
          <a:xfrm>
            <a:off x="323411" y="429179"/>
            <a:ext cx="6463821" cy="576080"/>
          </a:xfrm>
        </p:spPr>
        <p:txBody>
          <a:bodyPr/>
          <a:lstStyle/>
          <a:p>
            <a:r>
              <a:rPr lang="nl-NL" sz="1600" dirty="0" smtClean="0"/>
              <a:t>92% </a:t>
            </a:r>
            <a:r>
              <a:rPr lang="nl-NL" sz="1600" dirty="0"/>
              <a:t>van de Nederlandse bevolking (18+) eet </a:t>
            </a:r>
            <a:r>
              <a:rPr lang="nl-NL" sz="1600" dirty="0" smtClean="0"/>
              <a:t>wel eens vleeswaren. Schouderham </a:t>
            </a:r>
            <a:r>
              <a:rPr lang="nl-NL" sz="1600" dirty="0"/>
              <a:t>wordt </a:t>
            </a:r>
            <a:r>
              <a:rPr lang="nl-NL" sz="1600" dirty="0" smtClean="0"/>
              <a:t>veruit het </a:t>
            </a:r>
            <a:r>
              <a:rPr lang="nl-NL" sz="1600" dirty="0"/>
              <a:t>meest gegeten</a:t>
            </a:r>
            <a:r>
              <a:rPr lang="nl-NL" sz="1600" dirty="0" smtClean="0"/>
              <a:t>.</a:t>
            </a:r>
            <a:br>
              <a:rPr lang="nl-NL" sz="1600" dirty="0" smtClean="0"/>
            </a:br>
            <a:endParaRPr lang="nl-NL" sz="1600" dirty="0"/>
          </a:p>
        </p:txBody>
      </p:sp>
      <p:sp>
        <p:nvSpPr>
          <p:cNvPr id="8" name="Content Placeholder 7"/>
          <p:cNvSpPr>
            <a:spLocks noGrp="1"/>
          </p:cNvSpPr>
          <p:nvPr>
            <p:ph sz="quarter" idx="14"/>
          </p:nvPr>
        </p:nvSpPr>
        <p:spPr>
          <a:xfrm>
            <a:off x="6075541" y="1203598"/>
            <a:ext cx="2736303" cy="2591967"/>
          </a:xfrm>
        </p:spPr>
        <p:txBody>
          <a:bodyPr/>
          <a:lstStyle/>
          <a:p>
            <a:r>
              <a:rPr lang="nl-NL" sz="800" dirty="0"/>
              <a:t>Mannen eten relatief vaker dan vrouwen schouderham (80% vs. 73%), </a:t>
            </a:r>
            <a:r>
              <a:rPr lang="nl-NL" sz="800" dirty="0" err="1"/>
              <a:t>cervelaat</a:t>
            </a:r>
            <a:r>
              <a:rPr lang="nl-NL" sz="800" dirty="0"/>
              <a:t> (66% vs. 56%), boterhamworst (66% vs. 52%) en ossenworst (37% vs. 26%). Vrouwen relatief vaker carpaccio (51% vs. 42%).</a:t>
            </a:r>
          </a:p>
          <a:p>
            <a:r>
              <a:rPr lang="nl-NL" sz="800" dirty="0"/>
              <a:t>65+ eet relatief vaker dan 18-64 jarigen paté (71% vs. gem. 51%) en ossenworst (46% vs. gem. 27%). </a:t>
            </a:r>
          </a:p>
          <a:p>
            <a:r>
              <a:rPr lang="nl-NL" sz="800" dirty="0"/>
              <a:t>Hoog opgeleiden eten relatief vaker dan lager opgeleiden carpaccio (58% vs. 42%). </a:t>
            </a:r>
          </a:p>
        </p:txBody>
      </p:sp>
      <p:sp>
        <p:nvSpPr>
          <p:cNvPr id="9" name="Content Placeholder 8"/>
          <p:cNvSpPr>
            <a:spLocks noGrp="1"/>
          </p:cNvSpPr>
          <p:nvPr>
            <p:ph sz="quarter" idx="15"/>
          </p:nvPr>
        </p:nvSpPr>
        <p:spPr/>
        <p:txBody>
          <a:bodyPr/>
          <a:lstStyle/>
          <a:p>
            <a:r>
              <a:rPr lang="nl-NL" sz="800" dirty="0" smtClean="0"/>
              <a:t>B01. </a:t>
            </a:r>
            <a:r>
              <a:rPr lang="nl-NL" sz="800" dirty="0"/>
              <a:t>Welke van de volgende soorten vleeswaren eet u weleens? </a:t>
            </a:r>
          </a:p>
          <a:p>
            <a:r>
              <a:rPr lang="nl-NL" sz="800" i="1" dirty="0"/>
              <a:t>Basis: Alle respondenten die vleeswaren eten (n = 978)</a:t>
            </a:r>
          </a:p>
          <a:p>
            <a:endParaRPr lang="nl-NL" sz="800" dirty="0"/>
          </a:p>
        </p:txBody>
      </p:sp>
      <p:cxnSp>
        <p:nvCxnSpPr>
          <p:cNvPr id="6" name="Straight Connector 5"/>
          <p:cNvCxnSpPr/>
          <p:nvPr/>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bwMode="gray">
          <a:xfrm>
            <a:off x="395536" y="961670"/>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Eten soorten vleeswaren</a:t>
            </a:r>
          </a:p>
        </p:txBody>
      </p:sp>
    </p:spTree>
    <p:extLst>
      <p:ext uri="{BB962C8B-B14F-4D97-AF65-F5344CB8AC3E}">
        <p14:creationId xmlns:p14="http://schemas.microsoft.com/office/powerpoint/2010/main" val="276740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extLst/>
          </p:nvPr>
        </p:nvPicPr>
        <p:blipFill>
          <a:blip r:embed="rId2"/>
          <a:stretch>
            <a:fillRect/>
          </a:stretch>
        </p:blipFill>
        <p:spPr>
          <a:xfrm>
            <a:off x="1450975" y="1541463"/>
            <a:ext cx="3248025" cy="2819400"/>
          </a:xfrm>
          <a:prstGeom prst="rect">
            <a:avLst/>
          </a:prstGeom>
        </p:spPr>
      </p:pic>
      <p:sp>
        <p:nvSpPr>
          <p:cNvPr id="7" name="Title 6"/>
          <p:cNvSpPr>
            <a:spLocks noGrp="1"/>
          </p:cNvSpPr>
          <p:nvPr>
            <p:ph type="title"/>
          </p:nvPr>
        </p:nvSpPr>
        <p:spPr>
          <a:xfrm>
            <a:off x="323411" y="429179"/>
            <a:ext cx="6463821" cy="576080"/>
          </a:xfrm>
        </p:spPr>
        <p:txBody>
          <a:bodyPr/>
          <a:lstStyle/>
          <a:p>
            <a:r>
              <a:rPr lang="nl-NL" sz="1600" dirty="0" smtClean="0"/>
              <a:t>Vleeswaren worden op diverse plaatsen in de koelkast bewaard.     30% gebruikt hiervoor het speciale bakje van de koelkast, 26% bewaart vleeswaren op de bovenste plank, 17% op de onderste plank en 20% heeft geen vaste bewaarplaats.</a:t>
            </a:r>
            <a:endParaRPr lang="nl-NL" sz="1600" dirty="0"/>
          </a:p>
        </p:txBody>
      </p:sp>
      <p:sp>
        <p:nvSpPr>
          <p:cNvPr id="8" name="Content Placeholder 7"/>
          <p:cNvSpPr>
            <a:spLocks noGrp="1"/>
          </p:cNvSpPr>
          <p:nvPr>
            <p:ph sz="quarter" idx="14"/>
          </p:nvPr>
        </p:nvSpPr>
        <p:spPr>
          <a:xfrm>
            <a:off x="6075541" y="1203598"/>
            <a:ext cx="2736303" cy="2591967"/>
          </a:xfrm>
        </p:spPr>
        <p:txBody>
          <a:bodyPr/>
          <a:lstStyle/>
          <a:p>
            <a:r>
              <a:rPr lang="nl-NL" sz="800" dirty="0" smtClean="0"/>
              <a:t>18-29 </a:t>
            </a:r>
            <a:r>
              <a:rPr lang="nl-NL" sz="800" dirty="0"/>
              <a:t>j</a:t>
            </a:r>
            <a:r>
              <a:rPr lang="nl-NL" sz="800" dirty="0" smtClean="0"/>
              <a:t>arigen leggen vleeswaren relatief vaker dan 30+ in de </a:t>
            </a:r>
            <a:r>
              <a:rPr lang="nl-NL" sz="800" dirty="0" err="1" smtClean="0"/>
              <a:t>groentela</a:t>
            </a:r>
            <a:r>
              <a:rPr lang="nl-NL" sz="800" dirty="0" smtClean="0"/>
              <a:t> (12% vs. 4%)</a:t>
            </a:r>
          </a:p>
          <a:p>
            <a:r>
              <a:rPr lang="nl-NL" sz="800" dirty="0" smtClean="0"/>
              <a:t>Vrouwen stoppen vleeswaren relatief vaker dan mannen in het speciale vleeswarenbakje van de koelkast (36% vs. 24%).</a:t>
            </a:r>
          </a:p>
          <a:p>
            <a:endParaRPr lang="nl-NL" sz="800" dirty="0"/>
          </a:p>
          <a:p>
            <a:r>
              <a:rPr lang="nl-NL" sz="800" dirty="0" smtClean="0"/>
              <a:t>OPM: de speciale vleeswarenbakjes worden pas de afgelopen jaren in nieuwe koelkasten meegeleverd. Een antwoord percentage van 30% doet vermoeden dat er mogelijk verwarring geweest is met los verkrijgbare vleeswarenbakjes.  </a:t>
            </a:r>
            <a:endParaRPr lang="nl-NL" sz="800" dirty="0"/>
          </a:p>
        </p:txBody>
      </p:sp>
      <p:sp>
        <p:nvSpPr>
          <p:cNvPr id="9" name="Content Placeholder 8"/>
          <p:cNvSpPr>
            <a:spLocks noGrp="1"/>
          </p:cNvSpPr>
          <p:nvPr>
            <p:ph sz="quarter" idx="15"/>
          </p:nvPr>
        </p:nvSpPr>
        <p:spPr/>
        <p:txBody>
          <a:bodyPr/>
          <a:lstStyle/>
          <a:p>
            <a:r>
              <a:rPr lang="nl-NL" sz="800" dirty="0" smtClean="0"/>
              <a:t>B02. </a:t>
            </a:r>
            <a:r>
              <a:rPr lang="nl-NL" sz="800" dirty="0"/>
              <a:t>Waar bewaart u doorgaans uw vleeswaren in de koelkast?</a:t>
            </a:r>
            <a:endParaRPr lang="nl-NL" sz="800" dirty="0" smtClean="0"/>
          </a:p>
          <a:p>
            <a:r>
              <a:rPr lang="nl-NL" sz="800" i="1" dirty="0"/>
              <a:t>Basis: Alle respondenten die </a:t>
            </a:r>
            <a:r>
              <a:rPr lang="nl-NL" sz="800" i="1" dirty="0" smtClean="0"/>
              <a:t>vleeswaren </a:t>
            </a:r>
            <a:r>
              <a:rPr lang="nl-NL" sz="800" i="1" dirty="0"/>
              <a:t>eten (n = </a:t>
            </a:r>
            <a:r>
              <a:rPr lang="nl-NL" sz="800" i="1" dirty="0" smtClean="0"/>
              <a:t>978)</a:t>
            </a:r>
            <a:endParaRPr lang="nl-NL" sz="800" i="1" dirty="0"/>
          </a:p>
          <a:p>
            <a:endParaRPr lang="nl-NL" sz="800" dirty="0"/>
          </a:p>
        </p:txBody>
      </p:sp>
      <p:cxnSp>
        <p:nvCxnSpPr>
          <p:cNvPr id="6" name="Straight Connector 5"/>
          <p:cNvCxnSpPr/>
          <p:nvPr/>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bwMode="gray">
          <a:xfrm>
            <a:off x="395536" y="915566"/>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Plaats voor bewaren vleeswaren in de koelkast</a:t>
            </a:r>
            <a:endParaRPr lang="nl-NL" sz="1000" b="1" dirty="0"/>
          </a:p>
        </p:txBody>
      </p:sp>
      <p:sp>
        <p:nvSpPr>
          <p:cNvPr id="10" name="Rectangle 9"/>
          <p:cNvSpPr/>
          <p:nvPr/>
        </p:nvSpPr>
        <p:spPr bwMode="gray">
          <a:xfrm>
            <a:off x="1475656" y="1539785"/>
            <a:ext cx="1247989" cy="432048"/>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12" name="Rectangle 11"/>
          <p:cNvSpPr/>
          <p:nvPr/>
        </p:nvSpPr>
        <p:spPr bwMode="gray">
          <a:xfrm>
            <a:off x="1478943" y="2416273"/>
            <a:ext cx="1244702" cy="299493"/>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68124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extLst/>
          </p:nvPr>
        </p:nvPicPr>
        <p:blipFill>
          <a:blip r:embed="rId2"/>
          <a:stretch>
            <a:fillRect/>
          </a:stretch>
        </p:blipFill>
        <p:spPr>
          <a:xfrm>
            <a:off x="5219700" y="1557338"/>
            <a:ext cx="3476625" cy="2552700"/>
          </a:xfrm>
          <a:prstGeom prst="rect">
            <a:avLst/>
          </a:prstGeom>
        </p:spPr>
      </p:pic>
      <p:pic>
        <p:nvPicPr>
          <p:cNvPr id="2" name="Picture 1"/>
          <p:cNvPicPr/>
          <p:nvPr>
            <p:extLst/>
          </p:nvPr>
        </p:nvPicPr>
        <p:blipFill>
          <a:blip r:embed="rId3"/>
          <a:stretch>
            <a:fillRect/>
          </a:stretch>
        </p:blipFill>
        <p:spPr>
          <a:xfrm>
            <a:off x="879475" y="1557338"/>
            <a:ext cx="3476625" cy="2552700"/>
          </a:xfrm>
          <a:prstGeom prst="rect">
            <a:avLst/>
          </a:prstGeom>
        </p:spPr>
      </p:pic>
      <p:sp>
        <p:nvSpPr>
          <p:cNvPr id="7" name="Title 6"/>
          <p:cNvSpPr>
            <a:spLocks noGrp="1"/>
          </p:cNvSpPr>
          <p:nvPr>
            <p:ph type="title"/>
          </p:nvPr>
        </p:nvSpPr>
        <p:spPr>
          <a:xfrm>
            <a:off x="323411" y="195420"/>
            <a:ext cx="6696861" cy="576080"/>
          </a:xfrm>
        </p:spPr>
        <p:txBody>
          <a:bodyPr/>
          <a:lstStyle/>
          <a:p>
            <a:r>
              <a:rPr lang="nl-NL" sz="1600" dirty="0" smtClean="0"/>
              <a:t>30% denkt dat vleeswaren uiterlijk tot en met de houdbaarheidsdatum zonder risico te eten zijn. 70% houdt niet (alleen) de TGT aan. 54% eet  tot 4 dagen na openen van de verpakking. 41% eet (mogelijk) langer door. </a:t>
            </a:r>
            <a:endParaRPr lang="nl-NL" sz="1600" dirty="0"/>
          </a:p>
        </p:txBody>
      </p:sp>
      <p:sp>
        <p:nvSpPr>
          <p:cNvPr id="8" name="Content Placeholder 7"/>
          <p:cNvSpPr>
            <a:spLocks noGrp="1"/>
          </p:cNvSpPr>
          <p:nvPr>
            <p:ph sz="quarter" idx="14"/>
          </p:nvPr>
        </p:nvSpPr>
        <p:spPr/>
        <p:txBody>
          <a:bodyPr/>
          <a:lstStyle/>
          <a:p>
            <a:r>
              <a:rPr lang="nl-NL" sz="800" dirty="0" smtClean="0"/>
              <a:t>Vrouwen weten relatief vaker dan mannen dat vleeswaren maar tot en met de houdbaarheidsdatum veilig te eten zijn  (35% vs. 25%).</a:t>
            </a:r>
          </a:p>
          <a:p>
            <a:r>
              <a:rPr lang="nl-NL" sz="800" dirty="0" smtClean="0"/>
              <a:t>65+ eet relatief vaker dan 18-64 jarigen vleeswaren tot 2 dagen na opening van de verpakking (45% vs. 28%)</a:t>
            </a:r>
          </a:p>
          <a:p>
            <a:r>
              <a:rPr lang="nl-NL" sz="800" dirty="0" smtClean="0"/>
              <a:t>Ook laag opgeleiden eten relatief vaker dan hoger opgeleiden vleeswaren tot 2 dagen na openen van de verpakking (41% </a:t>
            </a:r>
            <a:r>
              <a:rPr lang="nl-NL" sz="800" dirty="0" err="1" smtClean="0"/>
              <a:t>vs</a:t>
            </a:r>
            <a:r>
              <a:rPr lang="nl-NL" sz="800" dirty="0" smtClean="0"/>
              <a:t> gem. 27%). </a:t>
            </a:r>
          </a:p>
          <a:p>
            <a:r>
              <a:rPr lang="nl-NL" sz="800" dirty="0" smtClean="0"/>
              <a:t>Hoog opgeleiden geven relatief vaker aan vleeswaren na opening van de verpakking nog te eten zolang deze op basis van kleur, reuk en smaak goed lijken te zijn. </a:t>
            </a:r>
          </a:p>
        </p:txBody>
      </p:sp>
      <p:sp>
        <p:nvSpPr>
          <p:cNvPr id="9" name="Content Placeholder 8"/>
          <p:cNvSpPr>
            <a:spLocks noGrp="1"/>
          </p:cNvSpPr>
          <p:nvPr>
            <p:ph sz="quarter" idx="15"/>
          </p:nvPr>
        </p:nvSpPr>
        <p:spPr/>
        <p:txBody>
          <a:bodyPr/>
          <a:lstStyle/>
          <a:p>
            <a:r>
              <a:rPr lang="nl-NL" sz="800" dirty="0" smtClean="0"/>
              <a:t>B03. </a:t>
            </a:r>
            <a:r>
              <a:rPr lang="nl-NL" sz="800" dirty="0"/>
              <a:t>Tot wanneer kunt u vleeswaren veilig eten denkt u? </a:t>
            </a:r>
            <a:r>
              <a:rPr lang="nl-NL" sz="800" dirty="0" smtClean="0"/>
              <a:t> </a:t>
            </a:r>
          </a:p>
          <a:p>
            <a:r>
              <a:rPr lang="nl-NL" sz="800" dirty="0" smtClean="0"/>
              <a:t>B04. </a:t>
            </a:r>
            <a:r>
              <a:rPr lang="nl-NL" sz="800" dirty="0"/>
              <a:t>Tot wanneer eet u vleeswaren zoals schouderham na het openen van de verpakking nog op? </a:t>
            </a:r>
            <a:endParaRPr lang="nl-NL" sz="800" dirty="0" smtClean="0"/>
          </a:p>
          <a:p>
            <a:r>
              <a:rPr lang="nl-NL" sz="800" i="1" dirty="0" smtClean="0"/>
              <a:t>Basis: Alle respondenten die vleeswaren eten (n = 978)</a:t>
            </a:r>
          </a:p>
          <a:p>
            <a:endParaRPr lang="nl-NL" sz="800" dirty="0"/>
          </a:p>
        </p:txBody>
      </p:sp>
      <p:cxnSp>
        <p:nvCxnSpPr>
          <p:cNvPr id="12" name="Straight Connector 11"/>
          <p:cNvCxnSpPr/>
          <p:nvPr/>
        </p:nvCxnSpPr>
        <p:spPr>
          <a:xfrm>
            <a:off x="395536" y="1203598"/>
            <a:ext cx="4104456"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395536" y="915566"/>
            <a:ext cx="410445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 wanneer vleeswaren veilig eten</a:t>
            </a:r>
            <a:endParaRPr lang="nl-NL" sz="1000" b="1" dirty="0"/>
          </a:p>
        </p:txBody>
      </p:sp>
      <p:cxnSp>
        <p:nvCxnSpPr>
          <p:cNvPr id="14" name="Straight Connector 13"/>
          <p:cNvCxnSpPr/>
          <p:nvPr/>
        </p:nvCxnSpPr>
        <p:spPr>
          <a:xfrm>
            <a:off x="4644008" y="1203598"/>
            <a:ext cx="4104456"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8"/>
          <p:cNvSpPr txBox="1">
            <a:spLocks/>
          </p:cNvSpPr>
          <p:nvPr/>
        </p:nvSpPr>
        <p:spPr bwMode="gray">
          <a:xfrm>
            <a:off x="4644008" y="915566"/>
            <a:ext cx="410445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 wanneer vleeswaren eten na openen verpakking</a:t>
            </a:r>
            <a:endParaRPr lang="nl-NL" sz="1000" b="1" dirty="0"/>
          </a:p>
        </p:txBody>
      </p:sp>
      <p:sp>
        <p:nvSpPr>
          <p:cNvPr id="11" name="Rectangle 10"/>
          <p:cNvSpPr/>
          <p:nvPr/>
        </p:nvSpPr>
        <p:spPr bwMode="gray">
          <a:xfrm>
            <a:off x="2339752" y="1595891"/>
            <a:ext cx="2016224" cy="432048"/>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16" name="Rectangle 15"/>
          <p:cNvSpPr/>
          <p:nvPr/>
        </p:nvSpPr>
        <p:spPr bwMode="gray">
          <a:xfrm>
            <a:off x="6732240" y="1635646"/>
            <a:ext cx="1656184" cy="648072"/>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9934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1600" dirty="0" smtClean="0"/>
              <a:t>60% legt vleeswaren binnen 5 minuten weer terug in de koelkast, 84% binnen een kwartier en 97% binnen een halfuur.</a:t>
            </a:r>
            <a:endParaRPr lang="nl-NL" sz="1600" dirty="0"/>
          </a:p>
        </p:txBody>
      </p:sp>
      <p:sp>
        <p:nvSpPr>
          <p:cNvPr id="8" name="Content Placeholder 7"/>
          <p:cNvSpPr>
            <a:spLocks noGrp="1"/>
          </p:cNvSpPr>
          <p:nvPr>
            <p:ph sz="quarter" idx="14"/>
          </p:nvPr>
        </p:nvSpPr>
        <p:spPr>
          <a:xfrm>
            <a:off x="6075541" y="1203598"/>
            <a:ext cx="2736303" cy="2591967"/>
          </a:xfrm>
        </p:spPr>
        <p:txBody>
          <a:bodyPr/>
          <a:lstStyle/>
          <a:p>
            <a:r>
              <a:rPr lang="nl-NL" sz="800" dirty="0" smtClean="0"/>
              <a:t>Geen significante verschillen in groepen</a:t>
            </a:r>
            <a:endParaRPr lang="nl-NL" sz="800" dirty="0"/>
          </a:p>
        </p:txBody>
      </p:sp>
      <p:sp>
        <p:nvSpPr>
          <p:cNvPr id="9" name="Content Placeholder 8"/>
          <p:cNvSpPr>
            <a:spLocks noGrp="1"/>
          </p:cNvSpPr>
          <p:nvPr>
            <p:ph sz="quarter" idx="15"/>
          </p:nvPr>
        </p:nvSpPr>
        <p:spPr/>
        <p:txBody>
          <a:bodyPr/>
          <a:lstStyle/>
          <a:p>
            <a:r>
              <a:rPr lang="nl-NL" sz="800" dirty="0" smtClean="0"/>
              <a:t>B05. </a:t>
            </a:r>
            <a:r>
              <a:rPr lang="nl-NL" sz="800" dirty="0"/>
              <a:t>Hoe lang zijn vleeswaren bij u zo gemiddeld buiten de koelkast voordat u ze teruglegt in de koelkast? </a:t>
            </a:r>
            <a:endParaRPr lang="nl-NL" sz="800" dirty="0" smtClean="0"/>
          </a:p>
          <a:p>
            <a:r>
              <a:rPr lang="nl-NL" sz="800" i="1" dirty="0" smtClean="0"/>
              <a:t>Basis</a:t>
            </a:r>
            <a:r>
              <a:rPr lang="nl-NL" sz="800" i="1" dirty="0"/>
              <a:t>: Alle respondenten die </a:t>
            </a:r>
            <a:r>
              <a:rPr lang="nl-NL" sz="800" i="1" dirty="0" smtClean="0"/>
              <a:t>vleeswaren </a:t>
            </a:r>
            <a:r>
              <a:rPr lang="nl-NL" sz="800" i="1" dirty="0"/>
              <a:t>eten (n = </a:t>
            </a:r>
            <a:r>
              <a:rPr lang="nl-NL" sz="800" i="1" dirty="0" smtClean="0"/>
              <a:t>978)</a:t>
            </a:r>
            <a:endParaRPr lang="nl-NL" sz="800" i="1" dirty="0"/>
          </a:p>
          <a:p>
            <a:endParaRPr lang="nl-NL" sz="800" dirty="0"/>
          </a:p>
        </p:txBody>
      </p:sp>
      <p:cxnSp>
        <p:nvCxnSpPr>
          <p:cNvPr id="6" name="Straight Connector 5"/>
          <p:cNvCxnSpPr/>
          <p:nvPr/>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bwMode="gray">
          <a:xfrm>
            <a:off x="395536" y="915566"/>
            <a:ext cx="55080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Tijd vleeswaren buiten koelkast</a:t>
            </a:r>
            <a:endParaRPr lang="nl-NL" sz="1000" b="1" dirty="0"/>
          </a:p>
        </p:txBody>
      </p:sp>
      <p:pic>
        <p:nvPicPr>
          <p:cNvPr id="2" name="Picture 1"/>
          <p:cNvPicPr/>
          <p:nvPr>
            <p:extLst/>
          </p:nvPr>
        </p:nvPicPr>
        <p:blipFill>
          <a:blip r:embed="rId3"/>
          <a:stretch>
            <a:fillRect/>
          </a:stretch>
        </p:blipFill>
        <p:spPr>
          <a:xfrm>
            <a:off x="1671638" y="1677988"/>
            <a:ext cx="3476625" cy="3000375"/>
          </a:xfrm>
          <a:prstGeom prst="rect">
            <a:avLst/>
          </a:prstGeom>
        </p:spPr>
      </p:pic>
      <p:grpSp>
        <p:nvGrpSpPr>
          <p:cNvPr id="10" name="Gruppieren 161"/>
          <p:cNvGrpSpPr>
            <a:grpSpLocks noChangeAspect="1"/>
          </p:cNvGrpSpPr>
          <p:nvPr>
            <p:custDataLst>
              <p:tags r:id="rId1"/>
            </p:custDataLst>
          </p:nvPr>
        </p:nvGrpSpPr>
        <p:grpSpPr>
          <a:xfrm>
            <a:off x="3491880" y="1436546"/>
            <a:ext cx="407062" cy="392566"/>
            <a:chOff x="671513" y="-1179513"/>
            <a:chExt cx="7800975" cy="7523163"/>
          </a:xfrm>
          <a:solidFill>
            <a:schemeClr val="accent1"/>
          </a:solidFill>
        </p:grpSpPr>
        <p:sp>
          <p:nvSpPr>
            <p:cNvPr id="12" name="Freeform 11"/>
            <p:cNvSpPr>
              <a:spLocks noEditPoints="1"/>
            </p:cNvSpPr>
            <p:nvPr/>
          </p:nvSpPr>
          <p:spPr bwMode="auto">
            <a:xfrm>
              <a:off x="1422406" y="20636"/>
              <a:ext cx="6299199" cy="6323014"/>
            </a:xfrm>
            <a:custGeom>
              <a:avLst/>
              <a:gdLst>
                <a:gd name="T0" fmla="*/ 258 w 1680"/>
                <a:gd name="T1" fmla="*/ 1446 h 1686"/>
                <a:gd name="T2" fmla="*/ 113 w 1680"/>
                <a:gd name="T3" fmla="*/ 1662 h 1686"/>
                <a:gd name="T4" fmla="*/ 58 w 1680"/>
                <a:gd name="T5" fmla="*/ 1673 h 1686"/>
                <a:gd name="T6" fmla="*/ 47 w 1680"/>
                <a:gd name="T7" fmla="*/ 1618 h 1686"/>
                <a:gd name="T8" fmla="*/ 202 w 1680"/>
                <a:gd name="T9" fmla="*/ 1386 h 1686"/>
                <a:gd name="T10" fmla="*/ 0 w 1680"/>
                <a:gd name="T11" fmla="*/ 840 h 1686"/>
                <a:gd name="T12" fmla="*/ 840 w 1680"/>
                <a:gd name="T13" fmla="*/ 0 h 1686"/>
                <a:gd name="T14" fmla="*/ 1680 w 1680"/>
                <a:gd name="T15" fmla="*/ 840 h 1686"/>
                <a:gd name="T16" fmla="*/ 1478 w 1680"/>
                <a:gd name="T17" fmla="*/ 1386 h 1686"/>
                <a:gd name="T18" fmla="*/ 1633 w 1680"/>
                <a:gd name="T19" fmla="*/ 1618 h 1686"/>
                <a:gd name="T20" fmla="*/ 1622 w 1680"/>
                <a:gd name="T21" fmla="*/ 1673 h 1686"/>
                <a:gd name="T22" fmla="*/ 1567 w 1680"/>
                <a:gd name="T23" fmla="*/ 1662 h 1686"/>
                <a:gd name="T24" fmla="*/ 1422 w 1680"/>
                <a:gd name="T25" fmla="*/ 1446 h 1686"/>
                <a:gd name="T26" fmla="*/ 840 w 1680"/>
                <a:gd name="T27" fmla="*/ 1680 h 1686"/>
                <a:gd name="T28" fmla="*/ 258 w 1680"/>
                <a:gd name="T29" fmla="*/ 1446 h 1686"/>
                <a:gd name="T30" fmla="*/ 819 w 1680"/>
                <a:gd name="T31" fmla="*/ 763 h 1686"/>
                <a:gd name="T32" fmla="*/ 388 w 1680"/>
                <a:gd name="T33" fmla="*/ 332 h 1686"/>
                <a:gd name="T34" fmla="*/ 332 w 1680"/>
                <a:gd name="T35" fmla="*/ 388 h 1686"/>
                <a:gd name="T36" fmla="*/ 763 w 1680"/>
                <a:gd name="T37" fmla="*/ 819 h 1686"/>
                <a:gd name="T38" fmla="*/ 760 w 1680"/>
                <a:gd name="T39" fmla="*/ 840 h 1686"/>
                <a:gd name="T40" fmla="*/ 840 w 1680"/>
                <a:gd name="T41" fmla="*/ 920 h 1686"/>
                <a:gd name="T42" fmla="*/ 920 w 1680"/>
                <a:gd name="T43" fmla="*/ 840 h 1686"/>
                <a:gd name="T44" fmla="*/ 917 w 1680"/>
                <a:gd name="T45" fmla="*/ 819 h 1686"/>
                <a:gd name="T46" fmla="*/ 1188 w 1680"/>
                <a:gd name="T47" fmla="*/ 548 h 1686"/>
                <a:gd name="T48" fmla="*/ 1132 w 1680"/>
                <a:gd name="T49" fmla="*/ 492 h 1686"/>
                <a:gd name="T50" fmla="*/ 861 w 1680"/>
                <a:gd name="T51" fmla="*/ 763 h 1686"/>
                <a:gd name="T52" fmla="*/ 819 w 1680"/>
                <a:gd name="T53" fmla="*/ 763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0" h="1686">
                  <a:moveTo>
                    <a:pt x="258" y="1446"/>
                  </a:moveTo>
                  <a:cubicBezTo>
                    <a:pt x="113" y="1662"/>
                    <a:pt x="113" y="1662"/>
                    <a:pt x="113" y="1662"/>
                  </a:cubicBezTo>
                  <a:cubicBezTo>
                    <a:pt x="101" y="1680"/>
                    <a:pt x="76" y="1686"/>
                    <a:pt x="58" y="1673"/>
                  </a:cubicBezTo>
                  <a:cubicBezTo>
                    <a:pt x="40" y="1661"/>
                    <a:pt x="34" y="1636"/>
                    <a:pt x="47" y="1618"/>
                  </a:cubicBezTo>
                  <a:cubicBezTo>
                    <a:pt x="202" y="1386"/>
                    <a:pt x="202" y="1386"/>
                    <a:pt x="202" y="1386"/>
                  </a:cubicBezTo>
                  <a:cubicBezTo>
                    <a:pt x="76" y="1239"/>
                    <a:pt x="0" y="1048"/>
                    <a:pt x="0" y="840"/>
                  </a:cubicBezTo>
                  <a:cubicBezTo>
                    <a:pt x="0" y="376"/>
                    <a:pt x="376" y="0"/>
                    <a:pt x="840" y="0"/>
                  </a:cubicBezTo>
                  <a:cubicBezTo>
                    <a:pt x="1304" y="0"/>
                    <a:pt x="1680" y="376"/>
                    <a:pt x="1680" y="840"/>
                  </a:cubicBezTo>
                  <a:cubicBezTo>
                    <a:pt x="1680" y="1048"/>
                    <a:pt x="1604" y="1239"/>
                    <a:pt x="1478" y="1386"/>
                  </a:cubicBezTo>
                  <a:cubicBezTo>
                    <a:pt x="1633" y="1618"/>
                    <a:pt x="1633" y="1618"/>
                    <a:pt x="1633" y="1618"/>
                  </a:cubicBezTo>
                  <a:cubicBezTo>
                    <a:pt x="1646" y="1636"/>
                    <a:pt x="1640" y="1661"/>
                    <a:pt x="1622" y="1673"/>
                  </a:cubicBezTo>
                  <a:cubicBezTo>
                    <a:pt x="1604" y="1686"/>
                    <a:pt x="1579" y="1680"/>
                    <a:pt x="1567" y="1662"/>
                  </a:cubicBezTo>
                  <a:cubicBezTo>
                    <a:pt x="1422" y="1446"/>
                    <a:pt x="1422" y="1446"/>
                    <a:pt x="1422" y="1446"/>
                  </a:cubicBezTo>
                  <a:cubicBezTo>
                    <a:pt x="1271" y="1591"/>
                    <a:pt x="1066" y="1680"/>
                    <a:pt x="840" y="1680"/>
                  </a:cubicBezTo>
                  <a:cubicBezTo>
                    <a:pt x="614" y="1680"/>
                    <a:pt x="409" y="1591"/>
                    <a:pt x="258" y="1446"/>
                  </a:cubicBezTo>
                  <a:close/>
                  <a:moveTo>
                    <a:pt x="819" y="763"/>
                  </a:moveTo>
                  <a:cubicBezTo>
                    <a:pt x="388" y="332"/>
                    <a:pt x="388" y="332"/>
                    <a:pt x="388" y="332"/>
                  </a:cubicBezTo>
                  <a:cubicBezTo>
                    <a:pt x="332" y="388"/>
                    <a:pt x="332" y="388"/>
                    <a:pt x="332" y="388"/>
                  </a:cubicBezTo>
                  <a:cubicBezTo>
                    <a:pt x="763" y="819"/>
                    <a:pt x="763" y="819"/>
                    <a:pt x="763" y="819"/>
                  </a:cubicBezTo>
                  <a:cubicBezTo>
                    <a:pt x="761" y="826"/>
                    <a:pt x="760" y="833"/>
                    <a:pt x="760" y="840"/>
                  </a:cubicBezTo>
                  <a:cubicBezTo>
                    <a:pt x="760" y="884"/>
                    <a:pt x="796" y="920"/>
                    <a:pt x="840" y="920"/>
                  </a:cubicBezTo>
                  <a:cubicBezTo>
                    <a:pt x="884" y="920"/>
                    <a:pt x="920" y="884"/>
                    <a:pt x="920" y="840"/>
                  </a:cubicBezTo>
                  <a:cubicBezTo>
                    <a:pt x="920" y="833"/>
                    <a:pt x="919" y="826"/>
                    <a:pt x="917" y="819"/>
                  </a:cubicBezTo>
                  <a:cubicBezTo>
                    <a:pt x="1188" y="548"/>
                    <a:pt x="1188" y="548"/>
                    <a:pt x="1188" y="548"/>
                  </a:cubicBezTo>
                  <a:cubicBezTo>
                    <a:pt x="1132" y="492"/>
                    <a:pt x="1132" y="492"/>
                    <a:pt x="1132" y="492"/>
                  </a:cubicBezTo>
                  <a:cubicBezTo>
                    <a:pt x="861" y="763"/>
                    <a:pt x="861" y="763"/>
                    <a:pt x="861" y="763"/>
                  </a:cubicBezTo>
                  <a:cubicBezTo>
                    <a:pt x="847" y="759"/>
                    <a:pt x="833" y="759"/>
                    <a:pt x="819" y="763"/>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a:spLocks noChangeArrowheads="1"/>
            </p:cNvSpPr>
            <p:nvPr/>
          </p:nvSpPr>
          <p:spPr bwMode="auto">
            <a:xfrm>
              <a:off x="4422776" y="-1028700"/>
              <a:ext cx="300038" cy="749300"/>
            </a:xfrm>
            <a:prstGeom prst="rect">
              <a:avLst/>
            </a:prstGeom>
            <a:grpFill/>
            <a:ln>
              <a:noFill/>
            </a:ln>
            <a:extLst>
              <a:ext uri="{91240B29-F687-4F45-9708-019B960494DF}">
                <a14:hiddenLine xmlns:a14="http://schemas.microsoft.com/office/drawing/2010/main" w="9525">
                  <a:solidFill>
                    <a:schemeClr val="dk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9"/>
            <p:cNvSpPr>
              <a:spLocks noChangeArrowheads="1"/>
            </p:cNvSpPr>
            <p:nvPr/>
          </p:nvSpPr>
          <p:spPr bwMode="auto">
            <a:xfrm>
              <a:off x="3971926" y="-1179513"/>
              <a:ext cx="1200150" cy="300038"/>
            </a:xfrm>
            <a:prstGeom prst="rect">
              <a:avLst/>
            </a:prstGeom>
            <a:grpFill/>
            <a:ln>
              <a:noFill/>
            </a:ln>
            <a:extLst>
              <a:ext uri="{91240B29-F687-4F45-9708-019B960494DF}">
                <a14:hiddenLine xmlns:a14="http://schemas.microsoft.com/office/drawing/2010/main" w="9525">
                  <a:solidFill>
                    <a:schemeClr val="dk1"/>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p:cNvSpPr>
              <a:spLocks noEditPoints="1"/>
            </p:cNvSpPr>
            <p:nvPr/>
          </p:nvSpPr>
          <p:spPr bwMode="auto">
            <a:xfrm>
              <a:off x="671513" y="-879475"/>
              <a:ext cx="7800975" cy="2774950"/>
            </a:xfrm>
            <a:custGeom>
              <a:avLst/>
              <a:gdLst>
                <a:gd name="T0" fmla="*/ 400 w 2080"/>
                <a:gd name="T1" fmla="*/ 0 h 740"/>
                <a:gd name="T2" fmla="*/ 722 w 2080"/>
                <a:gd name="T3" fmla="*/ 162 h 740"/>
                <a:gd name="T4" fmla="*/ 752 w 2080"/>
                <a:gd name="T5" fmla="*/ 204 h 740"/>
                <a:gd name="T6" fmla="*/ 704 w 2080"/>
                <a:gd name="T7" fmla="*/ 223 h 740"/>
                <a:gd name="T8" fmla="*/ 205 w 2080"/>
                <a:gd name="T9" fmla="*/ 693 h 740"/>
                <a:gd name="T10" fmla="*/ 183 w 2080"/>
                <a:gd name="T11" fmla="*/ 740 h 740"/>
                <a:gd name="T12" fmla="*/ 143 w 2080"/>
                <a:gd name="T13" fmla="*/ 707 h 740"/>
                <a:gd name="T14" fmla="*/ 0 w 2080"/>
                <a:gd name="T15" fmla="*/ 400 h 740"/>
                <a:gd name="T16" fmla="*/ 400 w 2080"/>
                <a:gd name="T17" fmla="*/ 0 h 740"/>
                <a:gd name="T18" fmla="*/ 1680 w 2080"/>
                <a:gd name="T19" fmla="*/ 0 h 740"/>
                <a:gd name="T20" fmla="*/ 2080 w 2080"/>
                <a:gd name="T21" fmla="*/ 400 h 740"/>
                <a:gd name="T22" fmla="*/ 1937 w 2080"/>
                <a:gd name="T23" fmla="*/ 707 h 740"/>
                <a:gd name="T24" fmla="*/ 1897 w 2080"/>
                <a:gd name="T25" fmla="*/ 740 h 740"/>
                <a:gd name="T26" fmla="*/ 1875 w 2080"/>
                <a:gd name="T27" fmla="*/ 693 h 740"/>
                <a:gd name="T28" fmla="*/ 1376 w 2080"/>
                <a:gd name="T29" fmla="*/ 223 h 740"/>
                <a:gd name="T30" fmla="*/ 1328 w 2080"/>
                <a:gd name="T31" fmla="*/ 204 h 740"/>
                <a:gd name="T32" fmla="*/ 1358 w 2080"/>
                <a:gd name="T33" fmla="*/ 162 h 740"/>
                <a:gd name="T34" fmla="*/ 1680 w 2080"/>
                <a:gd name="T35"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0" h="740">
                  <a:moveTo>
                    <a:pt x="400" y="0"/>
                  </a:moveTo>
                  <a:cubicBezTo>
                    <a:pt x="527" y="0"/>
                    <a:pt x="646" y="60"/>
                    <a:pt x="722" y="162"/>
                  </a:cubicBezTo>
                  <a:cubicBezTo>
                    <a:pt x="752" y="204"/>
                    <a:pt x="752" y="204"/>
                    <a:pt x="752" y="204"/>
                  </a:cubicBezTo>
                  <a:cubicBezTo>
                    <a:pt x="704" y="223"/>
                    <a:pt x="704" y="223"/>
                    <a:pt x="704" y="223"/>
                  </a:cubicBezTo>
                  <a:cubicBezTo>
                    <a:pt x="484" y="310"/>
                    <a:pt x="305" y="478"/>
                    <a:pt x="205" y="693"/>
                  </a:cubicBezTo>
                  <a:cubicBezTo>
                    <a:pt x="183" y="740"/>
                    <a:pt x="183" y="740"/>
                    <a:pt x="183" y="740"/>
                  </a:cubicBezTo>
                  <a:cubicBezTo>
                    <a:pt x="143" y="707"/>
                    <a:pt x="143" y="707"/>
                    <a:pt x="143" y="707"/>
                  </a:cubicBezTo>
                  <a:cubicBezTo>
                    <a:pt x="53" y="631"/>
                    <a:pt x="0" y="518"/>
                    <a:pt x="0" y="400"/>
                  </a:cubicBezTo>
                  <a:cubicBezTo>
                    <a:pt x="0" y="179"/>
                    <a:pt x="179" y="0"/>
                    <a:pt x="400" y="0"/>
                  </a:cubicBezTo>
                  <a:close/>
                  <a:moveTo>
                    <a:pt x="1680" y="0"/>
                  </a:moveTo>
                  <a:cubicBezTo>
                    <a:pt x="1901" y="0"/>
                    <a:pt x="2080" y="179"/>
                    <a:pt x="2080" y="400"/>
                  </a:cubicBezTo>
                  <a:cubicBezTo>
                    <a:pt x="2080" y="518"/>
                    <a:pt x="2027" y="631"/>
                    <a:pt x="1937" y="707"/>
                  </a:cubicBezTo>
                  <a:cubicBezTo>
                    <a:pt x="1897" y="740"/>
                    <a:pt x="1897" y="740"/>
                    <a:pt x="1897" y="740"/>
                  </a:cubicBezTo>
                  <a:cubicBezTo>
                    <a:pt x="1875" y="693"/>
                    <a:pt x="1875" y="693"/>
                    <a:pt x="1875" y="693"/>
                  </a:cubicBezTo>
                  <a:cubicBezTo>
                    <a:pt x="1775" y="478"/>
                    <a:pt x="1596" y="310"/>
                    <a:pt x="1376" y="223"/>
                  </a:cubicBezTo>
                  <a:cubicBezTo>
                    <a:pt x="1328" y="204"/>
                    <a:pt x="1328" y="204"/>
                    <a:pt x="1328" y="204"/>
                  </a:cubicBezTo>
                  <a:cubicBezTo>
                    <a:pt x="1358" y="162"/>
                    <a:pt x="1358" y="162"/>
                    <a:pt x="1358" y="162"/>
                  </a:cubicBezTo>
                  <a:cubicBezTo>
                    <a:pt x="1434" y="60"/>
                    <a:pt x="1553" y="0"/>
                    <a:pt x="1680" y="0"/>
                  </a:cubicBezTo>
                  <a:close/>
                </a:path>
              </a:pathLst>
            </a:custGeom>
            <a:grp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19876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23850" y="4939123"/>
            <a:ext cx="8496300" cy="108347"/>
          </a:xfrm>
        </p:spPr>
        <p:txBody>
          <a:bodyPr/>
          <a:lstStyle/>
          <a:p>
            <a:r>
              <a:rPr lang="nl-NL" dirty="0" smtClean="0"/>
              <a:t> </a:t>
            </a:r>
            <a:endParaRPr lang="nl-NL" dirty="0"/>
          </a:p>
        </p:txBody>
      </p:sp>
      <p:sp>
        <p:nvSpPr>
          <p:cNvPr id="3" name="Title 2"/>
          <p:cNvSpPr>
            <a:spLocks noGrp="1"/>
          </p:cNvSpPr>
          <p:nvPr>
            <p:ph type="title"/>
          </p:nvPr>
        </p:nvSpPr>
        <p:spPr>
          <a:xfrm>
            <a:off x="320821" y="2198"/>
            <a:ext cx="6408889" cy="576080"/>
          </a:xfrm>
        </p:spPr>
        <p:txBody>
          <a:bodyPr/>
          <a:lstStyle/>
          <a:p>
            <a:r>
              <a:rPr lang="nl-NL" dirty="0" smtClean="0"/>
              <a:t>Inhoudsopgave</a:t>
            </a:r>
            <a:endParaRPr lang="nl-NL" dirty="0"/>
          </a:p>
        </p:txBody>
      </p:sp>
      <p:cxnSp>
        <p:nvCxnSpPr>
          <p:cNvPr id="15" name="Gerade Verbindung 3"/>
          <p:cNvCxnSpPr/>
          <p:nvPr>
            <p:custDataLst>
              <p:tags r:id="rId1"/>
            </p:custDataLst>
          </p:nvPr>
        </p:nvCxnSpPr>
        <p:spPr bwMode="gray">
          <a:xfrm>
            <a:off x="1115195" y="1643439"/>
            <a:ext cx="4464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43"/>
          <p:cNvCxnSpPr/>
          <p:nvPr>
            <p:custDataLst>
              <p:tags r:id="rId2"/>
            </p:custDataLst>
          </p:nvPr>
        </p:nvCxnSpPr>
        <p:spPr bwMode="gray">
          <a:xfrm>
            <a:off x="1115195" y="2435439"/>
            <a:ext cx="4464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73"/>
          <p:cNvCxnSpPr/>
          <p:nvPr>
            <p:custDataLst>
              <p:tags r:id="rId3"/>
            </p:custDataLst>
          </p:nvPr>
        </p:nvCxnSpPr>
        <p:spPr bwMode="gray">
          <a:xfrm>
            <a:off x="1115195" y="3227527"/>
            <a:ext cx="4464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74"/>
          <p:cNvCxnSpPr/>
          <p:nvPr>
            <p:custDataLst>
              <p:tags r:id="rId4"/>
            </p:custDataLst>
          </p:nvPr>
        </p:nvCxnSpPr>
        <p:spPr bwMode="gray">
          <a:xfrm>
            <a:off x="1115195" y="4019615"/>
            <a:ext cx="4464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75"/>
          <p:cNvCxnSpPr/>
          <p:nvPr>
            <p:custDataLst>
              <p:tags r:id="rId5"/>
            </p:custDataLst>
          </p:nvPr>
        </p:nvCxnSpPr>
        <p:spPr bwMode="gray">
          <a:xfrm>
            <a:off x="1115195" y="4811703"/>
            <a:ext cx="446491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a:spLocks noChangeArrowheads="1"/>
          </p:cNvSpPr>
          <p:nvPr>
            <p:custDataLst>
              <p:tags r:id="rId6"/>
            </p:custDataLst>
          </p:nvPr>
        </p:nvSpPr>
        <p:spPr bwMode="gray">
          <a:xfrm>
            <a:off x="323528" y="1779872"/>
            <a:ext cx="575321" cy="575321"/>
          </a:xfrm>
          <a:prstGeom prst="rect">
            <a:avLst/>
          </a:prstGeom>
          <a:solidFill>
            <a:schemeClr val="accent1"/>
          </a:solidFill>
          <a:ln w="12700" algn="ctr">
            <a:noFill/>
            <a:round/>
            <a:headEnd/>
            <a:tailEnd/>
          </a:ln>
          <a:effectLst/>
        </p:spPr>
        <p:txBody>
          <a:bodyPr wrap="none" lIns="72000" tIns="72000" rIns="72000" bIns="72000" anchor="ctr"/>
          <a:lstStyle/>
          <a:p>
            <a:pPr algn="ctr"/>
            <a:r>
              <a:rPr lang="en-US" sz="3200" b="1" dirty="0">
                <a:solidFill>
                  <a:schemeClr val="bg1"/>
                </a:solidFill>
                <a:latin typeface="+mj-lt"/>
              </a:rPr>
              <a:t>2</a:t>
            </a:r>
            <a:endParaRPr lang="nl-NL" sz="3200" b="1" dirty="0">
              <a:solidFill>
                <a:schemeClr val="bg1"/>
              </a:solidFill>
              <a:latin typeface="+mj-lt"/>
            </a:endParaRPr>
          </a:p>
        </p:txBody>
      </p:sp>
      <p:sp>
        <p:nvSpPr>
          <p:cNvPr id="28" name="Oval 26"/>
          <p:cNvSpPr>
            <a:spLocks noChangeArrowheads="1"/>
          </p:cNvSpPr>
          <p:nvPr>
            <p:custDataLst>
              <p:tags r:id="rId7"/>
            </p:custDataLst>
          </p:nvPr>
        </p:nvSpPr>
        <p:spPr bwMode="gray">
          <a:xfrm>
            <a:off x="323528" y="2571872"/>
            <a:ext cx="575321" cy="575321"/>
          </a:xfrm>
          <a:prstGeom prst="rect">
            <a:avLst/>
          </a:prstGeom>
          <a:solidFill>
            <a:schemeClr val="accent2"/>
          </a:solidFill>
          <a:ln w="12700" algn="ctr">
            <a:noFill/>
            <a:round/>
            <a:headEnd/>
            <a:tailEnd/>
          </a:ln>
          <a:effectLst/>
        </p:spPr>
        <p:txBody>
          <a:bodyPr wrap="none" lIns="72000" tIns="72000" rIns="72000" bIns="72000" anchor="ctr"/>
          <a:lstStyle/>
          <a:p>
            <a:pPr algn="ctr"/>
            <a:r>
              <a:rPr lang="en-US" sz="3200" b="1" dirty="0" smtClean="0">
                <a:solidFill>
                  <a:schemeClr val="bg1"/>
                </a:solidFill>
                <a:latin typeface="+mj-lt"/>
              </a:rPr>
              <a:t>3</a:t>
            </a:r>
            <a:endParaRPr lang="nl-NL" sz="3200" b="1" dirty="0">
              <a:solidFill>
                <a:schemeClr val="bg1"/>
              </a:solidFill>
              <a:latin typeface="+mj-lt"/>
            </a:endParaRPr>
          </a:p>
        </p:txBody>
      </p:sp>
      <p:sp>
        <p:nvSpPr>
          <p:cNvPr id="29" name="Oval 26"/>
          <p:cNvSpPr>
            <a:spLocks noChangeArrowheads="1"/>
          </p:cNvSpPr>
          <p:nvPr>
            <p:custDataLst>
              <p:tags r:id="rId8"/>
            </p:custDataLst>
          </p:nvPr>
        </p:nvSpPr>
        <p:spPr bwMode="gray">
          <a:xfrm>
            <a:off x="323528" y="3363960"/>
            <a:ext cx="575321" cy="575321"/>
          </a:xfrm>
          <a:prstGeom prst="rect">
            <a:avLst/>
          </a:prstGeom>
          <a:solidFill>
            <a:schemeClr val="accent3"/>
          </a:solidFill>
          <a:ln w="12700" algn="ctr">
            <a:noFill/>
            <a:round/>
            <a:headEnd/>
            <a:tailEnd/>
          </a:ln>
          <a:effectLst/>
        </p:spPr>
        <p:txBody>
          <a:bodyPr wrap="none" lIns="72000" tIns="72000" rIns="72000" bIns="72000" anchor="ctr"/>
          <a:lstStyle/>
          <a:p>
            <a:pPr algn="ctr"/>
            <a:r>
              <a:rPr lang="en-US" sz="3200" b="1" dirty="0" smtClean="0">
                <a:solidFill>
                  <a:schemeClr val="bg1"/>
                </a:solidFill>
                <a:latin typeface="+mj-lt"/>
              </a:rPr>
              <a:t>4</a:t>
            </a:r>
            <a:endParaRPr lang="nl-NL" sz="3200" b="1" dirty="0">
              <a:solidFill>
                <a:schemeClr val="bg1"/>
              </a:solidFill>
              <a:latin typeface="+mj-lt"/>
            </a:endParaRPr>
          </a:p>
        </p:txBody>
      </p:sp>
      <p:sp>
        <p:nvSpPr>
          <p:cNvPr id="30" name="Oval 26"/>
          <p:cNvSpPr>
            <a:spLocks noChangeArrowheads="1"/>
          </p:cNvSpPr>
          <p:nvPr>
            <p:custDataLst>
              <p:tags r:id="rId9"/>
            </p:custDataLst>
          </p:nvPr>
        </p:nvSpPr>
        <p:spPr bwMode="gray">
          <a:xfrm>
            <a:off x="323528" y="4156940"/>
            <a:ext cx="575321" cy="575321"/>
          </a:xfrm>
          <a:prstGeom prst="rect">
            <a:avLst/>
          </a:prstGeom>
          <a:solidFill>
            <a:schemeClr val="accent4"/>
          </a:solidFill>
          <a:ln w="12700" algn="ctr">
            <a:noFill/>
            <a:round/>
            <a:headEnd/>
            <a:tailEnd/>
          </a:ln>
          <a:effectLst/>
        </p:spPr>
        <p:txBody>
          <a:bodyPr wrap="none" lIns="72000" tIns="72000" rIns="72000" bIns="72000" anchor="ctr"/>
          <a:lstStyle/>
          <a:p>
            <a:pPr algn="ctr"/>
            <a:r>
              <a:rPr lang="en-US" sz="3200" b="1" dirty="0" smtClean="0">
                <a:solidFill>
                  <a:schemeClr val="bg1"/>
                </a:solidFill>
                <a:latin typeface="+mj-lt"/>
              </a:rPr>
              <a:t>5</a:t>
            </a:r>
            <a:endParaRPr lang="nl-NL" sz="3200" b="1" dirty="0">
              <a:solidFill>
                <a:schemeClr val="bg1"/>
              </a:solidFill>
              <a:latin typeface="+mj-lt"/>
            </a:endParaRPr>
          </a:p>
        </p:txBody>
      </p:sp>
      <p:sp>
        <p:nvSpPr>
          <p:cNvPr id="31" name="Text Placeholder 1"/>
          <p:cNvSpPr txBox="1">
            <a:spLocks/>
          </p:cNvSpPr>
          <p:nvPr>
            <p:custDataLst>
              <p:tags r:id="rId10"/>
            </p:custDataLst>
          </p:nvPr>
        </p:nvSpPr>
        <p:spPr bwMode="gray">
          <a:xfrm>
            <a:off x="1115616" y="1643439"/>
            <a:ext cx="4608512"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smtClean="0">
                <a:solidFill>
                  <a:schemeClr val="accent1"/>
                </a:solidFill>
              </a:rPr>
              <a:t>2. Onderzoeksresultaten</a:t>
            </a:r>
          </a:p>
          <a:p>
            <a:pPr>
              <a:spcAft>
                <a:spcPts val="300"/>
              </a:spcAft>
            </a:pPr>
            <a:r>
              <a:rPr lang="nl-NL" dirty="0" smtClean="0"/>
              <a:t>Pagina 5</a:t>
            </a:r>
          </a:p>
        </p:txBody>
      </p:sp>
      <p:sp>
        <p:nvSpPr>
          <p:cNvPr id="32" name="Text Placeholder 1"/>
          <p:cNvSpPr txBox="1">
            <a:spLocks/>
          </p:cNvSpPr>
          <p:nvPr>
            <p:custDataLst>
              <p:tags r:id="rId11"/>
            </p:custDataLst>
          </p:nvPr>
        </p:nvSpPr>
        <p:spPr bwMode="gray">
          <a:xfrm>
            <a:off x="1115616" y="2435527"/>
            <a:ext cx="4608512"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a:solidFill>
                  <a:schemeClr val="accent2"/>
                </a:solidFill>
              </a:rPr>
              <a:t>3</a:t>
            </a:r>
            <a:r>
              <a:rPr lang="nl-NL" b="1" dirty="0" smtClean="0">
                <a:solidFill>
                  <a:schemeClr val="accent2"/>
                </a:solidFill>
              </a:rPr>
              <a:t>. Samenvatting &amp; conclusies</a:t>
            </a:r>
          </a:p>
          <a:p>
            <a:pPr>
              <a:spcAft>
                <a:spcPts val="300"/>
              </a:spcAft>
            </a:pPr>
            <a:r>
              <a:rPr lang="nl-NL" dirty="0" smtClean="0"/>
              <a:t>Pagina 24</a:t>
            </a:r>
            <a:endParaRPr lang="nl-NL" dirty="0"/>
          </a:p>
        </p:txBody>
      </p:sp>
      <p:sp>
        <p:nvSpPr>
          <p:cNvPr id="33" name="Text Placeholder 1"/>
          <p:cNvSpPr txBox="1">
            <a:spLocks/>
          </p:cNvSpPr>
          <p:nvPr>
            <p:custDataLst>
              <p:tags r:id="rId12"/>
            </p:custDataLst>
          </p:nvPr>
        </p:nvSpPr>
        <p:spPr bwMode="gray">
          <a:xfrm>
            <a:off x="1115616" y="3227615"/>
            <a:ext cx="4608512"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smtClean="0">
                <a:solidFill>
                  <a:schemeClr val="accent3"/>
                </a:solidFill>
              </a:rPr>
              <a:t>4. </a:t>
            </a:r>
            <a:r>
              <a:rPr lang="nl-NL" b="1" dirty="0" err="1" smtClean="0">
                <a:solidFill>
                  <a:schemeClr val="accent3"/>
                </a:solidFill>
              </a:rPr>
              <a:t>Onderzoeksverantwoording</a:t>
            </a:r>
            <a:endParaRPr lang="nl-NL" b="1" dirty="0" smtClean="0">
              <a:solidFill>
                <a:schemeClr val="accent3"/>
              </a:solidFill>
            </a:endParaRPr>
          </a:p>
          <a:p>
            <a:pPr>
              <a:spcAft>
                <a:spcPts val="300"/>
              </a:spcAft>
            </a:pPr>
            <a:r>
              <a:rPr lang="nl-NL" dirty="0" smtClean="0"/>
              <a:t>Pagina 31</a:t>
            </a:r>
            <a:endParaRPr lang="nl-NL" dirty="0"/>
          </a:p>
        </p:txBody>
      </p:sp>
      <p:sp>
        <p:nvSpPr>
          <p:cNvPr id="34" name="Text Placeholder 1"/>
          <p:cNvSpPr txBox="1">
            <a:spLocks/>
          </p:cNvSpPr>
          <p:nvPr>
            <p:custDataLst>
              <p:tags r:id="rId13"/>
            </p:custDataLst>
          </p:nvPr>
        </p:nvSpPr>
        <p:spPr bwMode="gray">
          <a:xfrm>
            <a:off x="1115616" y="4019703"/>
            <a:ext cx="4608512"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a:solidFill>
                  <a:schemeClr val="accent4"/>
                </a:solidFill>
              </a:rPr>
              <a:t>5</a:t>
            </a:r>
            <a:r>
              <a:rPr lang="nl-NL" b="1" dirty="0" smtClean="0">
                <a:solidFill>
                  <a:schemeClr val="accent4"/>
                </a:solidFill>
              </a:rPr>
              <a:t>. Contact</a:t>
            </a:r>
          </a:p>
          <a:p>
            <a:pPr>
              <a:spcAft>
                <a:spcPts val="300"/>
              </a:spcAft>
            </a:pPr>
            <a:r>
              <a:rPr lang="nl-NL" dirty="0" smtClean="0"/>
              <a:t>Pagina 34</a:t>
            </a:r>
            <a:endParaRPr lang="nl-NL" dirty="0"/>
          </a:p>
        </p:txBody>
      </p:sp>
      <p:sp>
        <p:nvSpPr>
          <p:cNvPr id="17" name="Oval 26"/>
          <p:cNvSpPr>
            <a:spLocks noChangeArrowheads="1"/>
          </p:cNvSpPr>
          <p:nvPr>
            <p:custDataLst>
              <p:tags r:id="rId14"/>
            </p:custDataLst>
          </p:nvPr>
        </p:nvSpPr>
        <p:spPr bwMode="gray">
          <a:xfrm>
            <a:off x="324271" y="975974"/>
            <a:ext cx="575321" cy="575321"/>
          </a:xfrm>
          <a:prstGeom prst="rect">
            <a:avLst/>
          </a:prstGeom>
          <a:solidFill>
            <a:schemeClr val="tx2"/>
          </a:solidFill>
          <a:ln w="12700" algn="ctr">
            <a:noFill/>
            <a:round/>
            <a:headEnd/>
            <a:tailEnd/>
          </a:ln>
          <a:effectLst/>
        </p:spPr>
        <p:txBody>
          <a:bodyPr wrap="none" lIns="72000" tIns="72000" rIns="72000" bIns="72000" anchor="ctr"/>
          <a:lstStyle/>
          <a:p>
            <a:pPr algn="ctr"/>
            <a:r>
              <a:rPr lang="en-US" sz="3200" b="1" dirty="0">
                <a:solidFill>
                  <a:schemeClr val="bg1"/>
                </a:solidFill>
                <a:latin typeface="+mj-lt"/>
              </a:rPr>
              <a:t>1</a:t>
            </a:r>
            <a:endParaRPr lang="nl-NL" sz="3200" b="1" dirty="0">
              <a:solidFill>
                <a:schemeClr val="bg1"/>
              </a:solidFill>
              <a:latin typeface="+mj-lt"/>
            </a:endParaRPr>
          </a:p>
        </p:txBody>
      </p:sp>
      <p:sp>
        <p:nvSpPr>
          <p:cNvPr id="18" name="Text Placeholder 1"/>
          <p:cNvSpPr txBox="1">
            <a:spLocks/>
          </p:cNvSpPr>
          <p:nvPr>
            <p:custDataLst>
              <p:tags r:id="rId15"/>
            </p:custDataLst>
          </p:nvPr>
        </p:nvSpPr>
        <p:spPr bwMode="gray">
          <a:xfrm>
            <a:off x="1115989" y="867634"/>
            <a:ext cx="4608512" cy="792000"/>
          </a:xfrm>
          <a:prstGeom prst="rect">
            <a:avLst/>
          </a:prstGeom>
          <a:noFill/>
          <a:ln w="9525">
            <a:noFill/>
          </a:ln>
        </p:spPr>
        <p:txBody>
          <a:bodyPr vert="horz" lIns="0" tIns="108000" rIns="0" bIns="0" rtlCol="0">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spcAft>
                <a:spcPts val="300"/>
              </a:spcAft>
            </a:pPr>
            <a:r>
              <a:rPr lang="nl-NL" b="1" dirty="0" smtClean="0">
                <a:solidFill>
                  <a:schemeClr val="tx2"/>
                </a:solidFill>
              </a:rPr>
              <a:t>1. Inleiding</a:t>
            </a:r>
          </a:p>
          <a:p>
            <a:pPr>
              <a:spcAft>
                <a:spcPts val="300"/>
              </a:spcAft>
            </a:pPr>
            <a:r>
              <a:rPr lang="nl-NL" dirty="0" smtClean="0"/>
              <a:t>Pagina 3 </a:t>
            </a:r>
          </a:p>
        </p:txBody>
      </p:sp>
    </p:spTree>
    <p:extLst>
      <p:ext uri="{BB962C8B-B14F-4D97-AF65-F5344CB8AC3E}">
        <p14:creationId xmlns:p14="http://schemas.microsoft.com/office/powerpoint/2010/main" val="3305275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1600" dirty="0" smtClean="0"/>
              <a:t>Van veel soorten vleeswaren is men niet goed op de hoogte van het type </a:t>
            </a:r>
            <a:r>
              <a:rPr lang="nl-NL" sz="1600" dirty="0" err="1" smtClean="0"/>
              <a:t>garing</a:t>
            </a:r>
            <a:r>
              <a:rPr lang="nl-NL" sz="1600" dirty="0" smtClean="0"/>
              <a:t>. Zo ook niet van (gedeeltelijk) rauwe varianten. </a:t>
            </a:r>
            <a:endParaRPr lang="nl-NL" sz="1600" dirty="0"/>
          </a:p>
        </p:txBody>
      </p:sp>
      <p:cxnSp>
        <p:nvCxnSpPr>
          <p:cNvPr id="12" name="Straight Connector 11"/>
          <p:cNvCxnSpPr/>
          <p:nvPr/>
        </p:nvCxnSpPr>
        <p:spPr>
          <a:xfrm>
            <a:off x="395536" y="1203598"/>
            <a:ext cx="83529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395536" y="915566"/>
            <a:ext cx="83529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Inschatting mate van </a:t>
            </a:r>
            <a:r>
              <a:rPr lang="nl-NL" sz="1000" b="1" dirty="0" err="1" smtClean="0"/>
              <a:t>garing</a:t>
            </a:r>
            <a:r>
              <a:rPr lang="nl-NL" sz="1000" b="1" dirty="0" smtClean="0"/>
              <a:t> vleeswaren</a:t>
            </a:r>
            <a:endParaRPr lang="nl-NL" sz="1000" b="1" dirty="0"/>
          </a:p>
        </p:txBody>
      </p:sp>
      <p:sp>
        <p:nvSpPr>
          <p:cNvPr id="16" name="Content Placeholder 7"/>
          <p:cNvSpPr>
            <a:spLocks noGrp="1"/>
          </p:cNvSpPr>
          <p:nvPr>
            <p:ph sz="quarter" idx="14"/>
          </p:nvPr>
        </p:nvSpPr>
        <p:spPr>
          <a:xfrm>
            <a:off x="323528" y="3861070"/>
            <a:ext cx="5688632" cy="968932"/>
          </a:xfrm>
        </p:spPr>
        <p:txBody>
          <a:bodyPr/>
          <a:lstStyle/>
          <a:p>
            <a:r>
              <a:rPr lang="nl-NL" sz="800" dirty="0" smtClean="0"/>
              <a:t>30-39 jarigen weten relatief vaker dan andere leeftijdsklassen de </a:t>
            </a:r>
            <a:r>
              <a:rPr lang="nl-NL" sz="800" dirty="0" err="1" smtClean="0"/>
              <a:t>garing</a:t>
            </a:r>
            <a:r>
              <a:rPr lang="nl-NL" sz="800" dirty="0" smtClean="0"/>
              <a:t> van carpaccio (69% vs. gem. 49%) maar juist relatief minder vaak de </a:t>
            </a:r>
            <a:r>
              <a:rPr lang="nl-NL" sz="800" dirty="0" err="1" smtClean="0"/>
              <a:t>garing</a:t>
            </a:r>
            <a:r>
              <a:rPr lang="nl-NL" sz="800" dirty="0" smtClean="0"/>
              <a:t> van </a:t>
            </a:r>
            <a:r>
              <a:rPr lang="nl-NL" sz="800" dirty="0" err="1" smtClean="0"/>
              <a:t>cervelaat</a:t>
            </a:r>
            <a:r>
              <a:rPr lang="nl-NL" sz="800" dirty="0" smtClean="0"/>
              <a:t> (54% vs. gem. 64%).</a:t>
            </a:r>
          </a:p>
          <a:p>
            <a:r>
              <a:rPr lang="nl-NL" sz="800" dirty="0" smtClean="0"/>
              <a:t>Vrouwen weten relatief vaker de </a:t>
            </a:r>
            <a:r>
              <a:rPr lang="nl-NL" sz="800" dirty="0" err="1" smtClean="0"/>
              <a:t>garing</a:t>
            </a:r>
            <a:r>
              <a:rPr lang="nl-NL" sz="800" dirty="0" smtClean="0"/>
              <a:t> van vleeswaren dan mannen; boterhamworst (82% vs. 74%), schouderham (79% vs. 71%), filet Americain (76% vs. 69%), Rosbief (62% vs. 44%), </a:t>
            </a:r>
            <a:r>
              <a:rPr lang="nl-NL" sz="800" dirty="0" err="1" smtClean="0"/>
              <a:t>Pate</a:t>
            </a:r>
            <a:r>
              <a:rPr lang="nl-NL" sz="800" dirty="0" smtClean="0"/>
              <a:t> (57% vs. 45%) en </a:t>
            </a:r>
            <a:r>
              <a:rPr lang="nl-NL" sz="800" dirty="0" err="1" smtClean="0"/>
              <a:t>cervelaat</a:t>
            </a:r>
            <a:r>
              <a:rPr lang="nl-NL" sz="800" dirty="0" smtClean="0"/>
              <a:t> (66% vs. 60%).</a:t>
            </a:r>
          </a:p>
          <a:p>
            <a:r>
              <a:rPr lang="nl-NL" sz="800" dirty="0" smtClean="0"/>
              <a:t>Laag opgeleiden zijn relatief vaker dan hoger opgeleiden niet bekend met de </a:t>
            </a:r>
            <a:r>
              <a:rPr lang="nl-NL" sz="800" dirty="0" err="1" smtClean="0"/>
              <a:t>garing</a:t>
            </a:r>
            <a:r>
              <a:rPr lang="nl-NL" sz="800" dirty="0" smtClean="0"/>
              <a:t> van salami (22% vs. gem.14%).</a:t>
            </a:r>
            <a:endParaRPr lang="nl-NL" sz="800" dirty="0"/>
          </a:p>
        </p:txBody>
      </p:sp>
      <p:sp>
        <p:nvSpPr>
          <p:cNvPr id="19" name="Content Placeholder 8"/>
          <p:cNvSpPr>
            <a:spLocks noGrp="1"/>
          </p:cNvSpPr>
          <p:nvPr>
            <p:ph sz="quarter" idx="15"/>
          </p:nvPr>
        </p:nvSpPr>
        <p:spPr>
          <a:xfrm>
            <a:off x="6075541" y="3861070"/>
            <a:ext cx="2744929" cy="968932"/>
          </a:xfrm>
        </p:spPr>
        <p:txBody>
          <a:bodyPr/>
          <a:lstStyle/>
          <a:p>
            <a:r>
              <a:rPr lang="nl-NL" sz="800" dirty="0" smtClean="0"/>
              <a:t>B06. </a:t>
            </a:r>
            <a:r>
              <a:rPr lang="nl-NL" sz="800" dirty="0"/>
              <a:t>Welke van de volgende soorten vleeswaren zijn volgens u rauw, gedeeltelijk rauw of gegaard?</a:t>
            </a:r>
            <a:endParaRPr lang="nl-NL" sz="800" dirty="0" smtClean="0"/>
          </a:p>
          <a:p>
            <a:r>
              <a:rPr lang="nl-NL" sz="800" i="1" dirty="0" smtClean="0"/>
              <a:t>Basis: Alle respondenten die vleeswaren eten (n = 978)</a:t>
            </a:r>
          </a:p>
          <a:p>
            <a:endParaRPr lang="nl-NL" sz="800" dirty="0"/>
          </a:p>
        </p:txBody>
      </p:sp>
      <p:pic>
        <p:nvPicPr>
          <p:cNvPr id="4" name="Picture 3"/>
          <p:cNvPicPr/>
          <p:nvPr>
            <p:extLst/>
          </p:nvPr>
        </p:nvPicPr>
        <p:blipFill>
          <a:blip r:embed="rId2"/>
          <a:stretch>
            <a:fillRect/>
          </a:stretch>
        </p:blipFill>
        <p:spPr>
          <a:xfrm>
            <a:off x="1284288" y="1362075"/>
            <a:ext cx="6991350" cy="2314575"/>
          </a:xfrm>
          <a:prstGeom prst="rect">
            <a:avLst/>
          </a:prstGeom>
        </p:spPr>
      </p:pic>
      <p:pic>
        <p:nvPicPr>
          <p:cNvPr id="5" name="Picture 4"/>
          <p:cNvPicPr/>
          <p:nvPr>
            <p:extLst>
              <p:ext uri="{D42A27DB-BD31-4B8C-83A1-F6EECF244321}">
                <p14:modId xmlns:p14="http://schemas.microsoft.com/office/powerpoint/2010/main" val="942983172"/>
              </p:ext>
            </p:extLst>
          </p:nvPr>
        </p:nvPicPr>
        <p:blipFill>
          <a:blip r:embed="rId3"/>
          <a:stretch>
            <a:fillRect/>
          </a:stretch>
        </p:blipFill>
        <p:spPr>
          <a:xfrm>
            <a:off x="6654487" y="1487437"/>
            <a:ext cx="1914525" cy="1804393"/>
          </a:xfrm>
          <a:prstGeom prst="rect">
            <a:avLst/>
          </a:prstGeom>
        </p:spPr>
      </p:pic>
      <p:sp>
        <p:nvSpPr>
          <p:cNvPr id="10" name="TextBox 9"/>
          <p:cNvSpPr txBox="1"/>
          <p:nvPr/>
        </p:nvSpPr>
        <p:spPr bwMode="gray">
          <a:xfrm>
            <a:off x="6666595" y="1408076"/>
            <a:ext cx="469680" cy="123111"/>
          </a:xfrm>
          <a:prstGeom prst="rect">
            <a:avLst/>
          </a:prstGeom>
          <a:noFill/>
        </p:spPr>
        <p:txBody>
          <a:bodyPr wrap="none" lIns="0" tIns="0" rIns="0" bIns="0" rtlCol="0">
            <a:spAutoFit/>
          </a:bodyPr>
          <a:lstStyle/>
          <a:p>
            <a:pPr>
              <a:spcBef>
                <a:spcPts val="300"/>
              </a:spcBef>
            </a:pPr>
            <a:r>
              <a:rPr lang="en-US" sz="800" b="1" dirty="0" smtClean="0">
                <a:latin typeface="Arial" pitchFamily="34" charset="0"/>
                <a:cs typeface="Arial" pitchFamily="34" charset="0"/>
              </a:rPr>
              <a:t>% correct</a:t>
            </a:r>
          </a:p>
        </p:txBody>
      </p:sp>
    </p:spTree>
    <p:extLst>
      <p:ext uri="{BB962C8B-B14F-4D97-AF65-F5344CB8AC3E}">
        <p14:creationId xmlns:p14="http://schemas.microsoft.com/office/powerpoint/2010/main" val="1217494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Bereiding</a:t>
            </a:r>
            <a:r>
              <a:rPr lang="de-DE" dirty="0" smtClean="0"/>
              <a:t> </a:t>
            </a:r>
            <a:r>
              <a:rPr lang="de-DE" dirty="0" err="1" smtClean="0"/>
              <a:t>eten</a:t>
            </a:r>
            <a:r>
              <a:rPr lang="de-DE" dirty="0" smtClean="0"/>
              <a:t> en </a:t>
            </a:r>
            <a:r>
              <a:rPr lang="de-DE" dirty="0" err="1" smtClean="0"/>
              <a:t>ziekte</a:t>
            </a:r>
            <a:endParaRPr lang="de-DE" dirty="0"/>
          </a:p>
        </p:txBody>
      </p:sp>
      <p:sp>
        <p:nvSpPr>
          <p:cNvPr id="3" name="Freeform 35"/>
          <p:cNvSpPr>
            <a:spLocks noChangeAspect="1" noEditPoints="1"/>
          </p:cNvSpPr>
          <p:nvPr>
            <p:custDataLst>
              <p:tags r:id="rId1"/>
            </p:custDataLst>
          </p:nvPr>
        </p:nvSpPr>
        <p:spPr bwMode="auto">
          <a:xfrm>
            <a:off x="6948264" y="2025030"/>
            <a:ext cx="576064" cy="947018"/>
          </a:xfrm>
          <a:custGeom>
            <a:avLst/>
            <a:gdLst>
              <a:gd name="T0" fmla="*/ 801 w 1131"/>
              <a:gd name="T1" fmla="*/ 398 h 1883"/>
              <a:gd name="T2" fmla="*/ 799 w 1131"/>
              <a:gd name="T3" fmla="*/ 587 h 1883"/>
              <a:gd name="T4" fmla="*/ 967 w 1131"/>
              <a:gd name="T5" fmla="*/ 1338 h 1883"/>
              <a:gd name="T6" fmla="*/ 906 w 1131"/>
              <a:gd name="T7" fmla="*/ 1407 h 1883"/>
              <a:gd name="T8" fmla="*/ 983 w 1131"/>
              <a:gd name="T9" fmla="*/ 1365 h 1883"/>
              <a:gd name="T10" fmla="*/ 967 w 1131"/>
              <a:gd name="T11" fmla="*/ 1338 h 1883"/>
              <a:gd name="T12" fmla="*/ 951 w 1131"/>
              <a:gd name="T13" fmla="*/ 1465 h 1883"/>
              <a:gd name="T14" fmla="*/ 1023 w 1131"/>
              <a:gd name="T15" fmla="*/ 1331 h 1883"/>
              <a:gd name="T16" fmla="*/ 924 w 1131"/>
              <a:gd name="T17" fmla="*/ 1446 h 1883"/>
              <a:gd name="T18" fmla="*/ 474 w 1131"/>
              <a:gd name="T19" fmla="*/ 34 h 1883"/>
              <a:gd name="T20" fmla="*/ 326 w 1131"/>
              <a:gd name="T21" fmla="*/ 95 h 1883"/>
              <a:gd name="T22" fmla="*/ 457 w 1131"/>
              <a:gd name="T23" fmla="*/ 49 h 1883"/>
              <a:gd name="T24" fmla="*/ 357 w 1131"/>
              <a:gd name="T25" fmla="*/ 113 h 1883"/>
              <a:gd name="T26" fmla="*/ 403 w 1131"/>
              <a:gd name="T27" fmla="*/ 98 h 1883"/>
              <a:gd name="T28" fmla="*/ 464 w 1131"/>
              <a:gd name="T29" fmla="*/ 104 h 1883"/>
              <a:gd name="T30" fmla="*/ 357 w 1131"/>
              <a:gd name="T31" fmla="*/ 113 h 1883"/>
              <a:gd name="T32" fmla="*/ 41 w 1131"/>
              <a:gd name="T33" fmla="*/ 916 h 1883"/>
              <a:gd name="T34" fmla="*/ 68 w 1131"/>
              <a:gd name="T35" fmla="*/ 1217 h 1883"/>
              <a:gd name="T36" fmla="*/ 70 w 1131"/>
              <a:gd name="T37" fmla="*/ 1218 h 1883"/>
              <a:gd name="T38" fmla="*/ 203 w 1131"/>
              <a:gd name="T39" fmla="*/ 1189 h 1883"/>
              <a:gd name="T40" fmla="*/ 458 w 1131"/>
              <a:gd name="T41" fmla="*/ 621 h 1883"/>
              <a:gd name="T42" fmla="*/ 377 w 1131"/>
              <a:gd name="T43" fmla="*/ 698 h 1883"/>
              <a:gd name="T44" fmla="*/ 155 w 1131"/>
              <a:gd name="T45" fmla="*/ 662 h 1883"/>
              <a:gd name="T46" fmla="*/ 79 w 1131"/>
              <a:gd name="T47" fmla="*/ 734 h 1883"/>
              <a:gd name="T48" fmla="*/ 99 w 1131"/>
              <a:gd name="T49" fmla="*/ 745 h 1883"/>
              <a:gd name="T50" fmla="*/ 146 w 1131"/>
              <a:gd name="T51" fmla="*/ 674 h 1883"/>
              <a:gd name="T52" fmla="*/ 123 w 1131"/>
              <a:gd name="T53" fmla="*/ 601 h 1883"/>
              <a:gd name="T54" fmla="*/ 34 w 1131"/>
              <a:gd name="T55" fmla="*/ 748 h 1883"/>
              <a:gd name="T56" fmla="*/ 52 w 1131"/>
              <a:gd name="T57" fmla="*/ 721 h 1883"/>
              <a:gd name="T58" fmla="*/ 134 w 1131"/>
              <a:gd name="T59" fmla="*/ 611 h 1883"/>
              <a:gd name="T60" fmla="*/ 718 w 1131"/>
              <a:gd name="T61" fmla="*/ 656 h 1883"/>
              <a:gd name="T62" fmla="*/ 272 w 1131"/>
              <a:gd name="T63" fmla="*/ 453 h 1883"/>
              <a:gd name="T64" fmla="*/ 462 w 1131"/>
              <a:gd name="T65" fmla="*/ 567 h 1883"/>
              <a:gd name="T66" fmla="*/ 773 w 1131"/>
              <a:gd name="T67" fmla="*/ 915 h 1883"/>
              <a:gd name="T68" fmla="*/ 678 w 1131"/>
              <a:gd name="T69" fmla="*/ 919 h 1883"/>
              <a:gd name="T70" fmla="*/ 659 w 1131"/>
              <a:gd name="T71" fmla="*/ 997 h 1883"/>
              <a:gd name="T72" fmla="*/ 527 w 1131"/>
              <a:gd name="T73" fmla="*/ 851 h 1883"/>
              <a:gd name="T74" fmla="*/ 226 w 1131"/>
              <a:gd name="T75" fmla="*/ 1391 h 1883"/>
              <a:gd name="T76" fmla="*/ 227 w 1131"/>
              <a:gd name="T77" fmla="*/ 1558 h 1883"/>
              <a:gd name="T78" fmla="*/ 484 w 1131"/>
              <a:gd name="T79" fmla="*/ 1633 h 1883"/>
              <a:gd name="T80" fmla="*/ 747 w 1131"/>
              <a:gd name="T81" fmla="*/ 1883 h 1883"/>
              <a:gd name="T82" fmla="*/ 769 w 1131"/>
              <a:gd name="T83" fmla="*/ 1426 h 1883"/>
              <a:gd name="T84" fmla="*/ 634 w 1131"/>
              <a:gd name="T85" fmla="*/ 1420 h 1883"/>
              <a:gd name="T86" fmla="*/ 347 w 1131"/>
              <a:gd name="T87" fmla="*/ 1424 h 1883"/>
              <a:gd name="T88" fmla="*/ 487 w 1131"/>
              <a:gd name="T89" fmla="*/ 1183 h 1883"/>
              <a:gd name="T90" fmla="*/ 731 w 1131"/>
              <a:gd name="T91" fmla="*/ 951 h 1883"/>
              <a:gd name="T92" fmla="*/ 749 w 1131"/>
              <a:gd name="T93" fmla="*/ 1220 h 1883"/>
              <a:gd name="T94" fmla="*/ 360 w 1131"/>
              <a:gd name="T95" fmla="*/ 1399 h 1883"/>
              <a:gd name="T96" fmla="*/ 903 w 1131"/>
              <a:gd name="T97" fmla="*/ 1338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1" h="1883">
                <a:moveTo>
                  <a:pt x="1120" y="564"/>
                </a:moveTo>
                <a:cubicBezTo>
                  <a:pt x="1111" y="659"/>
                  <a:pt x="896" y="492"/>
                  <a:pt x="896" y="492"/>
                </a:cubicBezTo>
                <a:cubicBezTo>
                  <a:pt x="896" y="492"/>
                  <a:pt x="1131" y="427"/>
                  <a:pt x="1120" y="564"/>
                </a:cubicBezTo>
                <a:close/>
                <a:moveTo>
                  <a:pt x="801" y="398"/>
                </a:moveTo>
                <a:lnTo>
                  <a:pt x="801" y="398"/>
                </a:lnTo>
                <a:cubicBezTo>
                  <a:pt x="801" y="398"/>
                  <a:pt x="1037" y="358"/>
                  <a:pt x="991" y="289"/>
                </a:cubicBezTo>
                <a:cubicBezTo>
                  <a:pt x="924" y="187"/>
                  <a:pt x="801" y="398"/>
                  <a:pt x="801" y="398"/>
                </a:cubicBezTo>
                <a:close/>
                <a:moveTo>
                  <a:pt x="799" y="587"/>
                </a:moveTo>
                <a:lnTo>
                  <a:pt x="799" y="587"/>
                </a:lnTo>
                <a:cubicBezTo>
                  <a:pt x="799" y="587"/>
                  <a:pt x="904" y="735"/>
                  <a:pt x="924" y="679"/>
                </a:cubicBezTo>
                <a:cubicBezTo>
                  <a:pt x="954" y="597"/>
                  <a:pt x="799" y="587"/>
                  <a:pt x="799" y="587"/>
                </a:cubicBezTo>
                <a:close/>
                <a:moveTo>
                  <a:pt x="967" y="1338"/>
                </a:moveTo>
                <a:lnTo>
                  <a:pt x="967" y="1338"/>
                </a:lnTo>
                <a:cubicBezTo>
                  <a:pt x="966" y="1354"/>
                  <a:pt x="962" y="1384"/>
                  <a:pt x="926" y="1393"/>
                </a:cubicBezTo>
                <a:cubicBezTo>
                  <a:pt x="923" y="1394"/>
                  <a:pt x="919" y="1395"/>
                  <a:pt x="915" y="1395"/>
                </a:cubicBezTo>
                <a:cubicBezTo>
                  <a:pt x="910" y="1396"/>
                  <a:pt x="906" y="1401"/>
                  <a:pt x="906" y="1407"/>
                </a:cubicBezTo>
                <a:cubicBezTo>
                  <a:pt x="907" y="1414"/>
                  <a:pt x="911" y="1418"/>
                  <a:pt x="917" y="1418"/>
                </a:cubicBezTo>
                <a:cubicBezTo>
                  <a:pt x="922" y="1417"/>
                  <a:pt x="926" y="1417"/>
                  <a:pt x="931" y="1416"/>
                </a:cubicBezTo>
                <a:cubicBezTo>
                  <a:pt x="931" y="1416"/>
                  <a:pt x="931" y="1416"/>
                  <a:pt x="931" y="1415"/>
                </a:cubicBezTo>
                <a:cubicBezTo>
                  <a:pt x="962" y="1408"/>
                  <a:pt x="977" y="1385"/>
                  <a:pt x="983" y="1365"/>
                </a:cubicBezTo>
                <a:cubicBezTo>
                  <a:pt x="989" y="1345"/>
                  <a:pt x="987" y="1327"/>
                  <a:pt x="987" y="1326"/>
                </a:cubicBezTo>
                <a:cubicBezTo>
                  <a:pt x="986" y="1320"/>
                  <a:pt x="981" y="1316"/>
                  <a:pt x="976" y="1317"/>
                </a:cubicBezTo>
                <a:cubicBezTo>
                  <a:pt x="970" y="1317"/>
                  <a:pt x="966" y="1323"/>
                  <a:pt x="967" y="1329"/>
                </a:cubicBezTo>
                <a:cubicBezTo>
                  <a:pt x="967" y="1329"/>
                  <a:pt x="967" y="1332"/>
                  <a:pt x="967" y="1338"/>
                </a:cubicBezTo>
                <a:close/>
                <a:moveTo>
                  <a:pt x="915" y="1458"/>
                </a:moveTo>
                <a:lnTo>
                  <a:pt x="915" y="1458"/>
                </a:lnTo>
                <a:cubicBezTo>
                  <a:pt x="915" y="1464"/>
                  <a:pt x="920" y="1469"/>
                  <a:pt x="925" y="1469"/>
                </a:cubicBezTo>
                <a:cubicBezTo>
                  <a:pt x="935" y="1468"/>
                  <a:pt x="943" y="1467"/>
                  <a:pt x="951" y="1465"/>
                </a:cubicBezTo>
                <a:cubicBezTo>
                  <a:pt x="952" y="1465"/>
                  <a:pt x="952" y="1465"/>
                  <a:pt x="952" y="1465"/>
                </a:cubicBezTo>
                <a:cubicBezTo>
                  <a:pt x="995" y="1455"/>
                  <a:pt x="1017" y="1423"/>
                  <a:pt x="1026" y="1395"/>
                </a:cubicBezTo>
                <a:cubicBezTo>
                  <a:pt x="1036" y="1367"/>
                  <a:pt x="1034" y="1342"/>
                  <a:pt x="1034" y="1341"/>
                </a:cubicBezTo>
                <a:cubicBezTo>
                  <a:pt x="1034" y="1335"/>
                  <a:pt x="1029" y="1330"/>
                  <a:pt x="1023" y="1331"/>
                </a:cubicBezTo>
                <a:cubicBezTo>
                  <a:pt x="1018" y="1331"/>
                  <a:pt x="1014" y="1336"/>
                  <a:pt x="1014" y="1343"/>
                </a:cubicBezTo>
                <a:cubicBezTo>
                  <a:pt x="1014" y="1343"/>
                  <a:pt x="1015" y="1347"/>
                  <a:pt x="1014" y="1356"/>
                </a:cubicBezTo>
                <a:cubicBezTo>
                  <a:pt x="1011" y="1381"/>
                  <a:pt x="1002" y="1429"/>
                  <a:pt x="947" y="1443"/>
                </a:cubicBezTo>
                <a:cubicBezTo>
                  <a:pt x="940" y="1444"/>
                  <a:pt x="933" y="1446"/>
                  <a:pt x="924" y="1446"/>
                </a:cubicBezTo>
                <a:cubicBezTo>
                  <a:pt x="919" y="1446"/>
                  <a:pt x="914" y="1452"/>
                  <a:pt x="915" y="1458"/>
                </a:cubicBezTo>
                <a:close/>
                <a:moveTo>
                  <a:pt x="477" y="39"/>
                </a:moveTo>
                <a:lnTo>
                  <a:pt x="477" y="39"/>
                </a:lnTo>
                <a:cubicBezTo>
                  <a:pt x="477" y="37"/>
                  <a:pt x="475" y="35"/>
                  <a:pt x="474" y="34"/>
                </a:cubicBezTo>
                <a:lnTo>
                  <a:pt x="474" y="34"/>
                </a:lnTo>
                <a:cubicBezTo>
                  <a:pt x="473" y="33"/>
                  <a:pt x="430" y="0"/>
                  <a:pt x="381" y="21"/>
                </a:cubicBezTo>
                <a:cubicBezTo>
                  <a:pt x="361" y="29"/>
                  <a:pt x="340" y="47"/>
                  <a:pt x="323" y="80"/>
                </a:cubicBezTo>
                <a:cubicBezTo>
                  <a:pt x="320" y="85"/>
                  <a:pt x="321" y="92"/>
                  <a:pt x="326" y="95"/>
                </a:cubicBezTo>
                <a:cubicBezTo>
                  <a:pt x="331" y="99"/>
                  <a:pt x="337" y="97"/>
                  <a:pt x="340" y="92"/>
                </a:cubicBezTo>
                <a:cubicBezTo>
                  <a:pt x="355" y="63"/>
                  <a:pt x="372" y="49"/>
                  <a:pt x="388" y="42"/>
                </a:cubicBezTo>
                <a:cubicBezTo>
                  <a:pt x="407" y="34"/>
                  <a:pt x="426" y="37"/>
                  <a:pt x="440" y="41"/>
                </a:cubicBezTo>
                <a:cubicBezTo>
                  <a:pt x="447" y="44"/>
                  <a:pt x="453" y="47"/>
                  <a:pt x="457" y="49"/>
                </a:cubicBezTo>
                <a:cubicBezTo>
                  <a:pt x="461" y="51"/>
                  <a:pt x="462" y="53"/>
                  <a:pt x="462" y="53"/>
                </a:cubicBezTo>
                <a:cubicBezTo>
                  <a:pt x="467" y="56"/>
                  <a:pt x="473" y="55"/>
                  <a:pt x="476" y="49"/>
                </a:cubicBezTo>
                <a:cubicBezTo>
                  <a:pt x="478" y="46"/>
                  <a:pt x="478" y="43"/>
                  <a:pt x="477" y="39"/>
                </a:cubicBezTo>
                <a:close/>
                <a:moveTo>
                  <a:pt x="357" y="113"/>
                </a:moveTo>
                <a:lnTo>
                  <a:pt x="357" y="113"/>
                </a:lnTo>
                <a:cubicBezTo>
                  <a:pt x="354" y="118"/>
                  <a:pt x="356" y="125"/>
                  <a:pt x="360" y="129"/>
                </a:cubicBezTo>
                <a:cubicBezTo>
                  <a:pt x="365" y="132"/>
                  <a:pt x="371" y="131"/>
                  <a:pt x="374" y="126"/>
                </a:cubicBezTo>
                <a:cubicBezTo>
                  <a:pt x="384" y="109"/>
                  <a:pt x="394" y="101"/>
                  <a:pt x="403" y="98"/>
                </a:cubicBezTo>
                <a:cubicBezTo>
                  <a:pt x="414" y="93"/>
                  <a:pt x="426" y="95"/>
                  <a:pt x="435" y="98"/>
                </a:cubicBezTo>
                <a:cubicBezTo>
                  <a:pt x="440" y="100"/>
                  <a:pt x="443" y="102"/>
                  <a:pt x="446" y="104"/>
                </a:cubicBezTo>
                <a:cubicBezTo>
                  <a:pt x="449" y="105"/>
                  <a:pt x="450" y="106"/>
                  <a:pt x="450" y="106"/>
                </a:cubicBezTo>
                <a:cubicBezTo>
                  <a:pt x="454" y="110"/>
                  <a:pt x="460" y="109"/>
                  <a:pt x="464" y="104"/>
                </a:cubicBezTo>
                <a:cubicBezTo>
                  <a:pt x="466" y="101"/>
                  <a:pt x="466" y="97"/>
                  <a:pt x="465" y="93"/>
                </a:cubicBezTo>
                <a:cubicBezTo>
                  <a:pt x="464" y="91"/>
                  <a:pt x="463" y="89"/>
                  <a:pt x="462" y="88"/>
                </a:cubicBezTo>
                <a:cubicBezTo>
                  <a:pt x="461" y="88"/>
                  <a:pt x="431" y="62"/>
                  <a:pt x="396" y="76"/>
                </a:cubicBezTo>
                <a:cubicBezTo>
                  <a:pt x="382" y="82"/>
                  <a:pt x="369" y="93"/>
                  <a:pt x="357" y="113"/>
                </a:cubicBezTo>
                <a:close/>
                <a:moveTo>
                  <a:pt x="221" y="665"/>
                </a:moveTo>
                <a:lnTo>
                  <a:pt x="221" y="665"/>
                </a:lnTo>
                <a:cubicBezTo>
                  <a:pt x="186" y="686"/>
                  <a:pt x="158" y="715"/>
                  <a:pt x="133" y="748"/>
                </a:cubicBezTo>
                <a:cubicBezTo>
                  <a:pt x="96" y="798"/>
                  <a:pt x="65" y="857"/>
                  <a:pt x="41" y="916"/>
                </a:cubicBezTo>
                <a:cubicBezTo>
                  <a:pt x="29" y="945"/>
                  <a:pt x="19" y="974"/>
                  <a:pt x="12" y="1003"/>
                </a:cubicBezTo>
                <a:cubicBezTo>
                  <a:pt x="5" y="1032"/>
                  <a:pt x="0" y="1059"/>
                  <a:pt x="0" y="1090"/>
                </a:cubicBezTo>
                <a:cubicBezTo>
                  <a:pt x="0" y="1109"/>
                  <a:pt x="2" y="1130"/>
                  <a:pt x="11" y="1154"/>
                </a:cubicBezTo>
                <a:cubicBezTo>
                  <a:pt x="20" y="1178"/>
                  <a:pt x="40" y="1205"/>
                  <a:pt x="68" y="1217"/>
                </a:cubicBezTo>
                <a:lnTo>
                  <a:pt x="68" y="1217"/>
                </a:lnTo>
                <a:cubicBezTo>
                  <a:pt x="68" y="1217"/>
                  <a:pt x="68" y="1217"/>
                  <a:pt x="68" y="1217"/>
                </a:cubicBezTo>
                <a:lnTo>
                  <a:pt x="68" y="1217"/>
                </a:lnTo>
                <a:cubicBezTo>
                  <a:pt x="68" y="1218"/>
                  <a:pt x="69" y="1218"/>
                  <a:pt x="70" y="1218"/>
                </a:cubicBezTo>
                <a:cubicBezTo>
                  <a:pt x="72" y="1219"/>
                  <a:pt x="74" y="1220"/>
                  <a:pt x="75" y="1220"/>
                </a:cubicBezTo>
                <a:cubicBezTo>
                  <a:pt x="87" y="1224"/>
                  <a:pt x="98" y="1226"/>
                  <a:pt x="108" y="1226"/>
                </a:cubicBezTo>
                <a:cubicBezTo>
                  <a:pt x="138" y="1225"/>
                  <a:pt x="160" y="1216"/>
                  <a:pt x="181" y="1203"/>
                </a:cubicBezTo>
                <a:cubicBezTo>
                  <a:pt x="189" y="1199"/>
                  <a:pt x="195" y="1194"/>
                  <a:pt x="203" y="1189"/>
                </a:cubicBezTo>
                <a:cubicBezTo>
                  <a:pt x="246" y="1158"/>
                  <a:pt x="293" y="1110"/>
                  <a:pt x="356" y="1037"/>
                </a:cubicBezTo>
                <a:cubicBezTo>
                  <a:pt x="417" y="964"/>
                  <a:pt x="492" y="866"/>
                  <a:pt x="583" y="735"/>
                </a:cubicBezTo>
                <a:cubicBezTo>
                  <a:pt x="611" y="695"/>
                  <a:pt x="605" y="638"/>
                  <a:pt x="570" y="606"/>
                </a:cubicBezTo>
                <a:cubicBezTo>
                  <a:pt x="536" y="575"/>
                  <a:pt x="485" y="581"/>
                  <a:pt x="458" y="621"/>
                </a:cubicBezTo>
                <a:cubicBezTo>
                  <a:pt x="339" y="791"/>
                  <a:pt x="250" y="902"/>
                  <a:pt x="188" y="968"/>
                </a:cubicBezTo>
                <a:cubicBezTo>
                  <a:pt x="184" y="973"/>
                  <a:pt x="180" y="977"/>
                  <a:pt x="175" y="982"/>
                </a:cubicBezTo>
                <a:lnTo>
                  <a:pt x="175" y="952"/>
                </a:lnTo>
                <a:cubicBezTo>
                  <a:pt x="229" y="894"/>
                  <a:pt x="298" y="807"/>
                  <a:pt x="377" y="698"/>
                </a:cubicBezTo>
                <a:cubicBezTo>
                  <a:pt x="357" y="685"/>
                  <a:pt x="339" y="669"/>
                  <a:pt x="323" y="650"/>
                </a:cubicBezTo>
                <a:cubicBezTo>
                  <a:pt x="314" y="646"/>
                  <a:pt x="304" y="644"/>
                  <a:pt x="293" y="644"/>
                </a:cubicBezTo>
                <a:cubicBezTo>
                  <a:pt x="265" y="644"/>
                  <a:pt x="241" y="653"/>
                  <a:pt x="221" y="665"/>
                </a:cubicBezTo>
                <a:close/>
                <a:moveTo>
                  <a:pt x="155" y="662"/>
                </a:moveTo>
                <a:lnTo>
                  <a:pt x="155" y="662"/>
                </a:lnTo>
                <a:cubicBezTo>
                  <a:pt x="155" y="656"/>
                  <a:pt x="150" y="651"/>
                  <a:pt x="145" y="652"/>
                </a:cubicBezTo>
                <a:cubicBezTo>
                  <a:pt x="144" y="652"/>
                  <a:pt x="128" y="653"/>
                  <a:pt x="112" y="664"/>
                </a:cubicBezTo>
                <a:cubicBezTo>
                  <a:pt x="95" y="674"/>
                  <a:pt x="78" y="697"/>
                  <a:pt x="79" y="734"/>
                </a:cubicBezTo>
                <a:cubicBezTo>
                  <a:pt x="79" y="738"/>
                  <a:pt x="79" y="743"/>
                  <a:pt x="79" y="747"/>
                </a:cubicBezTo>
                <a:cubicBezTo>
                  <a:pt x="80" y="753"/>
                  <a:pt x="84" y="758"/>
                  <a:pt x="89" y="758"/>
                </a:cubicBezTo>
                <a:cubicBezTo>
                  <a:pt x="90" y="758"/>
                  <a:pt x="90" y="758"/>
                  <a:pt x="90" y="757"/>
                </a:cubicBezTo>
                <a:cubicBezTo>
                  <a:pt x="96" y="757"/>
                  <a:pt x="100" y="751"/>
                  <a:pt x="99" y="745"/>
                </a:cubicBezTo>
                <a:cubicBezTo>
                  <a:pt x="99" y="741"/>
                  <a:pt x="99" y="737"/>
                  <a:pt x="99" y="734"/>
                </a:cubicBezTo>
                <a:cubicBezTo>
                  <a:pt x="99" y="704"/>
                  <a:pt x="110" y="692"/>
                  <a:pt x="122" y="683"/>
                </a:cubicBezTo>
                <a:cubicBezTo>
                  <a:pt x="128" y="679"/>
                  <a:pt x="134" y="677"/>
                  <a:pt x="139" y="676"/>
                </a:cubicBezTo>
                <a:cubicBezTo>
                  <a:pt x="143" y="675"/>
                  <a:pt x="146" y="675"/>
                  <a:pt x="146" y="674"/>
                </a:cubicBezTo>
                <a:cubicBezTo>
                  <a:pt x="151" y="674"/>
                  <a:pt x="156" y="669"/>
                  <a:pt x="155" y="662"/>
                </a:cubicBezTo>
                <a:close/>
                <a:moveTo>
                  <a:pt x="134" y="611"/>
                </a:moveTo>
                <a:lnTo>
                  <a:pt x="134" y="611"/>
                </a:lnTo>
                <a:cubicBezTo>
                  <a:pt x="133" y="605"/>
                  <a:pt x="128" y="601"/>
                  <a:pt x="123" y="601"/>
                </a:cubicBezTo>
                <a:lnTo>
                  <a:pt x="123" y="601"/>
                </a:lnTo>
                <a:cubicBezTo>
                  <a:pt x="122" y="601"/>
                  <a:pt x="100" y="604"/>
                  <a:pt x="78" y="621"/>
                </a:cubicBezTo>
                <a:cubicBezTo>
                  <a:pt x="55" y="637"/>
                  <a:pt x="32" y="668"/>
                  <a:pt x="32" y="721"/>
                </a:cubicBezTo>
                <a:cubicBezTo>
                  <a:pt x="32" y="729"/>
                  <a:pt x="33" y="738"/>
                  <a:pt x="34" y="748"/>
                </a:cubicBezTo>
                <a:cubicBezTo>
                  <a:pt x="35" y="753"/>
                  <a:pt x="39" y="758"/>
                  <a:pt x="44" y="758"/>
                </a:cubicBezTo>
                <a:cubicBezTo>
                  <a:pt x="44" y="758"/>
                  <a:pt x="45" y="758"/>
                  <a:pt x="45" y="757"/>
                </a:cubicBezTo>
                <a:cubicBezTo>
                  <a:pt x="51" y="756"/>
                  <a:pt x="54" y="751"/>
                  <a:pt x="54" y="744"/>
                </a:cubicBezTo>
                <a:cubicBezTo>
                  <a:pt x="53" y="736"/>
                  <a:pt x="52" y="728"/>
                  <a:pt x="52" y="721"/>
                </a:cubicBezTo>
                <a:cubicBezTo>
                  <a:pt x="52" y="676"/>
                  <a:pt x="70" y="654"/>
                  <a:pt x="88" y="640"/>
                </a:cubicBezTo>
                <a:cubicBezTo>
                  <a:pt x="98" y="633"/>
                  <a:pt x="107" y="629"/>
                  <a:pt x="114" y="627"/>
                </a:cubicBezTo>
                <a:cubicBezTo>
                  <a:pt x="121" y="625"/>
                  <a:pt x="125" y="624"/>
                  <a:pt x="125" y="624"/>
                </a:cubicBezTo>
                <a:cubicBezTo>
                  <a:pt x="131" y="623"/>
                  <a:pt x="135" y="618"/>
                  <a:pt x="134" y="611"/>
                </a:cubicBezTo>
                <a:close/>
                <a:moveTo>
                  <a:pt x="873" y="821"/>
                </a:moveTo>
                <a:lnTo>
                  <a:pt x="873" y="821"/>
                </a:lnTo>
                <a:cubicBezTo>
                  <a:pt x="841" y="738"/>
                  <a:pt x="793" y="689"/>
                  <a:pt x="751" y="669"/>
                </a:cubicBezTo>
                <a:cubicBezTo>
                  <a:pt x="739" y="663"/>
                  <a:pt x="728" y="659"/>
                  <a:pt x="718" y="656"/>
                </a:cubicBezTo>
                <a:cubicBezTo>
                  <a:pt x="706" y="642"/>
                  <a:pt x="691" y="627"/>
                  <a:pt x="676" y="611"/>
                </a:cubicBezTo>
                <a:cubicBezTo>
                  <a:pt x="706" y="567"/>
                  <a:pt x="723" y="513"/>
                  <a:pt x="723" y="453"/>
                </a:cubicBezTo>
                <a:cubicBezTo>
                  <a:pt x="723" y="311"/>
                  <a:pt x="622" y="195"/>
                  <a:pt x="498" y="195"/>
                </a:cubicBezTo>
                <a:cubicBezTo>
                  <a:pt x="373" y="195"/>
                  <a:pt x="272" y="311"/>
                  <a:pt x="272" y="453"/>
                </a:cubicBezTo>
                <a:cubicBezTo>
                  <a:pt x="272" y="551"/>
                  <a:pt x="320" y="636"/>
                  <a:pt x="390" y="680"/>
                </a:cubicBezTo>
                <a:cubicBezTo>
                  <a:pt x="405" y="659"/>
                  <a:pt x="420" y="638"/>
                  <a:pt x="435" y="617"/>
                </a:cubicBezTo>
                <a:cubicBezTo>
                  <a:pt x="435" y="615"/>
                  <a:pt x="435" y="614"/>
                  <a:pt x="435" y="613"/>
                </a:cubicBezTo>
                <a:cubicBezTo>
                  <a:pt x="435" y="599"/>
                  <a:pt x="440" y="584"/>
                  <a:pt x="462" y="567"/>
                </a:cubicBezTo>
                <a:cubicBezTo>
                  <a:pt x="481" y="552"/>
                  <a:pt x="501" y="546"/>
                  <a:pt x="520" y="546"/>
                </a:cubicBezTo>
                <a:cubicBezTo>
                  <a:pt x="593" y="545"/>
                  <a:pt x="672" y="637"/>
                  <a:pt x="721" y="691"/>
                </a:cubicBezTo>
                <a:cubicBezTo>
                  <a:pt x="758" y="732"/>
                  <a:pt x="776" y="821"/>
                  <a:pt x="776" y="879"/>
                </a:cubicBezTo>
                <a:cubicBezTo>
                  <a:pt x="776" y="893"/>
                  <a:pt x="775" y="906"/>
                  <a:pt x="773" y="915"/>
                </a:cubicBezTo>
                <a:cubicBezTo>
                  <a:pt x="772" y="919"/>
                  <a:pt x="771" y="923"/>
                  <a:pt x="770" y="925"/>
                </a:cubicBezTo>
                <a:cubicBezTo>
                  <a:pt x="769" y="927"/>
                  <a:pt x="768" y="928"/>
                  <a:pt x="768" y="928"/>
                </a:cubicBezTo>
                <a:cubicBezTo>
                  <a:pt x="767" y="929"/>
                  <a:pt x="763" y="931"/>
                  <a:pt x="756" y="931"/>
                </a:cubicBezTo>
                <a:cubicBezTo>
                  <a:pt x="736" y="931"/>
                  <a:pt x="702" y="919"/>
                  <a:pt x="678" y="919"/>
                </a:cubicBezTo>
                <a:cubicBezTo>
                  <a:pt x="672" y="919"/>
                  <a:pt x="667" y="920"/>
                  <a:pt x="662" y="922"/>
                </a:cubicBezTo>
                <a:cubicBezTo>
                  <a:pt x="657" y="924"/>
                  <a:pt x="651" y="929"/>
                  <a:pt x="649" y="936"/>
                </a:cubicBezTo>
                <a:cubicBezTo>
                  <a:pt x="648" y="941"/>
                  <a:pt x="647" y="945"/>
                  <a:pt x="647" y="950"/>
                </a:cubicBezTo>
                <a:cubicBezTo>
                  <a:pt x="648" y="972"/>
                  <a:pt x="660" y="988"/>
                  <a:pt x="659" y="997"/>
                </a:cubicBezTo>
                <a:cubicBezTo>
                  <a:pt x="658" y="1001"/>
                  <a:pt x="658" y="1006"/>
                  <a:pt x="645" y="1015"/>
                </a:cubicBezTo>
                <a:cubicBezTo>
                  <a:pt x="643" y="1016"/>
                  <a:pt x="641" y="1017"/>
                  <a:pt x="638" y="1017"/>
                </a:cubicBezTo>
                <a:cubicBezTo>
                  <a:pt x="630" y="1017"/>
                  <a:pt x="617" y="1010"/>
                  <a:pt x="604" y="995"/>
                </a:cubicBezTo>
                <a:cubicBezTo>
                  <a:pt x="574" y="964"/>
                  <a:pt x="543" y="903"/>
                  <a:pt x="527" y="851"/>
                </a:cubicBezTo>
                <a:cubicBezTo>
                  <a:pt x="469" y="930"/>
                  <a:pt x="416" y="998"/>
                  <a:pt x="370" y="1053"/>
                </a:cubicBezTo>
                <a:cubicBezTo>
                  <a:pt x="312" y="1121"/>
                  <a:pt x="267" y="1167"/>
                  <a:pt x="226" y="1199"/>
                </a:cubicBezTo>
                <a:lnTo>
                  <a:pt x="226" y="1228"/>
                </a:lnTo>
                <a:lnTo>
                  <a:pt x="226" y="1391"/>
                </a:lnTo>
                <a:lnTo>
                  <a:pt x="226" y="1465"/>
                </a:lnTo>
                <a:lnTo>
                  <a:pt x="226" y="1544"/>
                </a:lnTo>
                <a:cubicBezTo>
                  <a:pt x="226" y="1548"/>
                  <a:pt x="227" y="1552"/>
                  <a:pt x="227" y="1556"/>
                </a:cubicBezTo>
                <a:cubicBezTo>
                  <a:pt x="227" y="1557"/>
                  <a:pt x="227" y="1558"/>
                  <a:pt x="227" y="1558"/>
                </a:cubicBezTo>
                <a:lnTo>
                  <a:pt x="227" y="1558"/>
                </a:lnTo>
                <a:lnTo>
                  <a:pt x="248" y="1883"/>
                </a:lnTo>
                <a:lnTo>
                  <a:pt x="500" y="1883"/>
                </a:lnTo>
                <a:lnTo>
                  <a:pt x="484" y="1633"/>
                </a:lnTo>
                <a:lnTo>
                  <a:pt x="512" y="1633"/>
                </a:lnTo>
                <a:lnTo>
                  <a:pt x="508" y="1695"/>
                </a:lnTo>
                <a:lnTo>
                  <a:pt x="520" y="1883"/>
                </a:lnTo>
                <a:lnTo>
                  <a:pt x="747" y="1883"/>
                </a:lnTo>
                <a:lnTo>
                  <a:pt x="768" y="1558"/>
                </a:lnTo>
                <a:cubicBezTo>
                  <a:pt x="768" y="1558"/>
                  <a:pt x="768" y="1557"/>
                  <a:pt x="768" y="1556"/>
                </a:cubicBezTo>
                <a:cubicBezTo>
                  <a:pt x="769" y="1552"/>
                  <a:pt x="769" y="1548"/>
                  <a:pt x="769" y="1544"/>
                </a:cubicBezTo>
                <a:lnTo>
                  <a:pt x="769" y="1426"/>
                </a:lnTo>
                <a:cubicBezTo>
                  <a:pt x="762" y="1426"/>
                  <a:pt x="756" y="1427"/>
                  <a:pt x="749" y="1427"/>
                </a:cubicBezTo>
                <a:lnTo>
                  <a:pt x="749" y="1427"/>
                </a:lnTo>
                <a:lnTo>
                  <a:pt x="749" y="1427"/>
                </a:lnTo>
                <a:cubicBezTo>
                  <a:pt x="713" y="1426"/>
                  <a:pt x="675" y="1423"/>
                  <a:pt x="634" y="1420"/>
                </a:cubicBezTo>
                <a:cubicBezTo>
                  <a:pt x="587" y="1416"/>
                  <a:pt x="539" y="1412"/>
                  <a:pt x="489" y="1412"/>
                </a:cubicBezTo>
                <a:lnTo>
                  <a:pt x="487" y="1412"/>
                </a:lnTo>
                <a:cubicBezTo>
                  <a:pt x="441" y="1412"/>
                  <a:pt x="400" y="1415"/>
                  <a:pt x="364" y="1422"/>
                </a:cubicBezTo>
                <a:cubicBezTo>
                  <a:pt x="358" y="1423"/>
                  <a:pt x="352" y="1424"/>
                  <a:pt x="347" y="1424"/>
                </a:cubicBezTo>
                <a:cubicBezTo>
                  <a:pt x="298" y="1424"/>
                  <a:pt x="256" y="1383"/>
                  <a:pt x="248" y="1328"/>
                </a:cubicBezTo>
                <a:cubicBezTo>
                  <a:pt x="244" y="1298"/>
                  <a:pt x="250" y="1268"/>
                  <a:pt x="265" y="1243"/>
                </a:cubicBezTo>
                <a:cubicBezTo>
                  <a:pt x="281" y="1218"/>
                  <a:pt x="304" y="1201"/>
                  <a:pt x="331" y="1196"/>
                </a:cubicBezTo>
                <a:cubicBezTo>
                  <a:pt x="378" y="1187"/>
                  <a:pt x="430" y="1183"/>
                  <a:pt x="487" y="1183"/>
                </a:cubicBezTo>
                <a:cubicBezTo>
                  <a:pt x="549" y="1183"/>
                  <a:pt x="606" y="1188"/>
                  <a:pt x="656" y="1192"/>
                </a:cubicBezTo>
                <a:cubicBezTo>
                  <a:pt x="692" y="1195"/>
                  <a:pt x="722" y="1197"/>
                  <a:pt x="746" y="1198"/>
                </a:cubicBezTo>
                <a:lnTo>
                  <a:pt x="746" y="1195"/>
                </a:lnTo>
                <a:cubicBezTo>
                  <a:pt x="746" y="1120"/>
                  <a:pt x="739" y="1034"/>
                  <a:pt x="731" y="951"/>
                </a:cubicBezTo>
                <a:cubicBezTo>
                  <a:pt x="735" y="951"/>
                  <a:pt x="739" y="952"/>
                  <a:pt x="744" y="952"/>
                </a:cubicBezTo>
                <a:cubicBezTo>
                  <a:pt x="756" y="1006"/>
                  <a:pt x="766" y="1084"/>
                  <a:pt x="766" y="1195"/>
                </a:cubicBezTo>
                <a:cubicBezTo>
                  <a:pt x="766" y="1203"/>
                  <a:pt x="766" y="1211"/>
                  <a:pt x="766" y="1220"/>
                </a:cubicBezTo>
                <a:cubicBezTo>
                  <a:pt x="761" y="1220"/>
                  <a:pt x="755" y="1220"/>
                  <a:pt x="749" y="1220"/>
                </a:cubicBezTo>
                <a:cubicBezTo>
                  <a:pt x="692" y="1221"/>
                  <a:pt x="595" y="1206"/>
                  <a:pt x="487" y="1206"/>
                </a:cubicBezTo>
                <a:cubicBezTo>
                  <a:pt x="438" y="1206"/>
                  <a:pt x="386" y="1209"/>
                  <a:pt x="334" y="1219"/>
                </a:cubicBezTo>
                <a:cubicBezTo>
                  <a:pt x="290" y="1227"/>
                  <a:pt x="261" y="1274"/>
                  <a:pt x="268" y="1324"/>
                </a:cubicBezTo>
                <a:cubicBezTo>
                  <a:pt x="275" y="1374"/>
                  <a:pt x="317" y="1408"/>
                  <a:pt x="360" y="1399"/>
                </a:cubicBezTo>
                <a:cubicBezTo>
                  <a:pt x="402" y="1392"/>
                  <a:pt x="445" y="1389"/>
                  <a:pt x="487" y="1389"/>
                </a:cubicBezTo>
                <a:cubicBezTo>
                  <a:pt x="582" y="1389"/>
                  <a:pt x="673" y="1403"/>
                  <a:pt x="749" y="1404"/>
                </a:cubicBezTo>
                <a:cubicBezTo>
                  <a:pt x="774" y="1404"/>
                  <a:pt x="799" y="1402"/>
                  <a:pt x="824" y="1395"/>
                </a:cubicBezTo>
                <a:cubicBezTo>
                  <a:pt x="849" y="1388"/>
                  <a:pt x="880" y="1373"/>
                  <a:pt x="903" y="1338"/>
                </a:cubicBezTo>
                <a:cubicBezTo>
                  <a:pt x="918" y="1315"/>
                  <a:pt x="925" y="1286"/>
                  <a:pt x="926" y="1261"/>
                </a:cubicBezTo>
                <a:cubicBezTo>
                  <a:pt x="926" y="1238"/>
                  <a:pt x="927" y="1216"/>
                  <a:pt x="927" y="1195"/>
                </a:cubicBezTo>
                <a:cubicBezTo>
                  <a:pt x="926" y="1021"/>
                  <a:pt x="905" y="904"/>
                  <a:pt x="873" y="8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70090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477303"/>
            <a:ext cx="6408889" cy="576080"/>
          </a:xfrm>
        </p:spPr>
        <p:txBody>
          <a:bodyPr/>
          <a:lstStyle/>
          <a:p>
            <a:r>
              <a:rPr lang="nl-NL" sz="1600" dirty="0" smtClean="0"/>
              <a:t>Bij ziekte worden extra hygiënemaatregelen genomen, handen en handdoeken worden vaker gewassen en het toilet wordt vaker gereinigd. 46% kookt bij ziekte (al dan niet gedwongen) voor zichzelf en anderen. </a:t>
            </a:r>
            <a:endParaRPr lang="nl-NL" sz="1600" dirty="0"/>
          </a:p>
        </p:txBody>
      </p:sp>
      <p:cxnSp>
        <p:nvCxnSpPr>
          <p:cNvPr id="12" name="Straight Connector 11"/>
          <p:cNvCxnSpPr/>
          <p:nvPr/>
        </p:nvCxnSpPr>
        <p:spPr>
          <a:xfrm>
            <a:off x="395536" y="1203598"/>
            <a:ext cx="83529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395536" y="915566"/>
            <a:ext cx="83529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Handelingen tijdens ziekte</a:t>
            </a:r>
            <a:endParaRPr lang="nl-NL" sz="1000" b="1" dirty="0"/>
          </a:p>
        </p:txBody>
      </p:sp>
      <p:sp>
        <p:nvSpPr>
          <p:cNvPr id="16" name="Content Placeholder 7"/>
          <p:cNvSpPr>
            <a:spLocks noGrp="1"/>
          </p:cNvSpPr>
          <p:nvPr>
            <p:ph sz="quarter" idx="14"/>
          </p:nvPr>
        </p:nvSpPr>
        <p:spPr>
          <a:xfrm>
            <a:off x="323411" y="3837753"/>
            <a:ext cx="5688632" cy="968932"/>
          </a:xfrm>
        </p:spPr>
        <p:txBody>
          <a:bodyPr/>
          <a:lstStyle/>
          <a:p>
            <a:r>
              <a:rPr lang="nl-NL" sz="800" dirty="0" smtClean="0"/>
              <a:t>Vrouwen nemen relatief vaker dan mannen extra hygiënemaatregelen bij ziekte; vaker handen wassen (89% vs. 80%), vaker toilet reinigen (81% vs. 57%), vaker handdoeken verschonen (71% vs. 59%). </a:t>
            </a:r>
          </a:p>
          <a:p>
            <a:r>
              <a:rPr lang="nl-NL" sz="800" dirty="0" smtClean="0"/>
              <a:t>Senioren nemen </a:t>
            </a:r>
            <a:r>
              <a:rPr lang="nl-NL" sz="800" dirty="0"/>
              <a:t>relatief vaker dan </a:t>
            </a:r>
            <a:r>
              <a:rPr lang="nl-NL" sz="800" dirty="0" smtClean="0"/>
              <a:t>18-64 jarigen extra </a:t>
            </a:r>
            <a:r>
              <a:rPr lang="nl-NL" sz="800" dirty="0"/>
              <a:t>hygiënemaatregelen bij ziekte; vaker handen wassen </a:t>
            </a:r>
            <a:r>
              <a:rPr lang="nl-NL" sz="800" dirty="0" smtClean="0"/>
              <a:t>(95% </a:t>
            </a:r>
            <a:r>
              <a:rPr lang="nl-NL" sz="800" dirty="0"/>
              <a:t>vs. </a:t>
            </a:r>
            <a:r>
              <a:rPr lang="nl-NL" sz="800" dirty="0" smtClean="0"/>
              <a:t>81%) en vaker </a:t>
            </a:r>
            <a:r>
              <a:rPr lang="nl-NL" sz="800" dirty="0"/>
              <a:t>handdoeken verschonen (</a:t>
            </a:r>
            <a:r>
              <a:rPr lang="nl-NL" sz="800" dirty="0" smtClean="0"/>
              <a:t>79% </a:t>
            </a:r>
            <a:r>
              <a:rPr lang="nl-NL" sz="800" dirty="0"/>
              <a:t>vs. </a:t>
            </a:r>
            <a:r>
              <a:rPr lang="nl-NL" sz="800" dirty="0" smtClean="0"/>
              <a:t>61%). 65+ geeft relatief vaker aan niet te sporten (24% vs. 11%).</a:t>
            </a:r>
            <a:endParaRPr lang="nl-NL" sz="800" dirty="0"/>
          </a:p>
          <a:p>
            <a:r>
              <a:rPr lang="en-US" sz="800" dirty="0" err="1" smtClean="0"/>
              <a:t>Laag</a:t>
            </a:r>
            <a:r>
              <a:rPr lang="en-US" sz="800" dirty="0" smtClean="0"/>
              <a:t> </a:t>
            </a:r>
            <a:r>
              <a:rPr lang="en-US" sz="800" dirty="0" err="1" smtClean="0"/>
              <a:t>opgeleiden</a:t>
            </a:r>
            <a:r>
              <a:rPr lang="en-US" sz="800" dirty="0" smtClean="0"/>
              <a:t> </a:t>
            </a:r>
            <a:r>
              <a:rPr lang="nl-NL" sz="800" dirty="0" smtClean="0"/>
              <a:t>geven relatief vaker aan het toilet vaker te reinigen dan hoger opgeleiden (76% vs. </a:t>
            </a:r>
            <a:r>
              <a:rPr lang="nl-NL" sz="800" dirty="0"/>
              <a:t>g</a:t>
            </a:r>
            <a:r>
              <a:rPr lang="nl-NL" sz="800" dirty="0" smtClean="0"/>
              <a:t>em. 65%) als ook vaker handdoeken te verschonen (72% vs. gem. 61%). Laag </a:t>
            </a:r>
            <a:r>
              <a:rPr lang="nl-NL" sz="800" dirty="0"/>
              <a:t>opgeleiden </a:t>
            </a:r>
            <a:r>
              <a:rPr lang="nl-NL" sz="800" dirty="0" smtClean="0"/>
              <a:t>geven </a:t>
            </a:r>
            <a:r>
              <a:rPr lang="nl-NL" sz="800" dirty="0"/>
              <a:t>relatief vaker aan niet te sporten </a:t>
            </a:r>
            <a:r>
              <a:rPr lang="nl-NL" sz="800" dirty="0" smtClean="0"/>
              <a:t>(20% </a:t>
            </a:r>
            <a:r>
              <a:rPr lang="nl-NL" sz="800" dirty="0"/>
              <a:t>vs. </a:t>
            </a:r>
            <a:r>
              <a:rPr lang="nl-NL" sz="800" dirty="0" smtClean="0"/>
              <a:t>10%).</a:t>
            </a:r>
          </a:p>
          <a:p>
            <a:endParaRPr lang="nl-NL" sz="800" dirty="0">
              <a:solidFill>
                <a:srgbClr val="FF0000"/>
              </a:solidFill>
            </a:endParaRPr>
          </a:p>
        </p:txBody>
      </p:sp>
      <p:sp>
        <p:nvSpPr>
          <p:cNvPr id="19" name="Content Placeholder 8"/>
          <p:cNvSpPr>
            <a:spLocks noGrp="1"/>
          </p:cNvSpPr>
          <p:nvPr>
            <p:ph sz="quarter" idx="15"/>
          </p:nvPr>
        </p:nvSpPr>
        <p:spPr>
          <a:xfrm>
            <a:off x="6075541" y="3861070"/>
            <a:ext cx="2744929" cy="968932"/>
          </a:xfrm>
        </p:spPr>
        <p:txBody>
          <a:bodyPr/>
          <a:lstStyle/>
          <a:p>
            <a:r>
              <a:rPr lang="nl-NL" sz="800" dirty="0" smtClean="0"/>
              <a:t>C01. </a:t>
            </a:r>
            <a:r>
              <a:rPr lang="nl-NL" sz="800" dirty="0"/>
              <a:t>Als u ziek bent (bijv. buikgriep, diarree of overgeven), wat doet u dan zelf wel of niet? </a:t>
            </a:r>
            <a:endParaRPr lang="nl-NL" sz="800" dirty="0" smtClean="0"/>
          </a:p>
          <a:p>
            <a:r>
              <a:rPr lang="nl-NL" sz="800" i="1" dirty="0" smtClean="0"/>
              <a:t>Basis: Alle respondenten die vlees of vleeswaren eten (n = 1.020)</a:t>
            </a:r>
          </a:p>
          <a:p>
            <a:endParaRPr lang="nl-NL" sz="800" dirty="0"/>
          </a:p>
        </p:txBody>
      </p:sp>
      <p:pic>
        <p:nvPicPr>
          <p:cNvPr id="2" name="Picture 1"/>
          <p:cNvPicPr/>
          <p:nvPr>
            <p:extLst/>
          </p:nvPr>
        </p:nvPicPr>
        <p:blipFill>
          <a:blip r:embed="rId2"/>
          <a:stretch>
            <a:fillRect/>
          </a:stretch>
        </p:blipFill>
        <p:spPr>
          <a:xfrm>
            <a:off x="1279525" y="1362075"/>
            <a:ext cx="7000875" cy="2314575"/>
          </a:xfrm>
          <a:prstGeom prst="rect">
            <a:avLst/>
          </a:prstGeom>
        </p:spPr>
      </p:pic>
    </p:spTree>
    <p:extLst>
      <p:ext uri="{BB962C8B-B14F-4D97-AF65-F5344CB8AC3E}">
        <p14:creationId xmlns:p14="http://schemas.microsoft.com/office/powerpoint/2010/main" val="2482852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411" y="477303"/>
            <a:ext cx="6480837" cy="576080"/>
          </a:xfrm>
        </p:spPr>
        <p:txBody>
          <a:bodyPr/>
          <a:lstStyle/>
          <a:p>
            <a:r>
              <a:rPr lang="nl-NL" sz="1600" dirty="0" smtClean="0"/>
              <a:t>60% is het eens dat anderen ook ziek kunnen worden van eten bereid door een ziek persoon. 25% denkt van niet. 68% weet dat extra hygiënemaatregelen genomen moeten worden bij bereiding van eten bij ziekte. 16% denkt van niet.   </a:t>
            </a:r>
            <a:endParaRPr lang="nl-NL" sz="1600" dirty="0"/>
          </a:p>
        </p:txBody>
      </p:sp>
      <p:sp>
        <p:nvSpPr>
          <p:cNvPr id="8" name="Content Placeholder 7"/>
          <p:cNvSpPr>
            <a:spLocks noGrp="1"/>
          </p:cNvSpPr>
          <p:nvPr>
            <p:ph sz="quarter" idx="14"/>
          </p:nvPr>
        </p:nvSpPr>
        <p:spPr/>
        <p:txBody>
          <a:bodyPr/>
          <a:lstStyle/>
          <a:p>
            <a:r>
              <a:rPr lang="nl-NL" sz="800" dirty="0" smtClean="0"/>
              <a:t>Mannen zijn het relatief vaker dan vrouwen eens dat anderen ook ziek kunnen worden van eten bereid door een ziek persoon (64% vs. 56%).</a:t>
            </a:r>
          </a:p>
          <a:p>
            <a:r>
              <a:rPr lang="nl-NL" sz="800" dirty="0" smtClean="0"/>
              <a:t>Hoog opgeleiden zijn </a:t>
            </a:r>
            <a:r>
              <a:rPr lang="nl-NL" sz="800" dirty="0"/>
              <a:t>het relatief vaker dan </a:t>
            </a:r>
            <a:r>
              <a:rPr lang="nl-NL" sz="800" dirty="0" smtClean="0"/>
              <a:t>lager opgeleiden eens met de stelling dat </a:t>
            </a:r>
            <a:r>
              <a:rPr lang="nl-NL" sz="800" dirty="0"/>
              <a:t>anderen ook ziek kunnen worden van eten bereid door een ziek persoon </a:t>
            </a:r>
            <a:r>
              <a:rPr lang="nl-NL" sz="800" dirty="0" smtClean="0"/>
              <a:t>(70% </a:t>
            </a:r>
            <a:r>
              <a:rPr lang="nl-NL" sz="800" dirty="0"/>
              <a:t>vs. 56%).</a:t>
            </a:r>
          </a:p>
          <a:p>
            <a:pPr marL="0" indent="0">
              <a:buNone/>
            </a:pPr>
            <a:endParaRPr lang="nl-NL" sz="800" dirty="0" smtClean="0">
              <a:solidFill>
                <a:srgbClr val="FF0000"/>
              </a:solidFill>
            </a:endParaRPr>
          </a:p>
        </p:txBody>
      </p:sp>
      <p:sp>
        <p:nvSpPr>
          <p:cNvPr id="9" name="Content Placeholder 8"/>
          <p:cNvSpPr>
            <a:spLocks noGrp="1"/>
          </p:cNvSpPr>
          <p:nvPr>
            <p:ph sz="quarter" idx="15"/>
          </p:nvPr>
        </p:nvSpPr>
        <p:spPr/>
        <p:txBody>
          <a:bodyPr/>
          <a:lstStyle/>
          <a:p>
            <a:r>
              <a:rPr lang="nl-NL" sz="800" dirty="0" smtClean="0"/>
              <a:t>C02</a:t>
            </a:r>
            <a:r>
              <a:rPr lang="nl-NL" sz="800" dirty="0"/>
              <a:t>. Zijn de volgende stellingen volgens u waar of niet waar?</a:t>
            </a:r>
          </a:p>
          <a:p>
            <a:r>
              <a:rPr lang="nl-NL" sz="800" i="1" dirty="0"/>
              <a:t>Basis: Alle </a:t>
            </a:r>
            <a:r>
              <a:rPr lang="nl-NL" sz="800" i="1" dirty="0" smtClean="0"/>
              <a:t>respondenten die vlees of vleeswaren eten </a:t>
            </a:r>
            <a:r>
              <a:rPr lang="nl-NL" sz="800" i="1" dirty="0"/>
              <a:t>(n = </a:t>
            </a:r>
            <a:r>
              <a:rPr lang="nl-NL" sz="800" i="1" dirty="0" smtClean="0"/>
              <a:t>1.020)</a:t>
            </a:r>
            <a:endParaRPr lang="nl-NL" sz="800" i="1" dirty="0"/>
          </a:p>
          <a:p>
            <a:endParaRPr lang="nl-NL" sz="800" dirty="0"/>
          </a:p>
        </p:txBody>
      </p:sp>
      <p:cxnSp>
        <p:nvCxnSpPr>
          <p:cNvPr id="12" name="Straight Connector 11"/>
          <p:cNvCxnSpPr/>
          <p:nvPr/>
        </p:nvCxnSpPr>
        <p:spPr>
          <a:xfrm>
            <a:off x="395536" y="1203598"/>
            <a:ext cx="8352928"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395536" y="915566"/>
            <a:ext cx="8352928"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Z</a:t>
            </a:r>
            <a:r>
              <a:rPr lang="nl-NL" sz="1000" b="1" dirty="0" smtClean="0"/>
              <a:t>iekte en bereiden van eten</a:t>
            </a:r>
            <a:endParaRPr lang="nl-NL" sz="1000" b="1" dirty="0"/>
          </a:p>
        </p:txBody>
      </p:sp>
      <p:pic>
        <p:nvPicPr>
          <p:cNvPr id="2" name="Picture 1"/>
          <p:cNvPicPr/>
          <p:nvPr>
            <p:extLst/>
          </p:nvPr>
        </p:nvPicPr>
        <p:blipFill>
          <a:blip r:embed="rId2"/>
          <a:stretch>
            <a:fillRect/>
          </a:stretch>
        </p:blipFill>
        <p:spPr>
          <a:xfrm>
            <a:off x="576139" y="1746870"/>
            <a:ext cx="3779837" cy="1905000"/>
          </a:xfrm>
          <a:prstGeom prst="rect">
            <a:avLst/>
          </a:prstGeom>
        </p:spPr>
      </p:pic>
      <p:sp>
        <p:nvSpPr>
          <p:cNvPr id="5" name="TextBox 4"/>
          <p:cNvSpPr txBox="1"/>
          <p:nvPr/>
        </p:nvSpPr>
        <p:spPr bwMode="gray">
          <a:xfrm>
            <a:off x="961678" y="1419622"/>
            <a:ext cx="2782813" cy="284693"/>
          </a:xfrm>
          <a:prstGeom prst="rect">
            <a:avLst/>
          </a:prstGeom>
          <a:noFill/>
        </p:spPr>
        <p:txBody>
          <a:bodyPr wrap="none" lIns="0" tIns="0" rIns="0" bIns="0" rtlCol="0">
            <a:spAutoFit/>
          </a:bodyPr>
          <a:lstStyle/>
          <a:p>
            <a:pPr>
              <a:spcBef>
                <a:spcPts val="300"/>
              </a:spcBef>
            </a:pPr>
            <a:r>
              <a:rPr lang="nl-NL" sz="800" i="1" dirty="0" smtClean="0"/>
              <a:t>Andere </a:t>
            </a:r>
            <a:r>
              <a:rPr lang="nl-NL" sz="800" i="1" dirty="0"/>
              <a:t>mensen kunnen ziek worden van het eten dat ik heb </a:t>
            </a:r>
            <a:endParaRPr lang="nl-NL" sz="800" i="1" dirty="0" smtClean="0"/>
          </a:p>
          <a:p>
            <a:pPr>
              <a:spcBef>
                <a:spcPts val="300"/>
              </a:spcBef>
            </a:pPr>
            <a:r>
              <a:rPr lang="nl-NL" sz="800" i="1" dirty="0" smtClean="0"/>
              <a:t>bereid als </a:t>
            </a:r>
            <a:r>
              <a:rPr lang="nl-NL" sz="800" i="1" dirty="0"/>
              <a:t>ik last heb van buikgriep, diarree of overgeven</a:t>
            </a:r>
            <a:endParaRPr lang="en-US" sz="800" i="1" dirty="0" err="1" smtClean="0">
              <a:latin typeface="Arial" pitchFamily="34" charset="0"/>
              <a:cs typeface="Arial" pitchFamily="34" charset="0"/>
            </a:endParaRPr>
          </a:p>
        </p:txBody>
      </p:sp>
      <p:sp>
        <p:nvSpPr>
          <p:cNvPr id="17" name="TextBox 16"/>
          <p:cNvSpPr txBox="1"/>
          <p:nvPr/>
        </p:nvSpPr>
        <p:spPr bwMode="gray">
          <a:xfrm>
            <a:off x="4932040" y="1419622"/>
            <a:ext cx="3573094" cy="284693"/>
          </a:xfrm>
          <a:prstGeom prst="rect">
            <a:avLst/>
          </a:prstGeom>
          <a:noFill/>
        </p:spPr>
        <p:txBody>
          <a:bodyPr wrap="none" lIns="0" tIns="0" rIns="0" bIns="0" rtlCol="0">
            <a:spAutoFit/>
          </a:bodyPr>
          <a:lstStyle/>
          <a:p>
            <a:pPr>
              <a:spcBef>
                <a:spcPts val="300"/>
              </a:spcBef>
            </a:pPr>
            <a:r>
              <a:rPr lang="nl-NL" sz="800" dirty="0"/>
              <a:t>Als ik zelf ziek ben geweest, maar weer ben opgeknapt, dan hoef </a:t>
            </a:r>
            <a:r>
              <a:rPr lang="nl-NL" sz="800" dirty="0" smtClean="0"/>
              <a:t>ik </a:t>
            </a:r>
            <a:r>
              <a:rPr lang="nl-NL" sz="800" dirty="0"/>
              <a:t>de </a:t>
            </a:r>
            <a:r>
              <a:rPr lang="nl-NL" sz="800" dirty="0" smtClean="0"/>
              <a:t>eerste </a:t>
            </a:r>
          </a:p>
          <a:p>
            <a:pPr>
              <a:spcBef>
                <a:spcPts val="300"/>
              </a:spcBef>
            </a:pPr>
            <a:r>
              <a:rPr lang="nl-NL" sz="800" dirty="0" smtClean="0"/>
              <a:t>dagen daarna </a:t>
            </a:r>
            <a:r>
              <a:rPr lang="nl-NL" sz="800" dirty="0"/>
              <a:t>geen extra hygiënemaatregelen te nemen als ik eten bereid</a:t>
            </a:r>
            <a:endParaRPr lang="en-US" sz="800" i="1" dirty="0" err="1" smtClean="0">
              <a:latin typeface="Arial" pitchFamily="34" charset="0"/>
              <a:cs typeface="Arial" pitchFamily="34" charset="0"/>
            </a:endParaRPr>
          </a:p>
        </p:txBody>
      </p:sp>
      <p:pic>
        <p:nvPicPr>
          <p:cNvPr id="4" name="Picture 3"/>
          <p:cNvPicPr/>
          <p:nvPr>
            <p:extLst/>
          </p:nvPr>
        </p:nvPicPr>
        <p:blipFill>
          <a:blip r:embed="rId3"/>
          <a:stretch>
            <a:fillRect/>
          </a:stretch>
        </p:blipFill>
        <p:spPr>
          <a:xfrm>
            <a:off x="4860032" y="1746870"/>
            <a:ext cx="3779837" cy="1905000"/>
          </a:xfrm>
          <a:prstGeom prst="rect">
            <a:avLst/>
          </a:prstGeom>
        </p:spPr>
      </p:pic>
      <p:cxnSp>
        <p:nvCxnSpPr>
          <p:cNvPr id="20" name="Straight Connector 19"/>
          <p:cNvCxnSpPr/>
          <p:nvPr/>
        </p:nvCxnSpPr>
        <p:spPr>
          <a:xfrm>
            <a:off x="4355976" y="1419622"/>
            <a:ext cx="0" cy="2232248"/>
          </a:xfrm>
          <a:prstGeom prst="line">
            <a:avLst/>
          </a:prstGeom>
          <a:ln>
            <a:solidFill>
              <a:schemeClr val="bg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gray">
          <a:xfrm>
            <a:off x="2920197" y="2103698"/>
            <a:ext cx="824294" cy="324036"/>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
        <p:nvSpPr>
          <p:cNvPr id="16" name="Rectangle 15"/>
          <p:cNvSpPr/>
          <p:nvPr/>
        </p:nvSpPr>
        <p:spPr bwMode="gray">
          <a:xfrm>
            <a:off x="7276098" y="2535746"/>
            <a:ext cx="824294" cy="324036"/>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85777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Samenvatting</a:t>
            </a:r>
            <a:r>
              <a:rPr lang="en-US" dirty="0" smtClean="0"/>
              <a:t> &amp; </a:t>
            </a:r>
            <a:r>
              <a:rPr lang="en-US" dirty="0" err="1" smtClean="0"/>
              <a:t>conclusies</a:t>
            </a:r>
            <a:endParaRPr lang="de-DE" dirty="0"/>
          </a:p>
        </p:txBody>
      </p:sp>
    </p:spTree>
    <p:extLst>
      <p:ext uri="{BB962C8B-B14F-4D97-AF65-F5344CB8AC3E}">
        <p14:creationId xmlns:p14="http://schemas.microsoft.com/office/powerpoint/2010/main" val="1143420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90" name="Rectangle 10"/>
          <p:cNvSpPr>
            <a:spLocks noChangeArrowheads="1"/>
          </p:cNvSpPr>
          <p:nvPr/>
        </p:nvSpPr>
        <p:spPr bwMode="gray">
          <a:xfrm>
            <a:off x="3328376" y="965207"/>
            <a:ext cx="5492097" cy="454415"/>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txBody>
          <a:bodyPr lIns="90000" tIns="46800" rIns="90000" bIns="46800" anchor="ctr"/>
          <a:lstStyle/>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96% van de Nederlandse bevolking eet wel eens vlees. </a:t>
            </a:r>
          </a:p>
        </p:txBody>
      </p:sp>
      <p:sp>
        <p:nvSpPr>
          <p:cNvPr id="609291" name="Rectangle 11"/>
          <p:cNvSpPr>
            <a:spLocks noChangeArrowheads="1"/>
          </p:cNvSpPr>
          <p:nvPr/>
        </p:nvSpPr>
        <p:spPr bwMode="gray">
          <a:xfrm>
            <a:off x="3326872" y="1573640"/>
            <a:ext cx="5493278" cy="1163035"/>
          </a:xfrm>
          <a:prstGeom prst="rect">
            <a:avLst/>
          </a:prstGeom>
          <a:solidFill>
            <a:schemeClr val="bg1"/>
          </a:solidFill>
          <a:ln w="25400">
            <a:solidFill>
              <a:schemeClr val="accent2"/>
            </a:solidFill>
          </a:ln>
          <a:effectLst>
            <a:outerShdw blurRad="50800" dist="38100" dir="2700000" algn="tl" rotWithShape="0">
              <a:prstClr val="black">
                <a:alpha val="40000"/>
              </a:prstClr>
            </a:outerShdw>
          </a:effectLst>
        </p:spPr>
        <p:txBody>
          <a:bodyPr lIns="90000" tIns="46800" rIns="90000" bIns="46800" anchor="ctr"/>
          <a:lstStyle/>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Bewaart 1 op de 3 vlees in de koelkast op de aanbevolen onderste plank.   33% heeft echter geen vaste bewaarplaats en nog eens 33% bewaart vlees structureel elders in de koelkast.</a:t>
            </a:r>
          </a:p>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Ontdooit 53% vlees in de koelkast. 43% doet dit echter op andere wijze waarvan 33% het vlees laat ontdooien buiten de koelkast op het aanrecht.</a:t>
            </a:r>
          </a:p>
        </p:txBody>
      </p:sp>
      <p:sp>
        <p:nvSpPr>
          <p:cNvPr id="22" name="Freihandform 21"/>
          <p:cNvSpPr/>
          <p:nvPr/>
        </p:nvSpPr>
        <p:spPr bwMode="gray">
          <a:xfrm>
            <a:off x="323410" y="960622"/>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0"/>
          <a:lstStyle/>
          <a:p>
            <a:pPr>
              <a:lnSpc>
                <a:spcPts val="1600"/>
              </a:lnSpc>
              <a:buFont typeface="Arial" pitchFamily="34" charset="0"/>
              <a:buNone/>
            </a:pPr>
            <a:r>
              <a:rPr lang="nl-NL" sz="1200" dirty="0" smtClean="0">
                <a:solidFill>
                  <a:schemeClr val="bg1"/>
                </a:solidFill>
                <a:ea typeface="Segoe UI" panose="020B0502040204020203" pitchFamily="34" charset="0"/>
                <a:cs typeface="Segoe UI" panose="020B0502040204020203" pitchFamily="34" charset="0"/>
              </a:rPr>
              <a:t>Eetgedrag</a:t>
            </a:r>
            <a:endParaRPr lang="nl-NL" sz="1200" dirty="0">
              <a:solidFill>
                <a:schemeClr val="bg1"/>
              </a:solidFill>
              <a:ea typeface="Segoe UI" panose="020B0502040204020203" pitchFamily="34" charset="0"/>
              <a:cs typeface="Segoe UI" panose="020B0502040204020203" pitchFamily="34" charset="0"/>
            </a:endParaRPr>
          </a:p>
        </p:txBody>
      </p:sp>
      <p:sp>
        <p:nvSpPr>
          <p:cNvPr id="23" name="Freihandform 22"/>
          <p:cNvSpPr/>
          <p:nvPr/>
        </p:nvSpPr>
        <p:spPr bwMode="gray">
          <a:xfrm>
            <a:off x="323410" y="1553946"/>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pPr>
            <a:r>
              <a:rPr lang="nl-NL" sz="1200" dirty="0">
                <a:solidFill>
                  <a:schemeClr val="bg1"/>
                </a:solidFill>
                <a:ea typeface="Segoe UI" panose="020B0502040204020203" pitchFamily="34" charset="0"/>
                <a:cs typeface="Segoe UI" panose="020B0502040204020203" pitchFamily="34" charset="0"/>
              </a:rPr>
              <a:t>Bewaren en </a:t>
            </a:r>
            <a:r>
              <a:rPr lang="nl-NL" sz="1200" dirty="0" smtClean="0">
                <a:solidFill>
                  <a:schemeClr val="bg1"/>
                </a:solidFill>
                <a:ea typeface="Segoe UI" panose="020B0502040204020203" pitchFamily="34" charset="0"/>
                <a:cs typeface="Segoe UI" panose="020B0502040204020203" pitchFamily="34" charset="0"/>
              </a:rPr>
              <a:t>ontdooien</a:t>
            </a:r>
            <a:endParaRPr lang="nl-NL" sz="1200" dirty="0">
              <a:solidFill>
                <a:schemeClr val="bg1"/>
              </a:solidFill>
              <a:ea typeface="Segoe UI" panose="020B0502040204020203" pitchFamily="34" charset="0"/>
              <a:cs typeface="Segoe UI" panose="020B0502040204020203" pitchFamily="34" charset="0"/>
            </a:endParaRPr>
          </a:p>
        </p:txBody>
      </p:sp>
      <p:sp>
        <p:nvSpPr>
          <p:cNvPr id="24" name="Freihandform 23"/>
          <p:cNvSpPr/>
          <p:nvPr/>
        </p:nvSpPr>
        <p:spPr bwMode="gray">
          <a:xfrm>
            <a:off x="323410" y="3204916"/>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buFont typeface="Arial" pitchFamily="34" charset="0"/>
              <a:buNone/>
            </a:pPr>
            <a:r>
              <a:rPr lang="nl-NL" sz="1200" dirty="0">
                <a:solidFill>
                  <a:schemeClr val="bg1"/>
                </a:solidFill>
                <a:ea typeface="Segoe UI" panose="020B0502040204020203" pitchFamily="34" charset="0"/>
                <a:cs typeface="Segoe UI" panose="020B0502040204020203" pitchFamily="34" charset="0"/>
              </a:rPr>
              <a:t>Houdbaarheid</a:t>
            </a:r>
          </a:p>
        </p:txBody>
      </p:sp>
      <p:sp>
        <p:nvSpPr>
          <p:cNvPr id="2" name="Title 1"/>
          <p:cNvSpPr>
            <a:spLocks noGrp="1"/>
          </p:cNvSpPr>
          <p:nvPr>
            <p:ph type="title"/>
          </p:nvPr>
        </p:nvSpPr>
        <p:spPr/>
        <p:txBody>
          <a:bodyPr anchor="ctr"/>
          <a:lstStyle/>
          <a:p>
            <a:r>
              <a:rPr lang="nl-NL" dirty="0" smtClean="0"/>
              <a:t>Samenvatting &amp; Conclusies: vlees</a:t>
            </a:r>
            <a:endParaRPr lang="nl-NL" dirty="0"/>
          </a:p>
        </p:txBody>
      </p:sp>
      <p:sp>
        <p:nvSpPr>
          <p:cNvPr id="15" name="Rectangle 12"/>
          <p:cNvSpPr>
            <a:spLocks noChangeArrowheads="1"/>
          </p:cNvSpPr>
          <p:nvPr/>
        </p:nvSpPr>
        <p:spPr bwMode="gray">
          <a:xfrm>
            <a:off x="3318570" y="3209538"/>
            <a:ext cx="5501902" cy="628640"/>
          </a:xfrm>
          <a:prstGeom prst="rect">
            <a:avLst/>
          </a:prstGeom>
          <a:solidFill>
            <a:schemeClr val="bg1"/>
          </a:solidFill>
          <a:ln w="25400">
            <a:solidFill>
              <a:schemeClr val="accent3"/>
            </a:solidFill>
          </a:ln>
          <a:effectLst>
            <a:outerShdw blurRad="50800" dist="38100" dir="2700000" algn="tl" rotWithShape="0">
              <a:prstClr val="black">
                <a:alpha val="40000"/>
              </a:prstClr>
            </a:outerShdw>
          </a:effectLst>
        </p:spPr>
        <p:txBody>
          <a:bodyPr lIns="90000" tIns="46800" rIns="90000" bIns="46800" anchor="ctr"/>
          <a:lstStyle/>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Eet 47% weleens vlees na het verstrijken van de houdbaarheidsdatum. </a:t>
            </a:r>
          </a:p>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Denkt 2 op de 3 dat vlees na het verstrijken van de TGT nog veilig te eten is en weet slechts 1 op de 3 dat dit niet zonder risico is. </a:t>
            </a:r>
          </a:p>
        </p:txBody>
      </p:sp>
      <p:sp>
        <p:nvSpPr>
          <p:cNvPr id="3" name="TextBox 2"/>
          <p:cNvSpPr txBox="1"/>
          <p:nvPr/>
        </p:nvSpPr>
        <p:spPr bwMode="gray">
          <a:xfrm>
            <a:off x="339884" y="763880"/>
            <a:ext cx="3384376" cy="184666"/>
          </a:xfrm>
          <a:prstGeom prst="rect">
            <a:avLst/>
          </a:prstGeom>
          <a:noFill/>
        </p:spPr>
        <p:txBody>
          <a:bodyPr wrap="square" lIns="0" tIns="0" rIns="0" bIns="0" rtlCol="0">
            <a:spAutoFit/>
          </a:bodyPr>
          <a:lstStyle/>
          <a:p>
            <a:pPr>
              <a:spcBef>
                <a:spcPts val="300"/>
              </a:spcBef>
            </a:pPr>
            <a:r>
              <a:rPr lang="nl-NL" sz="1200" i="1" dirty="0" smtClean="0">
                <a:latin typeface="Arial" pitchFamily="34" charset="0"/>
                <a:cs typeface="Arial" pitchFamily="34" charset="0"/>
              </a:rPr>
              <a:t>Van de Nederlanders die vlees eten</a:t>
            </a:r>
            <a:r>
              <a:rPr lang="en-US" sz="1200" i="1" dirty="0" smtClean="0">
                <a:latin typeface="Arial" pitchFamily="34" charset="0"/>
                <a:cs typeface="Arial" pitchFamily="34" charset="0"/>
              </a:rPr>
              <a:t>…</a:t>
            </a:r>
            <a:endParaRPr lang="nl-NL" sz="1200" i="1" dirty="0" err="1" smtClean="0">
              <a:latin typeface="Arial" pitchFamily="34" charset="0"/>
              <a:cs typeface="Arial" pitchFamily="34" charset="0"/>
            </a:endParaRPr>
          </a:p>
        </p:txBody>
      </p:sp>
      <p:sp>
        <p:nvSpPr>
          <p:cNvPr id="4" name="Rectangle 3"/>
          <p:cNvSpPr/>
          <p:nvPr/>
        </p:nvSpPr>
        <p:spPr>
          <a:xfrm>
            <a:off x="339884" y="2757294"/>
            <a:ext cx="8480266" cy="281295"/>
          </a:xfrm>
          <a:prstGeom prst="rect">
            <a:avLst/>
          </a:prstGeom>
        </p:spPr>
        <p:txBody>
          <a:bodyPr wrap="square">
            <a:spAutoFit/>
          </a:bodyPr>
          <a:lstStyle/>
          <a:p>
            <a:pPr>
              <a:lnSpc>
                <a:spcPts val="1600"/>
              </a:lnSpc>
            </a:pPr>
            <a:r>
              <a:rPr lang="nl-NL" sz="1200" b="1" i="1" dirty="0" smtClean="0">
                <a:ea typeface="Segoe UI" panose="020B0502040204020203" pitchFamily="34" charset="0"/>
                <a:cs typeface="Segoe UI" panose="020B0502040204020203" pitchFamily="34" charset="0"/>
              </a:rPr>
              <a:t>Er is bij veel Nederlanders sprake van onvoldoende kennis omtrent het veilig bewaren en ontdooien van vlees. </a:t>
            </a:r>
            <a:endParaRPr lang="nl-NL" sz="1200" b="1" i="1" dirty="0">
              <a:ea typeface="Segoe UI" panose="020B0502040204020203" pitchFamily="34" charset="0"/>
              <a:cs typeface="Segoe UI" panose="020B0502040204020203" pitchFamily="34" charset="0"/>
            </a:endParaRPr>
          </a:p>
        </p:txBody>
      </p:sp>
      <p:sp>
        <p:nvSpPr>
          <p:cNvPr id="6" name="Rectangle 5"/>
          <p:cNvSpPr/>
          <p:nvPr/>
        </p:nvSpPr>
        <p:spPr>
          <a:xfrm>
            <a:off x="323410" y="3887776"/>
            <a:ext cx="8480588" cy="630942"/>
          </a:xfrm>
          <a:prstGeom prst="rect">
            <a:avLst/>
          </a:prstGeom>
        </p:spPr>
        <p:txBody>
          <a:bodyPr wrap="square">
            <a:spAutoFit/>
          </a:bodyPr>
          <a:lstStyle/>
          <a:p>
            <a:pPr>
              <a:lnSpc>
                <a:spcPts val="1400"/>
              </a:lnSpc>
            </a:pPr>
            <a:r>
              <a:rPr lang="nl-NL" sz="1200" b="1" i="1" dirty="0">
                <a:ea typeface="Segoe UI" panose="020B0502040204020203" pitchFamily="34" charset="0"/>
                <a:cs typeface="Segoe UI" panose="020B0502040204020203" pitchFamily="34" charset="0"/>
              </a:rPr>
              <a:t>Er </a:t>
            </a:r>
            <a:r>
              <a:rPr lang="nl-NL" sz="1200" b="1" i="1" dirty="0" smtClean="0">
                <a:ea typeface="Segoe UI" panose="020B0502040204020203" pitchFamily="34" charset="0"/>
                <a:cs typeface="Segoe UI" panose="020B0502040204020203" pitchFamily="34" charset="0"/>
              </a:rPr>
              <a:t>is bij veel Nederlanders sprake </a:t>
            </a:r>
            <a:r>
              <a:rPr lang="nl-NL" sz="1200" b="1" i="1" dirty="0">
                <a:ea typeface="Segoe UI" panose="020B0502040204020203" pitchFamily="34" charset="0"/>
                <a:cs typeface="Segoe UI" panose="020B0502040204020203" pitchFamily="34" charset="0"/>
              </a:rPr>
              <a:t>van onvoldoende kennis </a:t>
            </a:r>
            <a:r>
              <a:rPr lang="nl-NL" sz="1200" b="1" i="1" dirty="0" smtClean="0">
                <a:ea typeface="Segoe UI" panose="020B0502040204020203" pitchFamily="34" charset="0"/>
                <a:cs typeface="Segoe UI" panose="020B0502040204020203" pitchFamily="34" charset="0"/>
              </a:rPr>
              <a:t>omtrent </a:t>
            </a:r>
            <a:r>
              <a:rPr lang="nl-NL" sz="1200" b="1" i="1" dirty="0">
                <a:ea typeface="Segoe UI" panose="020B0502040204020203" pitchFamily="34" charset="0"/>
                <a:cs typeface="Segoe UI" panose="020B0502040204020203" pitchFamily="34" charset="0"/>
              </a:rPr>
              <a:t>de risico’s van het consumeren van vlees na de TGT. </a:t>
            </a:r>
            <a:r>
              <a:rPr lang="nl-NL" sz="1200" b="1" i="1" dirty="0" smtClean="0">
                <a:ea typeface="Segoe UI" panose="020B0502040204020203" pitchFamily="34" charset="0"/>
                <a:cs typeface="Segoe UI" panose="020B0502040204020203" pitchFamily="34" charset="0"/>
              </a:rPr>
              <a:t>Blijkbaar vindt men de </a:t>
            </a:r>
            <a:r>
              <a:rPr lang="nl-NL" sz="1200" b="1" i="1" dirty="0">
                <a:ea typeface="Segoe UI" panose="020B0502040204020203" pitchFamily="34" charset="0"/>
                <a:cs typeface="Segoe UI" panose="020B0502040204020203" pitchFamily="34" charset="0"/>
              </a:rPr>
              <a:t>TGT bij vlees </a:t>
            </a:r>
            <a:r>
              <a:rPr lang="nl-NL" sz="1200" b="1" i="1" dirty="0" smtClean="0">
                <a:ea typeface="Segoe UI" panose="020B0502040204020203" pitchFamily="34" charset="0"/>
                <a:cs typeface="Segoe UI" panose="020B0502040204020203" pitchFamily="34" charset="0"/>
              </a:rPr>
              <a:t>niet </a:t>
            </a:r>
            <a:r>
              <a:rPr lang="nl-NL" sz="1200" b="1" i="1" dirty="0">
                <a:ea typeface="Segoe UI" panose="020B0502040204020203" pitchFamily="34" charset="0"/>
                <a:cs typeface="Segoe UI" panose="020B0502040204020203" pitchFamily="34" charset="0"/>
              </a:rPr>
              <a:t>allesbepalend </a:t>
            </a:r>
            <a:r>
              <a:rPr lang="nl-NL" sz="1200" b="1" i="1" dirty="0" smtClean="0">
                <a:ea typeface="Segoe UI" panose="020B0502040204020203" pitchFamily="34" charset="0"/>
                <a:cs typeface="Segoe UI" panose="020B0502040204020203" pitchFamily="34" charset="0"/>
              </a:rPr>
              <a:t>(misschien met het oog </a:t>
            </a:r>
            <a:r>
              <a:rPr lang="nl-NL" sz="1200" b="1" i="1" dirty="0">
                <a:ea typeface="Segoe UI" panose="020B0502040204020203" pitchFamily="34" charset="0"/>
                <a:cs typeface="Segoe UI" panose="020B0502040204020203" pitchFamily="34" charset="0"/>
              </a:rPr>
              <a:t>op verspilling</a:t>
            </a:r>
            <a:r>
              <a:rPr lang="nl-NL" sz="1200" b="1" i="1" dirty="0" smtClean="0">
                <a:ea typeface="Segoe UI" panose="020B0502040204020203" pitchFamily="34" charset="0"/>
                <a:cs typeface="Segoe UI" panose="020B0502040204020203" pitchFamily="34" charset="0"/>
              </a:rPr>
              <a:t>?) terwijl dit in het kader van voedselveiligheid wel zou moeten zijn.</a:t>
            </a:r>
            <a:endParaRPr lang="nl-NL" sz="1200" dirty="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901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90" name="Rectangle 10"/>
          <p:cNvSpPr>
            <a:spLocks noChangeArrowheads="1"/>
          </p:cNvSpPr>
          <p:nvPr/>
        </p:nvSpPr>
        <p:spPr bwMode="gray">
          <a:xfrm>
            <a:off x="3328376" y="965207"/>
            <a:ext cx="5492097" cy="1102488"/>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txBody>
          <a:bodyPr lIns="90000" tIns="46800" rIns="90000" bIns="46800" anchor="ctr"/>
          <a:lstStyle/>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Geeft 91</a:t>
            </a:r>
            <a:r>
              <a:rPr lang="nl-NL" sz="1200" dirty="0">
                <a:ea typeface="Segoe UI" panose="020B0502040204020203" pitchFamily="34" charset="0"/>
                <a:cs typeface="Segoe UI" panose="020B0502040204020203" pitchFamily="34" charset="0"/>
              </a:rPr>
              <a:t>% </a:t>
            </a:r>
            <a:r>
              <a:rPr lang="nl-NL" sz="1200" dirty="0" smtClean="0">
                <a:ea typeface="Segoe UI" panose="020B0502040204020203" pitchFamily="34" charset="0"/>
                <a:cs typeface="Segoe UI" panose="020B0502040204020203" pitchFamily="34" charset="0"/>
              </a:rPr>
              <a:t>aan </a:t>
            </a:r>
            <a:r>
              <a:rPr lang="nl-NL" sz="1200" dirty="0">
                <a:ea typeface="Segoe UI" panose="020B0502040204020203" pitchFamily="34" charset="0"/>
                <a:cs typeface="Segoe UI" panose="020B0502040204020203" pitchFamily="34" charset="0"/>
              </a:rPr>
              <a:t>zelf te kunnen beoordelen of vlees gaar is. </a:t>
            </a:r>
          </a:p>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Beoordeelt 57</a:t>
            </a:r>
            <a:r>
              <a:rPr lang="nl-NL" sz="1200" dirty="0">
                <a:ea typeface="Segoe UI" panose="020B0502040204020203" pitchFamily="34" charset="0"/>
                <a:cs typeface="Segoe UI" panose="020B0502040204020203" pitchFamily="34" charset="0"/>
              </a:rPr>
              <a:t>% </a:t>
            </a:r>
            <a:r>
              <a:rPr lang="nl-NL" sz="1200" dirty="0" smtClean="0">
                <a:ea typeface="Segoe UI" panose="020B0502040204020203" pitchFamily="34" charset="0"/>
                <a:cs typeface="Segoe UI" panose="020B0502040204020203" pitchFamily="34" charset="0"/>
              </a:rPr>
              <a:t>de </a:t>
            </a:r>
            <a:r>
              <a:rPr lang="nl-NL" sz="1200" dirty="0" err="1" smtClean="0">
                <a:ea typeface="Segoe UI" panose="020B0502040204020203" pitchFamily="34" charset="0"/>
                <a:cs typeface="Segoe UI" panose="020B0502040204020203" pitchFamily="34" charset="0"/>
              </a:rPr>
              <a:t>garing</a:t>
            </a:r>
            <a:r>
              <a:rPr lang="nl-NL" sz="1200" dirty="0" smtClean="0">
                <a:ea typeface="Segoe UI" panose="020B0502040204020203" pitchFamily="34" charset="0"/>
                <a:cs typeface="Segoe UI" panose="020B0502040204020203" pitchFamily="34" charset="0"/>
              </a:rPr>
              <a:t> van het vlees middels </a:t>
            </a:r>
            <a:r>
              <a:rPr lang="nl-NL" sz="1200" dirty="0">
                <a:ea typeface="Segoe UI" panose="020B0502040204020203" pitchFamily="34" charset="0"/>
                <a:cs typeface="Segoe UI" panose="020B0502040204020203" pitchFamily="34" charset="0"/>
              </a:rPr>
              <a:t>het doorsnijden hiervan en 17% door het vlees te temperaturen met een vleesthermometer. </a:t>
            </a:r>
            <a:r>
              <a:rPr lang="nl-NL" sz="1200" dirty="0" smtClean="0">
                <a:ea typeface="Segoe UI" panose="020B0502040204020203" pitchFamily="34" charset="0"/>
                <a:cs typeface="Segoe UI" panose="020B0502040204020203" pitchFamily="34" charset="0"/>
              </a:rPr>
              <a:t>22% test de weerstand van het vlees door er op te drukken (doorgaans aan experts voorbehouden) en 35% houdt de bereidingstijd aan. </a:t>
            </a:r>
          </a:p>
        </p:txBody>
      </p:sp>
      <p:sp>
        <p:nvSpPr>
          <p:cNvPr id="609291" name="Rectangle 11"/>
          <p:cNvSpPr>
            <a:spLocks noChangeArrowheads="1"/>
          </p:cNvSpPr>
          <p:nvPr/>
        </p:nvSpPr>
        <p:spPr bwMode="gray">
          <a:xfrm>
            <a:off x="3327195" y="2631946"/>
            <a:ext cx="5493278" cy="1679808"/>
          </a:xfrm>
          <a:prstGeom prst="rect">
            <a:avLst/>
          </a:prstGeom>
          <a:solidFill>
            <a:schemeClr val="bg1"/>
          </a:solidFill>
          <a:ln w="25400">
            <a:solidFill>
              <a:schemeClr val="accent2"/>
            </a:solidFill>
          </a:ln>
          <a:effectLst>
            <a:outerShdw blurRad="50800" dist="38100" dir="2700000" algn="tl" rotWithShape="0">
              <a:prstClr val="black">
                <a:alpha val="40000"/>
              </a:prstClr>
            </a:outerShdw>
          </a:effectLst>
        </p:spPr>
        <p:txBody>
          <a:bodyPr lIns="90000" tIns="46800" rIns="90000" bIns="46800" anchor="ctr"/>
          <a:lstStyle/>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Eet 53</a:t>
            </a:r>
            <a:r>
              <a:rPr lang="nl-NL" sz="1200" dirty="0">
                <a:ea typeface="Segoe UI" panose="020B0502040204020203" pitchFamily="34" charset="0"/>
                <a:cs typeface="Segoe UI" panose="020B0502040204020203" pitchFamily="34" charset="0"/>
              </a:rPr>
              <a:t>% </a:t>
            </a:r>
            <a:r>
              <a:rPr lang="nl-NL" sz="1200" dirty="0" smtClean="0">
                <a:ea typeface="Segoe UI" panose="020B0502040204020203" pitchFamily="34" charset="0"/>
                <a:cs typeface="Segoe UI" panose="020B0502040204020203" pitchFamily="34" charset="0"/>
              </a:rPr>
              <a:t>buitenshuis </a:t>
            </a:r>
            <a:r>
              <a:rPr lang="nl-NL" sz="1200" dirty="0">
                <a:ea typeface="Segoe UI" panose="020B0502040204020203" pitchFamily="34" charset="0"/>
                <a:cs typeface="Segoe UI" panose="020B0502040204020203" pitchFamily="34" charset="0"/>
              </a:rPr>
              <a:t>een volledig doorbakken hamburger. 30% eet een niet volledig doorbakken </a:t>
            </a:r>
            <a:r>
              <a:rPr lang="nl-NL" sz="1200" dirty="0" smtClean="0">
                <a:ea typeface="Segoe UI" panose="020B0502040204020203" pitchFamily="34" charset="0"/>
                <a:cs typeface="Segoe UI" panose="020B0502040204020203" pitchFamily="34" charset="0"/>
              </a:rPr>
              <a:t>hamburger. </a:t>
            </a:r>
            <a:endParaRPr lang="nl-NL" sz="1200" dirty="0">
              <a:ea typeface="Segoe UI" panose="020B0502040204020203" pitchFamily="34" charset="0"/>
              <a:cs typeface="Segoe UI" panose="020B0502040204020203" pitchFamily="34" charset="0"/>
            </a:endParaRPr>
          </a:p>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Verzoekt 60% wanneer men bij familie </a:t>
            </a:r>
            <a:r>
              <a:rPr lang="nl-NL" sz="1200" dirty="0">
                <a:ea typeface="Segoe UI" panose="020B0502040204020203" pitchFamily="34" charset="0"/>
                <a:cs typeface="Segoe UI" panose="020B0502040204020203" pitchFamily="34" charset="0"/>
              </a:rPr>
              <a:t>of </a:t>
            </a:r>
            <a:r>
              <a:rPr lang="nl-NL" sz="1200" dirty="0" smtClean="0">
                <a:ea typeface="Segoe UI" panose="020B0502040204020203" pitchFamily="34" charset="0"/>
                <a:cs typeface="Segoe UI" panose="020B0502040204020203" pitchFamily="34" charset="0"/>
              </a:rPr>
              <a:t>vrienden </a:t>
            </a:r>
            <a:r>
              <a:rPr lang="nl-NL" sz="1200" dirty="0">
                <a:ea typeface="Segoe UI" panose="020B0502040204020203" pitchFamily="34" charset="0"/>
                <a:cs typeface="Segoe UI" panose="020B0502040204020203" pitchFamily="34" charset="0"/>
              </a:rPr>
              <a:t>een niet volledig doorbakken hamburger geserveerd krijgt, </a:t>
            </a:r>
            <a:r>
              <a:rPr lang="nl-NL" sz="1200" dirty="0" smtClean="0">
                <a:ea typeface="Segoe UI" panose="020B0502040204020203" pitchFamily="34" charset="0"/>
                <a:cs typeface="Segoe UI" panose="020B0502040204020203" pitchFamily="34" charset="0"/>
              </a:rPr>
              <a:t>deze alsnog te doorbakken</a:t>
            </a:r>
            <a:r>
              <a:rPr lang="nl-NL" sz="1200" dirty="0">
                <a:ea typeface="Segoe UI" panose="020B0502040204020203" pitchFamily="34" charset="0"/>
                <a:cs typeface="Segoe UI" panose="020B0502040204020203" pitchFamily="34" charset="0"/>
              </a:rPr>
              <a:t>. </a:t>
            </a:r>
            <a:r>
              <a:rPr lang="nl-NL" sz="1200" dirty="0" smtClean="0">
                <a:ea typeface="Segoe UI" panose="020B0502040204020203" pitchFamily="34" charset="0"/>
                <a:cs typeface="Segoe UI" panose="020B0502040204020203" pitchFamily="34" charset="0"/>
              </a:rPr>
              <a:t>25</a:t>
            </a:r>
            <a:r>
              <a:rPr lang="nl-NL" sz="1200" dirty="0">
                <a:ea typeface="Segoe UI" panose="020B0502040204020203" pitchFamily="34" charset="0"/>
                <a:cs typeface="Segoe UI" panose="020B0502040204020203" pitchFamily="34" charset="0"/>
              </a:rPr>
              <a:t>% </a:t>
            </a:r>
            <a:r>
              <a:rPr lang="nl-NL" sz="1200" dirty="0" smtClean="0">
                <a:ea typeface="Segoe UI" panose="020B0502040204020203" pitchFamily="34" charset="0"/>
                <a:cs typeface="Segoe UI" panose="020B0502040204020203" pitchFamily="34" charset="0"/>
              </a:rPr>
              <a:t>eet deze hamburger </a:t>
            </a:r>
            <a:r>
              <a:rPr lang="nl-NL" sz="1200" dirty="0">
                <a:ea typeface="Segoe UI" panose="020B0502040204020203" pitchFamily="34" charset="0"/>
                <a:cs typeface="Segoe UI" panose="020B0502040204020203" pitchFamily="34" charset="0"/>
              </a:rPr>
              <a:t>echter gewoon op.</a:t>
            </a:r>
          </a:p>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Is 38% het eens met de stelling dat je van </a:t>
            </a:r>
            <a:r>
              <a:rPr lang="nl-NL" sz="1200" dirty="0">
                <a:ea typeface="Segoe UI" panose="020B0502040204020203" pitchFamily="34" charset="0"/>
                <a:cs typeface="Segoe UI" panose="020B0502040204020203" pitchFamily="34" charset="0"/>
              </a:rPr>
              <a:t>een niet volledig doorbakken hamburger ziek kan worden. </a:t>
            </a:r>
            <a:r>
              <a:rPr lang="nl-NL" sz="1200" dirty="0" smtClean="0">
                <a:ea typeface="Segoe UI" panose="020B0502040204020203" pitchFamily="34" charset="0"/>
                <a:cs typeface="Segoe UI" panose="020B0502040204020203" pitchFamily="34" charset="0"/>
              </a:rPr>
              <a:t>31% </a:t>
            </a:r>
            <a:r>
              <a:rPr lang="nl-NL" sz="1200" dirty="0">
                <a:ea typeface="Segoe UI" panose="020B0502040204020203" pitchFamily="34" charset="0"/>
                <a:cs typeface="Segoe UI" panose="020B0502040204020203" pitchFamily="34" charset="0"/>
              </a:rPr>
              <a:t>is het hier </a:t>
            </a:r>
            <a:r>
              <a:rPr lang="nl-NL" sz="1200" dirty="0" smtClean="0">
                <a:ea typeface="Segoe UI" panose="020B0502040204020203" pitchFamily="34" charset="0"/>
                <a:cs typeface="Segoe UI" panose="020B0502040204020203" pitchFamily="34" charset="0"/>
              </a:rPr>
              <a:t>mee oneens</a:t>
            </a:r>
            <a:r>
              <a:rPr lang="nl-NL" sz="1200" dirty="0">
                <a:ea typeface="Segoe UI" panose="020B0502040204020203" pitchFamily="34" charset="0"/>
                <a:cs typeface="Segoe UI" panose="020B0502040204020203" pitchFamily="34" charset="0"/>
              </a:rPr>
              <a:t>.</a:t>
            </a:r>
          </a:p>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Is 20% het eens met de stelling dat je ook van een niet volledig </a:t>
            </a:r>
            <a:r>
              <a:rPr lang="nl-NL" sz="1200" dirty="0">
                <a:ea typeface="Segoe UI" panose="020B0502040204020203" pitchFamily="34" charset="0"/>
                <a:cs typeface="Segoe UI" panose="020B0502040204020203" pitchFamily="34" charset="0"/>
              </a:rPr>
              <a:t>doorbakken rollade </a:t>
            </a:r>
            <a:r>
              <a:rPr lang="nl-NL" sz="1200" dirty="0" smtClean="0">
                <a:ea typeface="Segoe UI" panose="020B0502040204020203" pitchFamily="34" charset="0"/>
                <a:cs typeface="Segoe UI" panose="020B0502040204020203" pitchFamily="34" charset="0"/>
              </a:rPr>
              <a:t>ziek kan worden. 45% is het hier mee oneens. </a:t>
            </a:r>
          </a:p>
        </p:txBody>
      </p:sp>
      <p:sp>
        <p:nvSpPr>
          <p:cNvPr id="22" name="Freihandform 21"/>
          <p:cNvSpPr/>
          <p:nvPr/>
        </p:nvSpPr>
        <p:spPr bwMode="gray">
          <a:xfrm>
            <a:off x="323410" y="960622"/>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buFont typeface="Arial" pitchFamily="34" charset="0"/>
              <a:buNone/>
            </a:pPr>
            <a:r>
              <a:rPr lang="nl-NL" sz="1200" dirty="0" smtClean="0">
                <a:solidFill>
                  <a:schemeClr val="bg1"/>
                </a:solidFill>
                <a:ea typeface="Segoe UI" panose="020B0502040204020203" pitchFamily="34" charset="0"/>
                <a:cs typeface="Segoe UI" panose="020B0502040204020203" pitchFamily="34" charset="0"/>
              </a:rPr>
              <a:t>Beoordeling op </a:t>
            </a:r>
            <a:r>
              <a:rPr lang="nl-NL" sz="1200" dirty="0" err="1" smtClean="0">
                <a:solidFill>
                  <a:schemeClr val="bg1"/>
                </a:solidFill>
                <a:ea typeface="Segoe UI" panose="020B0502040204020203" pitchFamily="34" charset="0"/>
                <a:cs typeface="Segoe UI" panose="020B0502040204020203" pitchFamily="34" charset="0"/>
              </a:rPr>
              <a:t>garing</a:t>
            </a:r>
            <a:endParaRPr lang="nl-NL" sz="1200" dirty="0">
              <a:solidFill>
                <a:schemeClr val="bg1"/>
              </a:solidFill>
              <a:ea typeface="Segoe UI" panose="020B0502040204020203" pitchFamily="34" charset="0"/>
              <a:cs typeface="Segoe UI" panose="020B0502040204020203" pitchFamily="34" charset="0"/>
            </a:endParaRPr>
          </a:p>
        </p:txBody>
      </p:sp>
      <p:sp>
        <p:nvSpPr>
          <p:cNvPr id="23" name="Freihandform 22"/>
          <p:cNvSpPr/>
          <p:nvPr/>
        </p:nvSpPr>
        <p:spPr bwMode="gray">
          <a:xfrm>
            <a:off x="323409" y="2636128"/>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lIns="90000" tIns="46800" rIns="90000" bIns="108000" anchor="ctr" anchorCtr="0"/>
          <a:lstStyle/>
          <a:p>
            <a:pPr>
              <a:lnSpc>
                <a:spcPts val="1600"/>
              </a:lnSpc>
              <a:buFont typeface="Arial" pitchFamily="34" charset="0"/>
              <a:buNone/>
            </a:pPr>
            <a:r>
              <a:rPr lang="nl-NL" sz="1200" dirty="0" err="1">
                <a:solidFill>
                  <a:schemeClr val="bg1"/>
                </a:solidFill>
                <a:ea typeface="Segoe UI" panose="020B0502040204020203" pitchFamily="34" charset="0"/>
                <a:cs typeface="Segoe UI" panose="020B0502040204020203" pitchFamily="34" charset="0"/>
              </a:rPr>
              <a:t>Garing</a:t>
            </a:r>
            <a:r>
              <a:rPr lang="nl-NL" sz="1200" dirty="0">
                <a:solidFill>
                  <a:schemeClr val="bg1"/>
                </a:solidFill>
                <a:ea typeface="Segoe UI" panose="020B0502040204020203" pitchFamily="34" charset="0"/>
                <a:cs typeface="Segoe UI" panose="020B0502040204020203" pitchFamily="34" charset="0"/>
              </a:rPr>
              <a:t> van hamburger</a:t>
            </a:r>
          </a:p>
        </p:txBody>
      </p:sp>
      <p:sp>
        <p:nvSpPr>
          <p:cNvPr id="2" name="Title 1"/>
          <p:cNvSpPr>
            <a:spLocks noGrp="1"/>
          </p:cNvSpPr>
          <p:nvPr>
            <p:ph type="title"/>
          </p:nvPr>
        </p:nvSpPr>
        <p:spPr/>
        <p:txBody>
          <a:bodyPr anchor="ctr"/>
          <a:lstStyle/>
          <a:p>
            <a:r>
              <a:rPr lang="nl-NL" dirty="0" smtClean="0"/>
              <a:t>Samenvatting &amp; Conclusies: vlees (vervolg 1)</a:t>
            </a:r>
            <a:endParaRPr lang="nl-NL" dirty="0"/>
          </a:p>
        </p:txBody>
      </p:sp>
      <p:sp>
        <p:nvSpPr>
          <p:cNvPr id="11" name="TextBox 10"/>
          <p:cNvSpPr txBox="1"/>
          <p:nvPr/>
        </p:nvSpPr>
        <p:spPr bwMode="gray">
          <a:xfrm>
            <a:off x="339884" y="763880"/>
            <a:ext cx="3384376" cy="184666"/>
          </a:xfrm>
          <a:prstGeom prst="rect">
            <a:avLst/>
          </a:prstGeom>
          <a:noFill/>
        </p:spPr>
        <p:txBody>
          <a:bodyPr wrap="square" lIns="0" tIns="0" rIns="0" bIns="0" rtlCol="0">
            <a:spAutoFit/>
          </a:bodyPr>
          <a:lstStyle/>
          <a:p>
            <a:pPr>
              <a:spcBef>
                <a:spcPts val="300"/>
              </a:spcBef>
            </a:pPr>
            <a:r>
              <a:rPr lang="nl-NL" sz="1200" i="1" dirty="0" smtClean="0">
                <a:latin typeface="Arial" pitchFamily="34" charset="0"/>
                <a:cs typeface="Arial" pitchFamily="34" charset="0"/>
              </a:rPr>
              <a:t>Van de Nederlanders die vlees eten</a:t>
            </a:r>
            <a:r>
              <a:rPr lang="en-US" sz="1200" i="1" dirty="0" smtClean="0">
                <a:latin typeface="Arial" pitchFamily="34" charset="0"/>
                <a:cs typeface="Arial" pitchFamily="34" charset="0"/>
              </a:rPr>
              <a:t>…</a:t>
            </a:r>
            <a:endParaRPr lang="nl-NL" sz="1200" i="1" dirty="0" err="1" smtClean="0">
              <a:latin typeface="Arial" pitchFamily="34" charset="0"/>
              <a:cs typeface="Arial" pitchFamily="34" charset="0"/>
            </a:endParaRPr>
          </a:p>
        </p:txBody>
      </p:sp>
      <p:sp>
        <p:nvSpPr>
          <p:cNvPr id="3" name="Rectangle 2"/>
          <p:cNvSpPr/>
          <p:nvPr/>
        </p:nvSpPr>
        <p:spPr>
          <a:xfrm>
            <a:off x="323409" y="2069495"/>
            <a:ext cx="8497064" cy="502702"/>
          </a:xfrm>
          <a:prstGeom prst="rect">
            <a:avLst/>
          </a:prstGeom>
        </p:spPr>
        <p:txBody>
          <a:bodyPr wrap="square">
            <a:spAutoFit/>
          </a:bodyPr>
          <a:lstStyle/>
          <a:p>
            <a:pPr>
              <a:lnSpc>
                <a:spcPts val="1600"/>
              </a:lnSpc>
            </a:pPr>
            <a:r>
              <a:rPr lang="nl-NL" sz="1200" b="1" i="1" dirty="0">
                <a:ea typeface="Segoe UI" panose="020B0502040204020203" pitchFamily="34" charset="0"/>
                <a:cs typeface="Segoe UI" panose="020B0502040204020203" pitchFamily="34" charset="0"/>
              </a:rPr>
              <a:t>De toegepaste methodiek van veel Nederlanders voor beoordeling van de gaarheid van het vlees is </a:t>
            </a:r>
            <a:r>
              <a:rPr lang="nl-NL" sz="1200" b="1" i="1" dirty="0" smtClean="0">
                <a:ea typeface="Segoe UI" panose="020B0502040204020203" pitchFamily="34" charset="0"/>
                <a:cs typeface="Segoe UI" panose="020B0502040204020203" pitchFamily="34" charset="0"/>
              </a:rPr>
              <a:t>vaak niet </a:t>
            </a:r>
            <a:r>
              <a:rPr lang="nl-NL" sz="1200" b="1" i="1" dirty="0">
                <a:ea typeface="Segoe UI" panose="020B0502040204020203" pitchFamily="34" charset="0"/>
                <a:cs typeface="Segoe UI" panose="020B0502040204020203" pitchFamily="34" charset="0"/>
              </a:rPr>
              <a:t>zonder risico’s. </a:t>
            </a:r>
          </a:p>
        </p:txBody>
      </p:sp>
      <p:sp>
        <p:nvSpPr>
          <p:cNvPr id="4" name="Rectangle 3"/>
          <p:cNvSpPr/>
          <p:nvPr/>
        </p:nvSpPr>
        <p:spPr>
          <a:xfrm>
            <a:off x="323409" y="4336588"/>
            <a:ext cx="8497064" cy="451406"/>
          </a:xfrm>
          <a:prstGeom prst="rect">
            <a:avLst/>
          </a:prstGeom>
        </p:spPr>
        <p:txBody>
          <a:bodyPr wrap="square">
            <a:spAutoFit/>
          </a:bodyPr>
          <a:lstStyle/>
          <a:p>
            <a:pPr>
              <a:lnSpc>
                <a:spcPts val="1400"/>
              </a:lnSpc>
            </a:pPr>
            <a:r>
              <a:rPr lang="nl-NL" sz="1200" b="1" i="1" dirty="0">
                <a:ea typeface="Segoe UI" panose="020B0502040204020203" pitchFamily="34" charset="0"/>
                <a:cs typeface="Segoe UI" panose="020B0502040204020203" pitchFamily="34" charset="0"/>
              </a:rPr>
              <a:t>Het kennisniveau van veel Nederlanders omtrent de risico’s van het eten </a:t>
            </a:r>
            <a:r>
              <a:rPr lang="nl-NL" sz="1200" b="1" i="1" dirty="0" smtClean="0">
                <a:ea typeface="Segoe UI" panose="020B0502040204020203" pitchFamily="34" charset="0"/>
                <a:cs typeface="Segoe UI" panose="020B0502040204020203" pitchFamily="34" charset="0"/>
              </a:rPr>
              <a:t>van een </a:t>
            </a:r>
            <a:r>
              <a:rPr lang="nl-NL" sz="1200" b="1" i="1" dirty="0">
                <a:ea typeface="Segoe UI" panose="020B0502040204020203" pitchFamily="34" charset="0"/>
                <a:cs typeface="Segoe UI" panose="020B0502040204020203" pitchFamily="34" charset="0"/>
              </a:rPr>
              <a:t>niet volledig doorbakken </a:t>
            </a:r>
            <a:r>
              <a:rPr lang="nl-NL" sz="1200" b="1" i="1" dirty="0" smtClean="0">
                <a:ea typeface="Segoe UI" panose="020B0502040204020203" pitchFamily="34" charset="0"/>
                <a:cs typeface="Segoe UI" panose="020B0502040204020203" pitchFamily="34" charset="0"/>
              </a:rPr>
              <a:t>hamburger </a:t>
            </a:r>
            <a:r>
              <a:rPr lang="nl-NL" sz="1200" b="1" i="1" dirty="0">
                <a:ea typeface="Segoe UI" panose="020B0502040204020203" pitchFamily="34" charset="0"/>
                <a:cs typeface="Segoe UI" panose="020B0502040204020203" pitchFamily="34" charset="0"/>
              </a:rPr>
              <a:t>is onvoldoende.</a:t>
            </a:r>
          </a:p>
        </p:txBody>
      </p:sp>
    </p:spTree>
    <p:extLst>
      <p:ext uri="{BB962C8B-B14F-4D97-AF65-F5344CB8AC3E}">
        <p14:creationId xmlns:p14="http://schemas.microsoft.com/office/powerpoint/2010/main" val="18680894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90" name="Rectangle 10"/>
          <p:cNvSpPr>
            <a:spLocks noChangeArrowheads="1"/>
          </p:cNvSpPr>
          <p:nvPr/>
        </p:nvSpPr>
        <p:spPr bwMode="gray">
          <a:xfrm>
            <a:off x="3328376" y="965206"/>
            <a:ext cx="5492097" cy="1894576"/>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txBody>
          <a:bodyPr lIns="90000" tIns="46800" rIns="90000" bIns="46800" anchor="ctr"/>
          <a:lstStyle/>
          <a:p>
            <a:pPr marL="174625" indent="-174625">
              <a:lnSpc>
                <a:spcPts val="1600"/>
              </a:lnSpc>
              <a:buFont typeface="Arial" panose="020B0604020202020204" pitchFamily="34" charset="0"/>
              <a:buChar char="•"/>
            </a:pPr>
            <a:r>
              <a:rPr lang="en-US" sz="1200" dirty="0" smtClean="0">
                <a:ea typeface="Segoe UI" panose="020B0502040204020203" pitchFamily="34" charset="0"/>
                <a:cs typeface="Segoe UI" panose="020B0502040204020203" pitchFamily="34" charset="0"/>
              </a:rPr>
              <a:t>Is 69</a:t>
            </a:r>
            <a:r>
              <a:rPr lang="nl-NL" sz="1200" dirty="0">
                <a:ea typeface="Segoe UI" panose="020B0502040204020203" pitchFamily="34" charset="0"/>
                <a:cs typeface="Segoe UI" panose="020B0502040204020203" pitchFamily="34" charset="0"/>
              </a:rPr>
              <a:t>% </a:t>
            </a:r>
            <a:r>
              <a:rPr lang="nl-NL" sz="1200" dirty="0" smtClean="0">
                <a:ea typeface="Segoe UI" panose="020B0502040204020203" pitchFamily="34" charset="0"/>
                <a:cs typeface="Segoe UI" panose="020B0502040204020203" pitchFamily="34" charset="0"/>
              </a:rPr>
              <a:t>van </a:t>
            </a:r>
            <a:r>
              <a:rPr lang="nl-NL" sz="1200" dirty="0">
                <a:ea typeface="Segoe UI" panose="020B0502040204020203" pitchFamily="34" charset="0"/>
                <a:cs typeface="Segoe UI" panose="020B0502040204020203" pitchFamily="34" charset="0"/>
              </a:rPr>
              <a:t>mening dat </a:t>
            </a:r>
            <a:r>
              <a:rPr lang="nl-NL" sz="1200" dirty="0" smtClean="0">
                <a:ea typeface="Segoe UI" panose="020B0502040204020203" pitchFamily="34" charset="0"/>
                <a:cs typeface="Segoe UI" panose="020B0502040204020203" pitchFamily="34" charset="0"/>
              </a:rPr>
              <a:t>je van rauw vlees eten </a:t>
            </a:r>
            <a:r>
              <a:rPr lang="nl-NL" sz="1200" dirty="0">
                <a:ea typeface="Segoe UI" panose="020B0502040204020203" pitchFamily="34" charset="0"/>
                <a:cs typeface="Segoe UI" panose="020B0502040204020203" pitchFamily="34" charset="0"/>
              </a:rPr>
              <a:t>ziek kan worden. 8% is het hiermee oneens. </a:t>
            </a:r>
          </a:p>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Schat 11</a:t>
            </a:r>
            <a:r>
              <a:rPr lang="nl-NL" sz="1200" dirty="0">
                <a:ea typeface="Segoe UI" panose="020B0502040204020203" pitchFamily="34" charset="0"/>
                <a:cs typeface="Segoe UI" panose="020B0502040204020203" pitchFamily="34" charset="0"/>
              </a:rPr>
              <a:t>% </a:t>
            </a:r>
            <a:r>
              <a:rPr lang="nl-NL" sz="1200" dirty="0" smtClean="0">
                <a:ea typeface="Segoe UI" panose="020B0502040204020203" pitchFamily="34" charset="0"/>
                <a:cs typeface="Segoe UI" panose="020B0502040204020203" pitchFamily="34" charset="0"/>
              </a:rPr>
              <a:t>het </a:t>
            </a:r>
            <a:r>
              <a:rPr lang="nl-NL" sz="1200" dirty="0">
                <a:ea typeface="Segoe UI" panose="020B0502040204020203" pitchFamily="34" charset="0"/>
                <a:cs typeface="Segoe UI" panose="020B0502040204020203" pitchFamily="34" charset="0"/>
              </a:rPr>
              <a:t>risico van rauw </a:t>
            </a:r>
            <a:r>
              <a:rPr lang="nl-NL" sz="1200" dirty="0" smtClean="0">
                <a:ea typeface="Segoe UI" panose="020B0502040204020203" pitchFamily="34" charset="0"/>
                <a:cs typeface="Segoe UI" panose="020B0502040204020203" pitchFamily="34" charset="0"/>
              </a:rPr>
              <a:t>vlees voor elke vleessoort (kip/kalkoen</a:t>
            </a:r>
            <a:r>
              <a:rPr lang="nl-NL" sz="1200" dirty="0">
                <a:ea typeface="Segoe UI" panose="020B0502040204020203" pitchFamily="34" charset="0"/>
                <a:cs typeface="Segoe UI" panose="020B0502040204020203" pitchFamily="34" charset="0"/>
              </a:rPr>
              <a:t>, varken, lam of </a:t>
            </a:r>
            <a:r>
              <a:rPr lang="nl-NL" sz="1200" dirty="0" smtClean="0">
                <a:ea typeface="Segoe UI" panose="020B0502040204020203" pitchFamily="34" charset="0"/>
                <a:cs typeface="Segoe UI" panose="020B0502040204020203" pitchFamily="34" charset="0"/>
              </a:rPr>
              <a:t>rund) </a:t>
            </a:r>
            <a:r>
              <a:rPr lang="nl-NL" sz="1200" dirty="0">
                <a:ea typeface="Segoe UI" panose="020B0502040204020203" pitchFamily="34" charset="0"/>
                <a:cs typeface="Segoe UI" panose="020B0502040204020203" pitchFamily="34" charset="0"/>
              </a:rPr>
              <a:t>gelijk in. 89% denkt dat de risico’s verschillend </a:t>
            </a:r>
            <a:r>
              <a:rPr lang="nl-NL" sz="1200" dirty="0" smtClean="0">
                <a:ea typeface="Segoe UI" panose="020B0502040204020203" pitchFamily="34" charset="0"/>
                <a:cs typeface="Segoe UI" panose="020B0502040204020203" pitchFamily="34" charset="0"/>
              </a:rPr>
              <a:t>zijn. </a:t>
            </a:r>
          </a:p>
          <a:p>
            <a:pPr marL="174625" indent="-174625">
              <a:lnSpc>
                <a:spcPts val="1600"/>
              </a:lnSpc>
              <a:buFont typeface="Arial" panose="020B0604020202020204" pitchFamily="34" charset="0"/>
              <a:buChar char="•"/>
            </a:pPr>
            <a:r>
              <a:rPr lang="nl-NL" sz="1200" dirty="0">
                <a:ea typeface="Segoe UI" panose="020B0502040204020203" pitchFamily="34" charset="0"/>
                <a:cs typeface="Segoe UI" panose="020B0502040204020203" pitchFamily="34" charset="0"/>
              </a:rPr>
              <a:t>D</a:t>
            </a:r>
            <a:r>
              <a:rPr lang="nl-NL" sz="1200" dirty="0" smtClean="0">
                <a:ea typeface="Segoe UI" panose="020B0502040204020203" pitchFamily="34" charset="0"/>
                <a:cs typeface="Segoe UI" panose="020B0502040204020203" pitchFamily="34" charset="0"/>
              </a:rPr>
              <a:t>eelt men kip het vaakst het hoogste risico toe gevolgd </a:t>
            </a:r>
            <a:r>
              <a:rPr lang="nl-NL" sz="1200" dirty="0">
                <a:ea typeface="Segoe UI" panose="020B0502040204020203" pitchFamily="34" charset="0"/>
                <a:cs typeface="Segoe UI" panose="020B0502040204020203" pitchFamily="34" charset="0"/>
              </a:rPr>
              <a:t>door </a:t>
            </a:r>
            <a:r>
              <a:rPr lang="nl-NL" sz="1200" dirty="0" smtClean="0">
                <a:ea typeface="Segoe UI" panose="020B0502040204020203" pitchFamily="34" charset="0"/>
                <a:cs typeface="Segoe UI" panose="020B0502040204020203" pitchFamily="34" charset="0"/>
              </a:rPr>
              <a:t>varkensvlees, lamsvlees </a:t>
            </a:r>
            <a:r>
              <a:rPr lang="nl-NL" sz="1200" dirty="0">
                <a:ea typeface="Segoe UI" panose="020B0502040204020203" pitchFamily="34" charset="0"/>
                <a:cs typeface="Segoe UI" panose="020B0502040204020203" pitchFamily="34" charset="0"/>
              </a:rPr>
              <a:t>en </a:t>
            </a:r>
            <a:r>
              <a:rPr lang="nl-NL" sz="1200" dirty="0" smtClean="0">
                <a:ea typeface="Segoe UI" panose="020B0502040204020203" pitchFamily="34" charset="0"/>
                <a:cs typeface="Segoe UI" panose="020B0502040204020203" pitchFamily="34" charset="0"/>
              </a:rPr>
              <a:t>rundvlees.</a:t>
            </a:r>
            <a:endParaRPr lang="nl-NL" sz="1200" dirty="0">
              <a:ea typeface="Segoe UI" panose="020B0502040204020203" pitchFamily="34" charset="0"/>
              <a:cs typeface="Segoe UI" panose="020B0502040204020203" pitchFamily="34" charset="0"/>
            </a:endParaRPr>
          </a:p>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Is 66% het eens op </a:t>
            </a:r>
            <a:r>
              <a:rPr lang="nl-NL" sz="1200" dirty="0">
                <a:ea typeface="Segoe UI" panose="020B0502040204020203" pitchFamily="34" charset="0"/>
                <a:cs typeface="Segoe UI" panose="020B0502040204020203" pitchFamily="34" charset="0"/>
              </a:rPr>
              <a:t>de stelling dat je van rauw varkensvlees net zo ziek kunt worden als van rauw </a:t>
            </a:r>
            <a:r>
              <a:rPr lang="nl-NL" sz="1200" dirty="0" smtClean="0">
                <a:ea typeface="Segoe UI" panose="020B0502040204020203" pitchFamily="34" charset="0"/>
                <a:cs typeface="Segoe UI" panose="020B0502040204020203" pitchFamily="34" charset="0"/>
              </a:rPr>
              <a:t>kippenvlees. Bij </a:t>
            </a:r>
            <a:r>
              <a:rPr lang="nl-NL" sz="1200" dirty="0">
                <a:ea typeface="Segoe UI" panose="020B0502040204020203" pitchFamily="34" charset="0"/>
                <a:cs typeface="Segoe UI" panose="020B0502040204020203" pitchFamily="34" charset="0"/>
              </a:rPr>
              <a:t>rauw rundvlees ten opzichte van kippenvlees is dat </a:t>
            </a:r>
            <a:r>
              <a:rPr lang="nl-NL" sz="1200" dirty="0" smtClean="0">
                <a:ea typeface="Segoe UI" panose="020B0502040204020203" pitchFamily="34" charset="0"/>
                <a:cs typeface="Segoe UI" panose="020B0502040204020203" pitchFamily="34" charset="0"/>
              </a:rPr>
              <a:t>49%.</a:t>
            </a:r>
          </a:p>
        </p:txBody>
      </p:sp>
      <p:sp>
        <p:nvSpPr>
          <p:cNvPr id="22" name="Freihandform 21"/>
          <p:cNvSpPr/>
          <p:nvPr/>
        </p:nvSpPr>
        <p:spPr bwMode="gray">
          <a:xfrm>
            <a:off x="323410" y="960622"/>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pPr>
            <a:r>
              <a:rPr lang="nl-NL" sz="1200" dirty="0">
                <a:solidFill>
                  <a:schemeClr val="bg1"/>
                </a:solidFill>
                <a:ea typeface="Segoe UI" panose="020B0502040204020203" pitchFamily="34" charset="0"/>
                <a:cs typeface="Segoe UI" panose="020B0502040204020203" pitchFamily="34" charset="0"/>
              </a:rPr>
              <a:t>Kennis rondom rauw vlees</a:t>
            </a:r>
          </a:p>
        </p:txBody>
      </p:sp>
      <p:sp>
        <p:nvSpPr>
          <p:cNvPr id="2" name="Title 1"/>
          <p:cNvSpPr>
            <a:spLocks noGrp="1"/>
          </p:cNvSpPr>
          <p:nvPr>
            <p:ph type="title"/>
          </p:nvPr>
        </p:nvSpPr>
        <p:spPr/>
        <p:txBody>
          <a:bodyPr anchor="ctr"/>
          <a:lstStyle/>
          <a:p>
            <a:r>
              <a:rPr lang="nl-NL" dirty="0" smtClean="0"/>
              <a:t>Samenvatting &amp; Conclusies: vlees (vervolg 2)</a:t>
            </a:r>
            <a:endParaRPr lang="nl-NL" dirty="0"/>
          </a:p>
        </p:txBody>
      </p:sp>
      <p:sp>
        <p:nvSpPr>
          <p:cNvPr id="7" name="TextBox 6"/>
          <p:cNvSpPr txBox="1"/>
          <p:nvPr/>
        </p:nvSpPr>
        <p:spPr bwMode="gray">
          <a:xfrm>
            <a:off x="339884" y="763880"/>
            <a:ext cx="3384376" cy="184666"/>
          </a:xfrm>
          <a:prstGeom prst="rect">
            <a:avLst/>
          </a:prstGeom>
          <a:noFill/>
        </p:spPr>
        <p:txBody>
          <a:bodyPr wrap="square" lIns="0" tIns="0" rIns="0" bIns="0" rtlCol="0">
            <a:spAutoFit/>
          </a:bodyPr>
          <a:lstStyle/>
          <a:p>
            <a:pPr>
              <a:spcBef>
                <a:spcPts val="300"/>
              </a:spcBef>
            </a:pPr>
            <a:r>
              <a:rPr lang="nl-NL" sz="1200" i="1" dirty="0" smtClean="0">
                <a:latin typeface="Arial" pitchFamily="34" charset="0"/>
                <a:cs typeface="Arial" pitchFamily="34" charset="0"/>
              </a:rPr>
              <a:t>Van de Nederlanders die vlees eten</a:t>
            </a:r>
            <a:r>
              <a:rPr lang="en-US" sz="1200" i="1" dirty="0" smtClean="0">
                <a:latin typeface="Arial" pitchFamily="34" charset="0"/>
                <a:cs typeface="Arial" pitchFamily="34" charset="0"/>
              </a:rPr>
              <a:t>…</a:t>
            </a:r>
            <a:endParaRPr lang="nl-NL" sz="1200" i="1" dirty="0" err="1" smtClean="0">
              <a:latin typeface="Arial" pitchFamily="34" charset="0"/>
              <a:cs typeface="Arial" pitchFamily="34" charset="0"/>
            </a:endParaRPr>
          </a:p>
        </p:txBody>
      </p:sp>
      <p:sp>
        <p:nvSpPr>
          <p:cNvPr id="3" name="Rectangle 2"/>
          <p:cNvSpPr/>
          <p:nvPr/>
        </p:nvSpPr>
        <p:spPr>
          <a:xfrm>
            <a:off x="323409" y="2870151"/>
            <a:ext cx="8497064" cy="707886"/>
          </a:xfrm>
          <a:prstGeom prst="rect">
            <a:avLst/>
          </a:prstGeom>
        </p:spPr>
        <p:txBody>
          <a:bodyPr wrap="square">
            <a:spAutoFit/>
          </a:bodyPr>
          <a:lstStyle/>
          <a:p>
            <a:pPr>
              <a:lnSpc>
                <a:spcPts val="1600"/>
              </a:lnSpc>
            </a:pPr>
            <a:r>
              <a:rPr lang="nl-NL" sz="1200" b="1" i="1" dirty="0">
                <a:ea typeface="Segoe UI" panose="020B0502040204020203" pitchFamily="34" charset="0"/>
                <a:cs typeface="Segoe UI" panose="020B0502040204020203" pitchFamily="34" charset="0"/>
              </a:rPr>
              <a:t>Het kennisniveau van veel Nederlanders omtrent de risico’s van het eten van rauw vlees </a:t>
            </a:r>
            <a:r>
              <a:rPr lang="nl-NL" sz="1200" b="1" i="1" dirty="0" smtClean="0">
                <a:ea typeface="Segoe UI" panose="020B0502040204020203" pitchFamily="34" charset="0"/>
                <a:cs typeface="Segoe UI" panose="020B0502040204020203" pitchFamily="34" charset="0"/>
              </a:rPr>
              <a:t>lijkt in algemene zin voldoende. Echter lijkt het kennisniveau met name in </a:t>
            </a:r>
            <a:r>
              <a:rPr lang="nl-NL" sz="1200" b="1" i="1" dirty="0">
                <a:ea typeface="Segoe UI" panose="020B0502040204020203" pitchFamily="34" charset="0"/>
                <a:cs typeface="Segoe UI" panose="020B0502040204020203" pitchFamily="34" charset="0"/>
              </a:rPr>
              <a:t>de risico’s van het eten van rauw vlees </a:t>
            </a:r>
            <a:r>
              <a:rPr lang="nl-NL" sz="1200" b="1" i="1" dirty="0" smtClean="0">
                <a:ea typeface="Segoe UI" panose="020B0502040204020203" pitchFamily="34" charset="0"/>
                <a:cs typeface="Segoe UI" panose="020B0502040204020203" pitchFamily="34" charset="0"/>
              </a:rPr>
              <a:t>van </a:t>
            </a:r>
            <a:r>
              <a:rPr lang="nl-NL" sz="1200" b="1" i="1" dirty="0">
                <a:ea typeface="Segoe UI" panose="020B0502040204020203" pitchFamily="34" charset="0"/>
                <a:cs typeface="Segoe UI" panose="020B0502040204020203" pitchFamily="34" charset="0"/>
              </a:rPr>
              <a:t>andere vleessoorten dan </a:t>
            </a:r>
            <a:r>
              <a:rPr lang="nl-NL" sz="1200" b="1" i="1" dirty="0" smtClean="0">
                <a:ea typeface="Segoe UI" panose="020B0502040204020203" pitchFamily="34" charset="0"/>
                <a:cs typeface="Segoe UI" panose="020B0502040204020203" pitchFamily="34" charset="0"/>
              </a:rPr>
              <a:t>kip/kalkoen niet voldoende.</a:t>
            </a:r>
            <a:endParaRPr lang="nl-NL" sz="1200" dirty="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88495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90" name="Rectangle 10"/>
          <p:cNvSpPr>
            <a:spLocks noChangeArrowheads="1"/>
          </p:cNvSpPr>
          <p:nvPr/>
        </p:nvSpPr>
        <p:spPr bwMode="gray">
          <a:xfrm>
            <a:off x="3328376" y="965207"/>
            <a:ext cx="5492097" cy="454415"/>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txBody>
          <a:bodyPr lIns="90000" tIns="46800" rIns="90000" bIns="46800" anchor="ctr"/>
          <a:lstStyle/>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92% </a:t>
            </a:r>
            <a:r>
              <a:rPr lang="nl-NL" sz="1200" dirty="0">
                <a:ea typeface="Segoe UI" panose="020B0502040204020203" pitchFamily="34" charset="0"/>
                <a:cs typeface="Segoe UI" panose="020B0502040204020203" pitchFamily="34" charset="0"/>
              </a:rPr>
              <a:t>van de Nederlandse bevolking eet wel eens </a:t>
            </a:r>
            <a:r>
              <a:rPr lang="nl-NL" sz="1200" dirty="0" smtClean="0">
                <a:ea typeface="Segoe UI" panose="020B0502040204020203" pitchFamily="34" charset="0"/>
                <a:cs typeface="Segoe UI" panose="020B0502040204020203" pitchFamily="34" charset="0"/>
              </a:rPr>
              <a:t>vleeswaren. </a:t>
            </a:r>
            <a:endParaRPr lang="nl-NL" sz="1200" dirty="0">
              <a:ea typeface="Segoe UI" panose="020B0502040204020203" pitchFamily="34" charset="0"/>
              <a:cs typeface="Segoe UI" panose="020B0502040204020203" pitchFamily="34" charset="0"/>
            </a:endParaRPr>
          </a:p>
        </p:txBody>
      </p:sp>
      <p:sp>
        <p:nvSpPr>
          <p:cNvPr id="609291" name="Rectangle 11"/>
          <p:cNvSpPr>
            <a:spLocks noChangeArrowheads="1"/>
          </p:cNvSpPr>
          <p:nvPr/>
        </p:nvSpPr>
        <p:spPr bwMode="gray">
          <a:xfrm>
            <a:off x="3326872" y="1573640"/>
            <a:ext cx="5493278" cy="936053"/>
          </a:xfrm>
          <a:prstGeom prst="rect">
            <a:avLst/>
          </a:prstGeom>
          <a:solidFill>
            <a:schemeClr val="bg1"/>
          </a:solidFill>
          <a:ln w="25400">
            <a:solidFill>
              <a:schemeClr val="accent2"/>
            </a:solidFill>
          </a:ln>
          <a:effectLst>
            <a:outerShdw blurRad="50800" dist="38100" dir="2700000" algn="tl" rotWithShape="0">
              <a:prstClr val="black">
                <a:alpha val="40000"/>
              </a:prstClr>
            </a:outerShdw>
          </a:effectLst>
        </p:spPr>
        <p:txBody>
          <a:bodyPr lIns="90000" tIns="46800" rIns="90000" bIns="46800" anchor="ctr"/>
          <a:lstStyle/>
          <a:p>
            <a:pPr marL="174625" indent="-174625">
              <a:lnSpc>
                <a:spcPts val="1600"/>
              </a:lnSpc>
              <a:buFont typeface="Arial" panose="020B0604020202020204" pitchFamily="34" charset="0"/>
              <a:buChar char="•"/>
            </a:pPr>
            <a:r>
              <a:rPr lang="nl-NL" sz="1200" smtClean="0">
                <a:ea typeface="Segoe UI" panose="020B0502040204020203" pitchFamily="34" charset="0"/>
                <a:cs typeface="Segoe UI" panose="020B0502040204020203" pitchFamily="34" charset="0"/>
              </a:rPr>
              <a:t>Bewaart 30% vleeswaren in het daarvoor bestemde vleeswarenbakje in de koelkast en 17% het op de aanbevolen onderste plank. 20% heeft echter geen vaste bewaarplaats en 34% bewaart vlees structureel op een andere plaats in de koelkast.</a:t>
            </a:r>
            <a:endParaRPr lang="nl-NL" sz="1200" dirty="0" smtClean="0">
              <a:ea typeface="Segoe UI" panose="020B0502040204020203" pitchFamily="34" charset="0"/>
              <a:cs typeface="Segoe UI" panose="020B0502040204020203" pitchFamily="34" charset="0"/>
            </a:endParaRPr>
          </a:p>
        </p:txBody>
      </p:sp>
      <p:sp>
        <p:nvSpPr>
          <p:cNvPr id="22" name="Freihandform 21"/>
          <p:cNvSpPr/>
          <p:nvPr/>
        </p:nvSpPr>
        <p:spPr bwMode="gray">
          <a:xfrm>
            <a:off x="323410" y="960622"/>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0"/>
          <a:lstStyle/>
          <a:p>
            <a:pPr>
              <a:lnSpc>
                <a:spcPts val="1600"/>
              </a:lnSpc>
              <a:buFont typeface="Arial" pitchFamily="34" charset="0"/>
              <a:buNone/>
            </a:pPr>
            <a:r>
              <a:rPr lang="nl-NL" sz="1200" dirty="0" smtClean="0">
                <a:solidFill>
                  <a:schemeClr val="bg1"/>
                </a:solidFill>
                <a:ea typeface="Segoe UI" panose="020B0502040204020203" pitchFamily="34" charset="0"/>
                <a:cs typeface="Segoe UI" panose="020B0502040204020203" pitchFamily="34" charset="0"/>
              </a:rPr>
              <a:t>Eetgedrag</a:t>
            </a:r>
            <a:endParaRPr lang="nl-NL" sz="1200" dirty="0">
              <a:solidFill>
                <a:schemeClr val="bg1"/>
              </a:solidFill>
              <a:ea typeface="Segoe UI" panose="020B0502040204020203" pitchFamily="34" charset="0"/>
              <a:cs typeface="Segoe UI" panose="020B0502040204020203" pitchFamily="34" charset="0"/>
            </a:endParaRPr>
          </a:p>
        </p:txBody>
      </p:sp>
      <p:sp>
        <p:nvSpPr>
          <p:cNvPr id="23" name="Freihandform 22"/>
          <p:cNvSpPr/>
          <p:nvPr/>
        </p:nvSpPr>
        <p:spPr bwMode="gray">
          <a:xfrm>
            <a:off x="323410" y="1553946"/>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pPr>
            <a:r>
              <a:rPr lang="nl-NL" sz="1200" dirty="0" smtClean="0">
                <a:solidFill>
                  <a:schemeClr val="bg1"/>
                </a:solidFill>
                <a:ea typeface="Segoe UI" panose="020B0502040204020203" pitchFamily="34" charset="0"/>
                <a:cs typeface="Segoe UI" panose="020B0502040204020203" pitchFamily="34" charset="0"/>
              </a:rPr>
              <a:t>Bewaren</a:t>
            </a:r>
            <a:endParaRPr lang="nl-NL" sz="1200" dirty="0">
              <a:solidFill>
                <a:schemeClr val="bg1"/>
              </a:solidFill>
              <a:ea typeface="Segoe UI" panose="020B0502040204020203" pitchFamily="34" charset="0"/>
              <a:cs typeface="Segoe UI" panose="020B0502040204020203" pitchFamily="34" charset="0"/>
            </a:endParaRPr>
          </a:p>
        </p:txBody>
      </p:sp>
      <p:sp>
        <p:nvSpPr>
          <p:cNvPr id="24" name="Freihandform 23"/>
          <p:cNvSpPr/>
          <p:nvPr/>
        </p:nvSpPr>
        <p:spPr bwMode="gray">
          <a:xfrm>
            <a:off x="323410" y="3043936"/>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buFont typeface="Arial" pitchFamily="34" charset="0"/>
              <a:buNone/>
            </a:pPr>
            <a:r>
              <a:rPr lang="nl-NL" sz="1200" dirty="0">
                <a:solidFill>
                  <a:schemeClr val="bg1"/>
                </a:solidFill>
                <a:ea typeface="Segoe UI" panose="020B0502040204020203" pitchFamily="34" charset="0"/>
                <a:cs typeface="Segoe UI" panose="020B0502040204020203" pitchFamily="34" charset="0"/>
              </a:rPr>
              <a:t>Houdbaarheid</a:t>
            </a:r>
          </a:p>
        </p:txBody>
      </p:sp>
      <p:sp>
        <p:nvSpPr>
          <p:cNvPr id="2" name="Title 1"/>
          <p:cNvSpPr>
            <a:spLocks noGrp="1"/>
          </p:cNvSpPr>
          <p:nvPr>
            <p:ph type="title"/>
          </p:nvPr>
        </p:nvSpPr>
        <p:spPr/>
        <p:txBody>
          <a:bodyPr anchor="ctr"/>
          <a:lstStyle/>
          <a:p>
            <a:r>
              <a:rPr lang="nl-NL" dirty="0" smtClean="0"/>
              <a:t>Samenvatting &amp; Conclusies: vleeswaren</a:t>
            </a:r>
            <a:endParaRPr lang="nl-NL" dirty="0"/>
          </a:p>
        </p:txBody>
      </p:sp>
      <p:sp>
        <p:nvSpPr>
          <p:cNvPr id="15" name="Rectangle 12"/>
          <p:cNvSpPr>
            <a:spLocks noChangeArrowheads="1"/>
          </p:cNvSpPr>
          <p:nvPr/>
        </p:nvSpPr>
        <p:spPr bwMode="gray">
          <a:xfrm>
            <a:off x="3318570" y="3019918"/>
            <a:ext cx="5501902" cy="1175038"/>
          </a:xfrm>
          <a:prstGeom prst="rect">
            <a:avLst/>
          </a:prstGeom>
          <a:solidFill>
            <a:schemeClr val="bg1"/>
          </a:solidFill>
          <a:ln w="25400">
            <a:solidFill>
              <a:schemeClr val="accent3"/>
            </a:solidFill>
          </a:ln>
          <a:effectLst>
            <a:outerShdw blurRad="50800" dist="38100" dir="2700000" algn="tl" rotWithShape="0">
              <a:prstClr val="black">
                <a:alpha val="40000"/>
              </a:prstClr>
            </a:outerShdw>
          </a:effectLst>
        </p:spPr>
        <p:txBody>
          <a:bodyPr lIns="90000" tIns="46800" rIns="90000" bIns="46800" anchor="ctr"/>
          <a:lstStyle/>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Denkt 70% dat vleeswaren na het verstrijken van de TGT nog veilig te eten zijn en lijkt slechts 30% te weten dat dit niet zonder risico is. </a:t>
            </a:r>
          </a:p>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Geeft 54% aan vleeswaren tot 4 dagen na opening van de verpakking nog te consumeren, 10% tot langer dan 4 dagen. 31% gaat af op eigen beoordeling via geur, uiterlijk, smaak.</a:t>
            </a:r>
          </a:p>
          <a:p>
            <a:pPr marL="171450" indent="-171450">
              <a:lnSpc>
                <a:spcPts val="14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Bewaart 97% niet langer dan 30 minuten vleeswaren buiten de koelkast. </a:t>
            </a:r>
            <a:endParaRPr lang="nl-NL" sz="1200" dirty="0">
              <a:ea typeface="Segoe UI" panose="020B0502040204020203" pitchFamily="34" charset="0"/>
              <a:cs typeface="Segoe UI" panose="020B0502040204020203" pitchFamily="34" charset="0"/>
            </a:endParaRPr>
          </a:p>
        </p:txBody>
      </p:sp>
      <p:sp>
        <p:nvSpPr>
          <p:cNvPr id="3" name="TextBox 2"/>
          <p:cNvSpPr txBox="1"/>
          <p:nvPr/>
        </p:nvSpPr>
        <p:spPr bwMode="gray">
          <a:xfrm>
            <a:off x="339884" y="763880"/>
            <a:ext cx="3384376" cy="184666"/>
          </a:xfrm>
          <a:prstGeom prst="rect">
            <a:avLst/>
          </a:prstGeom>
          <a:noFill/>
        </p:spPr>
        <p:txBody>
          <a:bodyPr wrap="square" lIns="0" tIns="0" rIns="0" bIns="0" rtlCol="0">
            <a:spAutoFit/>
          </a:bodyPr>
          <a:lstStyle/>
          <a:p>
            <a:pPr>
              <a:spcBef>
                <a:spcPts val="300"/>
              </a:spcBef>
            </a:pPr>
            <a:r>
              <a:rPr lang="nl-NL" sz="1200" i="1" dirty="0" smtClean="0">
                <a:latin typeface="Arial" pitchFamily="34" charset="0"/>
                <a:cs typeface="Arial" pitchFamily="34" charset="0"/>
              </a:rPr>
              <a:t>Van de Nederlanders die vleeswaren eten</a:t>
            </a:r>
            <a:r>
              <a:rPr lang="en-US" sz="1200" i="1" dirty="0" smtClean="0">
                <a:latin typeface="Arial" pitchFamily="34" charset="0"/>
                <a:cs typeface="Arial" pitchFamily="34" charset="0"/>
              </a:rPr>
              <a:t>…</a:t>
            </a:r>
            <a:endParaRPr lang="nl-NL" sz="1200" i="1" dirty="0" err="1" smtClean="0">
              <a:latin typeface="Arial" pitchFamily="34" charset="0"/>
              <a:cs typeface="Arial" pitchFamily="34" charset="0"/>
            </a:endParaRPr>
          </a:p>
        </p:txBody>
      </p:sp>
      <p:sp>
        <p:nvSpPr>
          <p:cNvPr id="4" name="Rectangle 3"/>
          <p:cNvSpPr/>
          <p:nvPr/>
        </p:nvSpPr>
        <p:spPr>
          <a:xfrm>
            <a:off x="323410" y="2513454"/>
            <a:ext cx="8496740" cy="502702"/>
          </a:xfrm>
          <a:prstGeom prst="rect">
            <a:avLst/>
          </a:prstGeom>
        </p:spPr>
        <p:txBody>
          <a:bodyPr wrap="square">
            <a:spAutoFit/>
          </a:bodyPr>
          <a:lstStyle/>
          <a:p>
            <a:pPr>
              <a:lnSpc>
                <a:spcPts val="1600"/>
              </a:lnSpc>
            </a:pPr>
            <a:r>
              <a:rPr lang="nl-NL" sz="1200" b="1" i="1" dirty="0">
                <a:ea typeface="Segoe UI" panose="020B0502040204020203" pitchFamily="34" charset="0"/>
                <a:cs typeface="Segoe UI" panose="020B0502040204020203" pitchFamily="34" charset="0"/>
              </a:rPr>
              <a:t>Er is sprake van onvoldoende kennis </a:t>
            </a:r>
            <a:r>
              <a:rPr lang="nl-NL" sz="1200" b="1" i="1" dirty="0" smtClean="0">
                <a:ea typeface="Segoe UI" panose="020B0502040204020203" pitchFamily="34" charset="0"/>
                <a:cs typeface="Segoe UI" panose="020B0502040204020203" pitchFamily="34" charset="0"/>
              </a:rPr>
              <a:t>onder een deel van de Nederlanders </a:t>
            </a:r>
            <a:r>
              <a:rPr lang="nl-NL" sz="1200" b="1" i="1" dirty="0">
                <a:ea typeface="Segoe UI" panose="020B0502040204020203" pitchFamily="34" charset="0"/>
                <a:cs typeface="Segoe UI" panose="020B0502040204020203" pitchFamily="34" charset="0"/>
              </a:rPr>
              <a:t>omtrent het veilig bewaren van vleeswaren. </a:t>
            </a:r>
          </a:p>
        </p:txBody>
      </p:sp>
      <p:sp>
        <p:nvSpPr>
          <p:cNvPr id="5" name="Rectangle 4"/>
          <p:cNvSpPr/>
          <p:nvPr/>
        </p:nvSpPr>
        <p:spPr>
          <a:xfrm>
            <a:off x="323410" y="4202180"/>
            <a:ext cx="8496740" cy="453201"/>
          </a:xfrm>
          <a:prstGeom prst="rect">
            <a:avLst/>
          </a:prstGeom>
        </p:spPr>
        <p:txBody>
          <a:bodyPr wrap="square">
            <a:spAutoFit/>
          </a:bodyPr>
          <a:lstStyle/>
          <a:p>
            <a:pPr>
              <a:lnSpc>
                <a:spcPts val="1400"/>
              </a:lnSpc>
            </a:pPr>
            <a:r>
              <a:rPr lang="nl-NL" sz="1200" b="1" i="1" dirty="0">
                <a:ea typeface="Segoe UI" panose="020B0502040204020203" pitchFamily="34" charset="0"/>
                <a:cs typeface="Segoe UI" panose="020B0502040204020203" pitchFamily="34" charset="0"/>
              </a:rPr>
              <a:t>Er is sprake van onvoldoende kennis onder Nederlanders omtrent de risico’s van het consumeren van vlees na de TGT of </a:t>
            </a:r>
            <a:r>
              <a:rPr lang="nl-NL" sz="1200" b="1" i="1" dirty="0" smtClean="0">
                <a:ea typeface="Segoe UI" panose="020B0502040204020203" pitchFamily="34" charset="0"/>
                <a:cs typeface="Segoe UI" panose="020B0502040204020203" pitchFamily="34" charset="0"/>
              </a:rPr>
              <a:t>dagen </a:t>
            </a:r>
            <a:r>
              <a:rPr lang="nl-NL" sz="1200" b="1" i="1" dirty="0">
                <a:ea typeface="Segoe UI" panose="020B0502040204020203" pitchFamily="34" charset="0"/>
                <a:cs typeface="Segoe UI" panose="020B0502040204020203" pitchFamily="34" charset="0"/>
              </a:rPr>
              <a:t>na openen van de verpakking.</a:t>
            </a:r>
            <a:endParaRPr lang="nl-NL" sz="1200" dirty="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09154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90" name="Rectangle 10"/>
          <p:cNvSpPr>
            <a:spLocks noChangeArrowheads="1"/>
          </p:cNvSpPr>
          <p:nvPr/>
        </p:nvSpPr>
        <p:spPr bwMode="gray">
          <a:xfrm>
            <a:off x="3328376" y="965206"/>
            <a:ext cx="5492097" cy="958472"/>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txBody>
          <a:bodyPr lIns="90000" tIns="46800" rIns="90000" bIns="46800" anchor="ctr"/>
          <a:lstStyle/>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Weet een groot deel niet de mate van gaarheid in te schatten voor met name de gedeeltelijk rauwe vleeswaren; salami en </a:t>
            </a:r>
            <a:r>
              <a:rPr lang="nl-NL" sz="1200" dirty="0" err="1" smtClean="0">
                <a:ea typeface="Segoe UI" panose="020B0502040204020203" pitchFamily="34" charset="0"/>
                <a:cs typeface="Segoe UI" panose="020B0502040204020203" pitchFamily="34" charset="0"/>
              </a:rPr>
              <a:t>cervelaat</a:t>
            </a:r>
            <a:r>
              <a:rPr lang="nl-NL" sz="1200" dirty="0" smtClean="0">
                <a:ea typeface="Segoe UI" panose="020B0502040204020203" pitchFamily="34" charset="0"/>
                <a:cs typeface="Segoe UI" panose="020B0502040204020203" pitchFamily="34" charset="0"/>
              </a:rPr>
              <a:t>. Circa de helft (51%) weet dat carpaccio rauw vlees is (onder gebruikers is dat 64%) en bij ossenworst is dat zelfs 33% (gebruikers 55%).  </a:t>
            </a:r>
          </a:p>
        </p:txBody>
      </p:sp>
      <p:sp>
        <p:nvSpPr>
          <p:cNvPr id="22" name="Freihandform 21"/>
          <p:cNvSpPr/>
          <p:nvPr/>
        </p:nvSpPr>
        <p:spPr bwMode="gray">
          <a:xfrm>
            <a:off x="323410" y="960622"/>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buFont typeface="Arial" pitchFamily="34" charset="0"/>
              <a:buNone/>
            </a:pPr>
            <a:r>
              <a:rPr lang="nl-NL" sz="1200" dirty="0" smtClean="0">
                <a:solidFill>
                  <a:schemeClr val="bg1"/>
                </a:solidFill>
                <a:ea typeface="Segoe UI" panose="020B0502040204020203" pitchFamily="34" charset="0"/>
                <a:cs typeface="Segoe UI" panose="020B0502040204020203" pitchFamily="34" charset="0"/>
              </a:rPr>
              <a:t>Beoordeling mate van </a:t>
            </a:r>
            <a:r>
              <a:rPr lang="nl-NL" sz="1200" dirty="0" err="1" smtClean="0">
                <a:solidFill>
                  <a:schemeClr val="bg1"/>
                </a:solidFill>
                <a:ea typeface="Segoe UI" panose="020B0502040204020203" pitchFamily="34" charset="0"/>
                <a:cs typeface="Segoe UI" panose="020B0502040204020203" pitchFamily="34" charset="0"/>
              </a:rPr>
              <a:t>garing</a:t>
            </a:r>
            <a:endParaRPr lang="nl-NL" sz="1200" dirty="0">
              <a:solidFill>
                <a:schemeClr val="bg1"/>
              </a:solidFill>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chor="ctr"/>
          <a:lstStyle/>
          <a:p>
            <a:r>
              <a:rPr lang="nl-NL" dirty="0" smtClean="0"/>
              <a:t>Samenvatting &amp; Conclusies: vleeswaren (vervolg 1)</a:t>
            </a:r>
            <a:endParaRPr lang="nl-NL" dirty="0"/>
          </a:p>
        </p:txBody>
      </p:sp>
      <p:sp>
        <p:nvSpPr>
          <p:cNvPr id="11" name="TextBox 10"/>
          <p:cNvSpPr txBox="1"/>
          <p:nvPr/>
        </p:nvSpPr>
        <p:spPr bwMode="gray">
          <a:xfrm>
            <a:off x="339884" y="763880"/>
            <a:ext cx="3384376" cy="184666"/>
          </a:xfrm>
          <a:prstGeom prst="rect">
            <a:avLst/>
          </a:prstGeom>
          <a:noFill/>
        </p:spPr>
        <p:txBody>
          <a:bodyPr wrap="square" lIns="0" tIns="0" rIns="0" bIns="0" rtlCol="0">
            <a:spAutoFit/>
          </a:bodyPr>
          <a:lstStyle/>
          <a:p>
            <a:pPr>
              <a:spcBef>
                <a:spcPts val="300"/>
              </a:spcBef>
            </a:pPr>
            <a:r>
              <a:rPr lang="nl-NL" sz="1200" i="1" dirty="0" smtClean="0">
                <a:latin typeface="Arial" pitchFamily="34" charset="0"/>
                <a:cs typeface="Arial" pitchFamily="34" charset="0"/>
              </a:rPr>
              <a:t>Van de Nederlanders die vleeswaren eten</a:t>
            </a:r>
            <a:r>
              <a:rPr lang="en-US" sz="1200" i="1" dirty="0" smtClean="0">
                <a:latin typeface="Arial" pitchFamily="34" charset="0"/>
                <a:cs typeface="Arial" pitchFamily="34" charset="0"/>
              </a:rPr>
              <a:t>…</a:t>
            </a:r>
            <a:endParaRPr lang="nl-NL" sz="1200" i="1" dirty="0" err="1" smtClean="0">
              <a:latin typeface="Arial" pitchFamily="34" charset="0"/>
              <a:cs typeface="Arial" pitchFamily="34" charset="0"/>
            </a:endParaRPr>
          </a:p>
        </p:txBody>
      </p:sp>
      <p:sp>
        <p:nvSpPr>
          <p:cNvPr id="4" name="Rectangle 3"/>
          <p:cNvSpPr/>
          <p:nvPr/>
        </p:nvSpPr>
        <p:spPr>
          <a:xfrm>
            <a:off x="323409" y="1943487"/>
            <a:ext cx="8497064" cy="281295"/>
          </a:xfrm>
          <a:prstGeom prst="rect">
            <a:avLst/>
          </a:prstGeom>
        </p:spPr>
        <p:txBody>
          <a:bodyPr wrap="square">
            <a:spAutoFit/>
          </a:bodyPr>
          <a:lstStyle/>
          <a:p>
            <a:pPr>
              <a:lnSpc>
                <a:spcPts val="1600"/>
              </a:lnSpc>
            </a:pPr>
            <a:r>
              <a:rPr lang="nl-NL" sz="1200" b="1" i="1" dirty="0">
                <a:ea typeface="Segoe UI" panose="020B0502040204020203" pitchFamily="34" charset="0"/>
                <a:cs typeface="Segoe UI" panose="020B0502040204020203" pitchFamily="34" charset="0"/>
              </a:rPr>
              <a:t>Het kennisniveau van veel Nederlanders </a:t>
            </a:r>
            <a:r>
              <a:rPr lang="nl-NL" sz="1200" b="1" i="1" dirty="0" smtClean="0">
                <a:ea typeface="Segoe UI" panose="020B0502040204020203" pitchFamily="34" charset="0"/>
                <a:cs typeface="Segoe UI" panose="020B0502040204020203" pitchFamily="34" charset="0"/>
              </a:rPr>
              <a:t>omtrent </a:t>
            </a:r>
            <a:r>
              <a:rPr lang="nl-NL" sz="1200" b="1" i="1" dirty="0">
                <a:ea typeface="Segoe UI" panose="020B0502040204020203" pitchFamily="34" charset="0"/>
                <a:cs typeface="Segoe UI" panose="020B0502040204020203" pitchFamily="34" charset="0"/>
              </a:rPr>
              <a:t>gaarheid van vleeswaren is onvoldoende.</a:t>
            </a:r>
          </a:p>
        </p:txBody>
      </p:sp>
      <p:sp>
        <p:nvSpPr>
          <p:cNvPr id="12" name="Rectangle 10"/>
          <p:cNvSpPr>
            <a:spLocks noChangeArrowheads="1"/>
          </p:cNvSpPr>
          <p:nvPr/>
        </p:nvSpPr>
        <p:spPr bwMode="gray">
          <a:xfrm>
            <a:off x="3328376" y="2557786"/>
            <a:ext cx="5492097" cy="1678552"/>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txBody>
          <a:bodyPr lIns="90000" tIns="46800" rIns="90000" bIns="46800" anchor="ctr"/>
          <a:lstStyle/>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Wast 85% vaker de handen bij ziekte, maakt 69% vaker het toilet schoon en verschoont 65% vaker de handdoeken. </a:t>
            </a:r>
          </a:p>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Is 60% het eens met de stelling dat andere mensen ziek kunnen worden van eten dat bereidt is door een ziek persoon. Desondanks kookt nog altijd 46% voor </a:t>
            </a:r>
            <a:r>
              <a:rPr lang="nl-NL" sz="1200" dirty="0">
                <a:ea typeface="Segoe UI" panose="020B0502040204020203" pitchFamily="34" charset="0"/>
                <a:cs typeface="Segoe UI" panose="020B0502040204020203" pitchFamily="34" charset="0"/>
              </a:rPr>
              <a:t>zichzelf en anderen bij ziekte</a:t>
            </a:r>
            <a:r>
              <a:rPr lang="nl-NL" sz="1200" dirty="0" smtClean="0">
                <a:ea typeface="Segoe UI" panose="020B0502040204020203" pitchFamily="34" charset="0"/>
                <a:cs typeface="Segoe UI" panose="020B0502040204020203" pitchFamily="34" charset="0"/>
              </a:rPr>
              <a:t>. 25% is het oneens met de stelling.</a:t>
            </a:r>
          </a:p>
          <a:p>
            <a:pPr marL="174625" indent="-174625">
              <a:lnSpc>
                <a:spcPts val="1600"/>
              </a:lnSpc>
              <a:buFont typeface="Arial" panose="020B0604020202020204" pitchFamily="34" charset="0"/>
              <a:buChar char="•"/>
            </a:pPr>
            <a:r>
              <a:rPr lang="nl-NL" sz="1200" dirty="0" smtClean="0">
                <a:ea typeface="Segoe UI" panose="020B0502040204020203" pitchFamily="34" charset="0"/>
                <a:cs typeface="Segoe UI" panose="020B0502040204020203" pitchFamily="34" charset="0"/>
              </a:rPr>
              <a:t>Is 68% het oneens met de stelling dat na zelf ziek te zijn geweest je na de eerste dagen geen extra hygiënemaatregelen hoeft te nemen bij bereiding van eten. 16% is het eens met deze stelling.  </a:t>
            </a:r>
            <a:endParaRPr lang="en-US" sz="1200" dirty="0">
              <a:ea typeface="Segoe UI" panose="020B0502040204020203" pitchFamily="34" charset="0"/>
              <a:cs typeface="Segoe UI" panose="020B0502040204020203" pitchFamily="34" charset="0"/>
            </a:endParaRPr>
          </a:p>
        </p:txBody>
      </p:sp>
      <p:sp>
        <p:nvSpPr>
          <p:cNvPr id="13" name="Freihandform 21"/>
          <p:cNvSpPr/>
          <p:nvPr/>
        </p:nvSpPr>
        <p:spPr bwMode="gray">
          <a:xfrm>
            <a:off x="323410" y="2553202"/>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rgbClr val="007DC3"/>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pPr>
            <a:r>
              <a:rPr lang="nl-NL" sz="1200" dirty="0" smtClean="0">
                <a:solidFill>
                  <a:schemeClr val="bg1"/>
                </a:solidFill>
                <a:ea typeface="Segoe UI" panose="020B0502040204020203" pitchFamily="34" charset="0"/>
                <a:cs typeface="Segoe UI" panose="020B0502040204020203" pitchFamily="34" charset="0"/>
              </a:rPr>
              <a:t>Gedrag en bereiding van eten bij ziekte</a:t>
            </a:r>
            <a:endParaRPr lang="nl-NL" sz="1200" dirty="0">
              <a:solidFill>
                <a:schemeClr val="bg1"/>
              </a:solidFill>
              <a:ea typeface="Segoe UI" panose="020B0502040204020203" pitchFamily="34" charset="0"/>
              <a:cs typeface="Segoe UI" panose="020B0502040204020203" pitchFamily="34" charset="0"/>
            </a:endParaRPr>
          </a:p>
        </p:txBody>
      </p:sp>
      <p:sp>
        <p:nvSpPr>
          <p:cNvPr id="14" name="TextBox 13"/>
          <p:cNvSpPr txBox="1"/>
          <p:nvPr/>
        </p:nvSpPr>
        <p:spPr bwMode="gray">
          <a:xfrm>
            <a:off x="339884" y="2356460"/>
            <a:ext cx="3800068" cy="184666"/>
          </a:xfrm>
          <a:prstGeom prst="rect">
            <a:avLst/>
          </a:prstGeom>
          <a:noFill/>
        </p:spPr>
        <p:txBody>
          <a:bodyPr wrap="square" lIns="0" tIns="0" rIns="0" bIns="0" rtlCol="0">
            <a:spAutoFit/>
          </a:bodyPr>
          <a:lstStyle/>
          <a:p>
            <a:pPr>
              <a:spcBef>
                <a:spcPts val="300"/>
              </a:spcBef>
            </a:pPr>
            <a:r>
              <a:rPr lang="nl-NL" sz="1200" i="1" dirty="0" smtClean="0">
                <a:latin typeface="Arial" pitchFamily="34" charset="0"/>
                <a:cs typeface="Arial" pitchFamily="34" charset="0"/>
              </a:rPr>
              <a:t>Van de Nederlanders die vlees en/of vleeswaren eten</a:t>
            </a:r>
            <a:r>
              <a:rPr lang="en-US" sz="1200" i="1" dirty="0" smtClean="0">
                <a:latin typeface="Arial" pitchFamily="34" charset="0"/>
                <a:cs typeface="Arial" pitchFamily="34" charset="0"/>
              </a:rPr>
              <a:t>…</a:t>
            </a:r>
            <a:endParaRPr lang="nl-NL" sz="1200" i="1" dirty="0" err="1" smtClean="0">
              <a:latin typeface="Arial" pitchFamily="34" charset="0"/>
              <a:cs typeface="Arial" pitchFamily="34" charset="0"/>
            </a:endParaRPr>
          </a:p>
        </p:txBody>
      </p:sp>
      <p:sp>
        <p:nvSpPr>
          <p:cNvPr id="15" name="Rectangle 14"/>
          <p:cNvSpPr/>
          <p:nvPr/>
        </p:nvSpPr>
        <p:spPr>
          <a:xfrm>
            <a:off x="313165" y="4253458"/>
            <a:ext cx="8497064" cy="707886"/>
          </a:xfrm>
          <a:prstGeom prst="rect">
            <a:avLst/>
          </a:prstGeom>
        </p:spPr>
        <p:txBody>
          <a:bodyPr wrap="square">
            <a:spAutoFit/>
          </a:bodyPr>
          <a:lstStyle/>
          <a:p>
            <a:pPr>
              <a:lnSpc>
                <a:spcPts val="1600"/>
              </a:lnSpc>
            </a:pPr>
            <a:r>
              <a:rPr lang="nl-NL" sz="1200" b="1" i="1" dirty="0">
                <a:ea typeface="Segoe UI" panose="020B0502040204020203" pitchFamily="34" charset="0"/>
                <a:cs typeface="Segoe UI" panose="020B0502040204020203" pitchFamily="34" charset="0"/>
              </a:rPr>
              <a:t>Het kennisniveau van veel Nederlanders omtrent de risico’s van bereiding van eten tijdens of na </a:t>
            </a:r>
            <a:r>
              <a:rPr lang="nl-NL" sz="1200" b="1" i="1" dirty="0" smtClean="0">
                <a:ea typeface="Segoe UI" panose="020B0502040204020203" pitchFamily="34" charset="0"/>
                <a:cs typeface="Segoe UI" panose="020B0502040204020203" pitchFamily="34" charset="0"/>
              </a:rPr>
              <a:t>een (kort) </a:t>
            </a:r>
            <a:r>
              <a:rPr lang="nl-NL" sz="1200" b="1" i="1" dirty="0" err="1" smtClean="0">
                <a:ea typeface="Segoe UI" panose="020B0502040204020203" pitchFamily="34" charset="0"/>
                <a:cs typeface="Segoe UI" panose="020B0502040204020203" pitchFamily="34" charset="0"/>
              </a:rPr>
              <a:t>ziektebed</a:t>
            </a:r>
            <a:r>
              <a:rPr lang="nl-NL" sz="1200" b="1" i="1" dirty="0" smtClean="0">
                <a:ea typeface="Segoe UI" panose="020B0502040204020203" pitchFamily="34" charset="0"/>
                <a:cs typeface="Segoe UI" panose="020B0502040204020203" pitchFamily="34" charset="0"/>
              </a:rPr>
              <a:t> lijkt voldoende. </a:t>
            </a:r>
            <a:r>
              <a:rPr lang="nl-NL" sz="1200" b="1" i="1" dirty="0">
                <a:ea typeface="Segoe UI" panose="020B0502040204020203" pitchFamily="34" charset="0"/>
                <a:cs typeface="Segoe UI" panose="020B0502040204020203" pitchFamily="34" charset="0"/>
              </a:rPr>
              <a:t>Een meerderheid neemt extra hygiënemaatregelen. Toch handelt een deel van de Nederlanders in een dergelijke situatie nog verkeerd. </a:t>
            </a:r>
            <a:endParaRPr lang="nl-NL" sz="1200" dirty="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49652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Inleiding</a:t>
            </a:r>
            <a:endParaRPr lang="de-DE" dirty="0"/>
          </a:p>
        </p:txBody>
      </p:sp>
    </p:spTree>
    <p:extLst>
      <p:ext uri="{BB962C8B-B14F-4D97-AF65-F5344CB8AC3E}">
        <p14:creationId xmlns:p14="http://schemas.microsoft.com/office/powerpoint/2010/main" val="3426782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NL" dirty="0" smtClean="0"/>
              <a:t>Samenvatting &amp; Conclusies: aanbevelingen</a:t>
            </a:r>
            <a:endParaRPr lang="nl-NL" dirty="0"/>
          </a:p>
        </p:txBody>
      </p:sp>
      <p:sp>
        <p:nvSpPr>
          <p:cNvPr id="13" name="Rectangle 10"/>
          <p:cNvSpPr>
            <a:spLocks noChangeArrowheads="1"/>
          </p:cNvSpPr>
          <p:nvPr/>
        </p:nvSpPr>
        <p:spPr bwMode="gray">
          <a:xfrm>
            <a:off x="3328376" y="965207"/>
            <a:ext cx="5492097" cy="1102437"/>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txBody>
          <a:bodyPr lIns="90000" tIns="46800" rIns="90000" bIns="46800" anchor="ctr"/>
          <a:lstStyle/>
          <a:p>
            <a:pPr>
              <a:lnSpc>
                <a:spcPts val="1400"/>
              </a:lnSpc>
            </a:pPr>
            <a:r>
              <a:rPr lang="nl-NL" sz="1200" dirty="0" smtClean="0">
                <a:ea typeface="Segoe UI" panose="020B0502040204020203" pitchFamily="34" charset="0"/>
                <a:cs typeface="Segoe UI" panose="020B0502040204020203" pitchFamily="34" charset="0"/>
              </a:rPr>
              <a:t>Door een gebrek aan kennis lijken veel Nederlanders de risico’s omtrent de omgang met (rauw) vlees en (rauwe) vleeswaren onvoldoende te kennen. Hierdoor komt de voedselveiligheid in het geding en kan men als gevolg van verkeerd handelen erg ziek worden. Goede voorlichting kan dit in de toekomst helpen voorkomen.   </a:t>
            </a:r>
          </a:p>
        </p:txBody>
      </p:sp>
      <p:sp>
        <p:nvSpPr>
          <p:cNvPr id="14" name="Freihandform 21"/>
          <p:cNvSpPr/>
          <p:nvPr/>
        </p:nvSpPr>
        <p:spPr bwMode="gray">
          <a:xfrm>
            <a:off x="323410" y="960622"/>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0"/>
          <a:lstStyle/>
          <a:p>
            <a:pPr>
              <a:lnSpc>
                <a:spcPts val="1600"/>
              </a:lnSpc>
              <a:buFont typeface="Arial" pitchFamily="34" charset="0"/>
              <a:buNone/>
            </a:pPr>
            <a:r>
              <a:rPr lang="nl-NL" sz="1200" dirty="0" smtClean="0">
                <a:solidFill>
                  <a:schemeClr val="bg1"/>
                </a:solidFill>
                <a:ea typeface="Segoe UI" panose="020B0502040204020203" pitchFamily="34" charset="0"/>
                <a:cs typeface="Segoe UI" panose="020B0502040204020203" pitchFamily="34" charset="0"/>
              </a:rPr>
              <a:t>Aanbevelingen</a:t>
            </a:r>
            <a:endParaRPr lang="nl-NL" sz="1200" dirty="0">
              <a:solidFill>
                <a:schemeClr val="bg1"/>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64528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90" name="Rectangle 10"/>
          <p:cNvSpPr>
            <a:spLocks noChangeArrowheads="1"/>
          </p:cNvSpPr>
          <p:nvPr/>
        </p:nvSpPr>
        <p:spPr bwMode="gray">
          <a:xfrm>
            <a:off x="3328376" y="965206"/>
            <a:ext cx="5492097" cy="1246504"/>
          </a:xfrm>
          <a:prstGeom prst="rect">
            <a:avLst/>
          </a:prstGeom>
          <a:solidFill>
            <a:schemeClr val="bg1"/>
          </a:solidFill>
          <a:ln w="25400">
            <a:solidFill>
              <a:schemeClr val="accent1"/>
            </a:solidFill>
          </a:ln>
          <a:effectLst>
            <a:outerShdw blurRad="50800" dist="38100" dir="2700000" algn="tl" rotWithShape="0">
              <a:prstClr val="black">
                <a:alpha val="40000"/>
              </a:prstClr>
            </a:outerShdw>
          </a:effectLst>
        </p:spPr>
        <p:txBody>
          <a:bodyPr lIns="90000" tIns="46800" rIns="90000" bIns="46800" anchor="ctr"/>
          <a:lstStyle/>
          <a:p>
            <a:pPr>
              <a:lnSpc>
                <a:spcPts val="1600"/>
              </a:lnSpc>
            </a:pPr>
            <a:r>
              <a:rPr lang="nl-NL" sz="1200" dirty="0">
                <a:ea typeface="Segoe UI" panose="020B0502040204020203" pitchFamily="34" charset="0"/>
                <a:cs typeface="Segoe UI" panose="020B0502040204020203" pitchFamily="34" charset="0"/>
              </a:rPr>
              <a:t>Mannen </a:t>
            </a:r>
            <a:r>
              <a:rPr lang="nl-NL" sz="1200" dirty="0" smtClean="0">
                <a:ea typeface="Segoe UI" panose="020B0502040204020203" pitchFamily="34" charset="0"/>
                <a:cs typeface="Segoe UI" panose="020B0502040204020203" pitchFamily="34" charset="0"/>
              </a:rPr>
              <a:t>eten vaker vlees dan vrouwen. Toch ligt de kennis rondom voedselveiligheid bij mannen lager dan bij vrouwen. De kennis </a:t>
            </a:r>
            <a:endParaRPr lang="nl-NL" sz="1200" dirty="0">
              <a:ea typeface="Segoe UI" panose="020B0502040204020203" pitchFamily="34" charset="0"/>
              <a:cs typeface="Segoe UI" panose="020B0502040204020203" pitchFamily="34" charset="0"/>
            </a:endParaRPr>
          </a:p>
          <a:p>
            <a:pPr>
              <a:lnSpc>
                <a:spcPts val="1600"/>
              </a:lnSpc>
            </a:pPr>
            <a:r>
              <a:rPr lang="nl-NL" sz="1200" dirty="0" smtClean="0">
                <a:ea typeface="Segoe UI" panose="020B0502040204020203" pitchFamily="34" charset="0"/>
                <a:cs typeface="Segoe UI" panose="020B0502040204020203" pitchFamily="34" charset="0"/>
              </a:rPr>
              <a:t>omtrent het veilig bewaren van vleesproducten, het ontdooien van vlees en de houdbaarheid van vlees en vleeswaren is onvoldoende. Mannen eten een hamburger vaker niet volledig doorbakken en onderschatten de risico’s op voedselinfectie.</a:t>
            </a:r>
          </a:p>
        </p:txBody>
      </p:sp>
      <p:sp>
        <p:nvSpPr>
          <p:cNvPr id="22" name="Freihandform 21"/>
          <p:cNvSpPr/>
          <p:nvPr/>
        </p:nvSpPr>
        <p:spPr bwMode="gray">
          <a:xfrm>
            <a:off x="323410" y="960622"/>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pPr>
            <a:r>
              <a:rPr lang="en-US" sz="1200" dirty="0" smtClean="0">
                <a:solidFill>
                  <a:schemeClr val="bg1"/>
                </a:solidFill>
                <a:ea typeface="Segoe UI" panose="020B0502040204020203" pitchFamily="34" charset="0"/>
                <a:cs typeface="Segoe UI" panose="020B0502040204020203" pitchFamily="34" charset="0"/>
              </a:rPr>
              <a:t>Geslacht</a:t>
            </a:r>
            <a:endParaRPr lang="nl-NL" sz="1200" dirty="0">
              <a:solidFill>
                <a:schemeClr val="bg1"/>
              </a:solidFill>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chor="ctr"/>
          <a:lstStyle/>
          <a:p>
            <a:r>
              <a:rPr lang="nl-NL" dirty="0" smtClean="0"/>
              <a:t>Samenvatting &amp; Conclusies: doelgroepen</a:t>
            </a:r>
            <a:endParaRPr lang="nl-NL" dirty="0"/>
          </a:p>
        </p:txBody>
      </p:sp>
      <p:sp>
        <p:nvSpPr>
          <p:cNvPr id="8" name="Rectangle 11"/>
          <p:cNvSpPr>
            <a:spLocks noChangeArrowheads="1"/>
          </p:cNvSpPr>
          <p:nvPr/>
        </p:nvSpPr>
        <p:spPr bwMode="gray">
          <a:xfrm>
            <a:off x="3326872" y="2288252"/>
            <a:ext cx="5493278" cy="1063070"/>
          </a:xfrm>
          <a:prstGeom prst="rect">
            <a:avLst/>
          </a:prstGeom>
          <a:solidFill>
            <a:schemeClr val="bg1"/>
          </a:solidFill>
          <a:ln w="25400">
            <a:solidFill>
              <a:schemeClr val="accent2"/>
            </a:solidFill>
          </a:ln>
          <a:effectLst>
            <a:outerShdw blurRad="50800" dist="38100" dir="2700000" algn="tl" rotWithShape="0">
              <a:prstClr val="black">
                <a:alpha val="40000"/>
              </a:prstClr>
            </a:outerShdw>
          </a:effectLst>
        </p:spPr>
        <p:txBody>
          <a:bodyPr lIns="90000" tIns="46800" rIns="90000" bIns="46800" anchor="ctr"/>
          <a:lstStyle/>
          <a:p>
            <a:pPr>
              <a:lnSpc>
                <a:spcPts val="1600"/>
              </a:lnSpc>
            </a:pPr>
            <a:r>
              <a:rPr lang="nl-NL" sz="1200" dirty="0" smtClean="0">
                <a:ea typeface="Segoe UI" panose="020B0502040204020203" pitchFamily="34" charset="0"/>
                <a:cs typeface="Segoe UI" panose="020B0502040204020203" pitchFamily="34" charset="0"/>
              </a:rPr>
              <a:t>Met name jonge volwassenen (18-29 jarigen) hebben onvoldoende kennis omtrent het veilig ontdooien van vlees, het veilig bewaren van vleeswaren en ook de beoordeling op </a:t>
            </a:r>
            <a:r>
              <a:rPr lang="nl-NL" sz="1200" dirty="0" err="1" smtClean="0">
                <a:ea typeface="Segoe UI" panose="020B0502040204020203" pitchFamily="34" charset="0"/>
                <a:cs typeface="Segoe UI" panose="020B0502040204020203" pitchFamily="34" charset="0"/>
              </a:rPr>
              <a:t>garing</a:t>
            </a:r>
            <a:r>
              <a:rPr lang="nl-NL" sz="1200" dirty="0" smtClean="0">
                <a:ea typeface="Segoe UI" panose="020B0502040204020203" pitchFamily="34" charset="0"/>
                <a:cs typeface="Segoe UI" panose="020B0502040204020203" pitchFamily="34" charset="0"/>
              </a:rPr>
              <a:t> van vlees kan beter. Aandachtspunt voor senioren (65+) is de controle op gaarheid van vlees. Zij houden vaak vast aan de bereidingstijd.</a:t>
            </a:r>
          </a:p>
        </p:txBody>
      </p:sp>
      <p:sp>
        <p:nvSpPr>
          <p:cNvPr id="9" name="Freihandform 22"/>
          <p:cNvSpPr/>
          <p:nvPr/>
        </p:nvSpPr>
        <p:spPr bwMode="gray">
          <a:xfrm>
            <a:off x="323410" y="2291610"/>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2"/>
          </a:solidFill>
          <a:ln>
            <a:solidFill>
              <a:schemeClr val="accent2"/>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pPr>
            <a:r>
              <a:rPr lang="nl-NL" sz="1200" dirty="0" smtClean="0">
                <a:solidFill>
                  <a:schemeClr val="bg1"/>
                </a:solidFill>
                <a:ea typeface="Segoe UI" panose="020B0502040204020203" pitchFamily="34" charset="0"/>
                <a:cs typeface="Segoe UI" panose="020B0502040204020203" pitchFamily="34" charset="0"/>
              </a:rPr>
              <a:t>Leeftijd</a:t>
            </a:r>
            <a:endParaRPr lang="nl-NL" sz="1200" dirty="0">
              <a:solidFill>
                <a:schemeClr val="bg1"/>
              </a:solidFill>
              <a:ea typeface="Segoe UI" panose="020B0502040204020203" pitchFamily="34" charset="0"/>
              <a:cs typeface="Segoe UI" panose="020B0502040204020203" pitchFamily="34" charset="0"/>
            </a:endParaRPr>
          </a:p>
        </p:txBody>
      </p:sp>
      <p:sp>
        <p:nvSpPr>
          <p:cNvPr id="10" name="Freihandform 23"/>
          <p:cNvSpPr/>
          <p:nvPr/>
        </p:nvSpPr>
        <p:spPr bwMode="gray">
          <a:xfrm>
            <a:off x="323410" y="3428136"/>
            <a:ext cx="2870335" cy="459000"/>
          </a:xfrm>
          <a:custGeom>
            <a:avLst/>
            <a:gdLst>
              <a:gd name="connsiteX0" fmla="*/ 0 w 4249167"/>
              <a:gd name="connsiteY0" fmla="*/ 0 h 648048"/>
              <a:gd name="connsiteX1" fmla="*/ 4249167 w 4249167"/>
              <a:gd name="connsiteY1" fmla="*/ 0 h 648048"/>
              <a:gd name="connsiteX2" fmla="*/ 4249167 w 4249167"/>
              <a:gd name="connsiteY2" fmla="*/ 648048 h 648048"/>
              <a:gd name="connsiteX3" fmla="*/ 0 w 4249167"/>
              <a:gd name="connsiteY3" fmla="*/ 648048 h 648048"/>
              <a:gd name="connsiteX4" fmla="*/ 0 w 4249167"/>
              <a:gd name="connsiteY4" fmla="*/ 0 h 648048"/>
              <a:gd name="connsiteX0" fmla="*/ 0 w 4249167"/>
              <a:gd name="connsiteY0" fmla="*/ 0 h 648048"/>
              <a:gd name="connsiteX1" fmla="*/ 4249167 w 4249167"/>
              <a:gd name="connsiteY1" fmla="*/ 0 h 648048"/>
              <a:gd name="connsiteX2" fmla="*/ 4244442 w 4249167"/>
              <a:gd name="connsiteY2" fmla="*/ 334117 h 648048"/>
              <a:gd name="connsiteX3" fmla="*/ 4249167 w 4249167"/>
              <a:gd name="connsiteY3" fmla="*/ 648048 h 648048"/>
              <a:gd name="connsiteX4" fmla="*/ 0 w 4249167"/>
              <a:gd name="connsiteY4" fmla="*/ 648048 h 648048"/>
              <a:gd name="connsiteX5" fmla="*/ 0 w 4249167"/>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60016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288008 h 648048"/>
              <a:gd name="connsiteX3" fmla="*/ 4249167 w 4393183"/>
              <a:gd name="connsiteY3" fmla="*/ 648048 h 648048"/>
              <a:gd name="connsiteX4" fmla="*/ 0 w 4393183"/>
              <a:gd name="connsiteY4" fmla="*/ 648048 h 648048"/>
              <a:gd name="connsiteX5" fmla="*/ 0 w 4393183"/>
              <a:gd name="connsiteY5" fmla="*/ 0 h 648048"/>
              <a:gd name="connsiteX0" fmla="*/ 0 w 4393183"/>
              <a:gd name="connsiteY0" fmla="*/ 0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0 w 4393183"/>
              <a:gd name="connsiteY5" fmla="*/ 0 h 648048"/>
              <a:gd name="connsiteX0" fmla="*/ 1391657 w 4393183"/>
              <a:gd name="connsiteY0" fmla="*/ 358 h 648048"/>
              <a:gd name="connsiteX1" fmla="*/ 4249167 w 4393183"/>
              <a:gd name="connsiteY1" fmla="*/ 0 h 648048"/>
              <a:gd name="connsiteX2" fmla="*/ 4393183 w 4393183"/>
              <a:gd name="connsiteY2" fmla="*/ 324013 h 648048"/>
              <a:gd name="connsiteX3" fmla="*/ 4249167 w 4393183"/>
              <a:gd name="connsiteY3" fmla="*/ 648048 h 648048"/>
              <a:gd name="connsiteX4" fmla="*/ 0 w 4393183"/>
              <a:gd name="connsiteY4" fmla="*/ 648048 h 648048"/>
              <a:gd name="connsiteX5" fmla="*/ 1391657 w 4393183"/>
              <a:gd name="connsiteY5" fmla="*/ 358 h 648048"/>
              <a:gd name="connsiteX0" fmla="*/ 0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0 w 3001526"/>
              <a:gd name="connsiteY5" fmla="*/ 358 h 648048"/>
              <a:gd name="connsiteX0" fmla="*/ 292831 w 3001526"/>
              <a:gd name="connsiteY0" fmla="*/ 358 h 648048"/>
              <a:gd name="connsiteX1" fmla="*/ 2857510 w 3001526"/>
              <a:gd name="connsiteY1" fmla="*/ 0 h 648048"/>
              <a:gd name="connsiteX2" fmla="*/ 3001526 w 3001526"/>
              <a:gd name="connsiteY2" fmla="*/ 324013 h 648048"/>
              <a:gd name="connsiteX3" fmla="*/ 2857510 w 3001526"/>
              <a:gd name="connsiteY3" fmla="*/ 648048 h 648048"/>
              <a:gd name="connsiteX4" fmla="*/ 0 w 3001526"/>
              <a:gd name="connsiteY4" fmla="*/ 648048 h 648048"/>
              <a:gd name="connsiteX5" fmla="*/ 292831 w 3001526"/>
              <a:gd name="connsiteY5" fmla="*/ 358 h 648048"/>
              <a:gd name="connsiteX0" fmla="*/ 0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0 w 2708695"/>
              <a:gd name="connsiteY5" fmla="*/ 358 h 648048"/>
              <a:gd name="connsiteX0" fmla="*/ 73208 w 2708695"/>
              <a:gd name="connsiteY0" fmla="*/ 358 h 648048"/>
              <a:gd name="connsiteX1" fmla="*/ 2564679 w 2708695"/>
              <a:gd name="connsiteY1" fmla="*/ 0 h 648048"/>
              <a:gd name="connsiteX2" fmla="*/ 2708695 w 2708695"/>
              <a:gd name="connsiteY2" fmla="*/ 324013 h 648048"/>
              <a:gd name="connsiteX3" fmla="*/ 2564679 w 2708695"/>
              <a:gd name="connsiteY3" fmla="*/ 648048 h 648048"/>
              <a:gd name="connsiteX4" fmla="*/ 0 w 2708695"/>
              <a:gd name="connsiteY4" fmla="*/ 648048 h 648048"/>
              <a:gd name="connsiteX5" fmla="*/ 73208 w 2708695"/>
              <a:gd name="connsiteY5" fmla="*/ 358 h 648048"/>
              <a:gd name="connsiteX0" fmla="*/ 0 w 2635487"/>
              <a:gd name="connsiteY0" fmla="*/ 358 h 648048"/>
              <a:gd name="connsiteX1" fmla="*/ 2491471 w 2635487"/>
              <a:gd name="connsiteY1" fmla="*/ 0 h 648048"/>
              <a:gd name="connsiteX2" fmla="*/ 2635487 w 2635487"/>
              <a:gd name="connsiteY2" fmla="*/ 324013 h 648048"/>
              <a:gd name="connsiteX3" fmla="*/ 2491471 w 2635487"/>
              <a:gd name="connsiteY3" fmla="*/ 648048 h 648048"/>
              <a:gd name="connsiteX4" fmla="*/ 0 w 2635487"/>
              <a:gd name="connsiteY4" fmla="*/ 648048 h 648048"/>
              <a:gd name="connsiteX5" fmla="*/ 0 w 2635487"/>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147121 w 2782608"/>
              <a:gd name="connsiteY4" fmla="*/ 648048 h 648048"/>
              <a:gd name="connsiteX5" fmla="*/ 0 w 2782608"/>
              <a:gd name="connsiteY5" fmla="*/ 358 h 648048"/>
              <a:gd name="connsiteX0" fmla="*/ 0 w 2782608"/>
              <a:gd name="connsiteY0" fmla="*/ 358 h 648048"/>
              <a:gd name="connsiteX1" fmla="*/ 2638592 w 2782608"/>
              <a:gd name="connsiteY1" fmla="*/ 0 h 648048"/>
              <a:gd name="connsiteX2" fmla="*/ 2782608 w 2782608"/>
              <a:gd name="connsiteY2" fmla="*/ 324013 h 648048"/>
              <a:gd name="connsiteX3" fmla="*/ 2638592 w 2782608"/>
              <a:gd name="connsiteY3" fmla="*/ 648048 h 648048"/>
              <a:gd name="connsiteX4" fmla="*/ 0 w 2782608"/>
              <a:gd name="connsiteY4" fmla="*/ 648048 h 648048"/>
              <a:gd name="connsiteX5" fmla="*/ 0 w 2782608"/>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146416 w 2929024"/>
              <a:gd name="connsiteY4" fmla="*/ 648048 h 648048"/>
              <a:gd name="connsiteX5" fmla="*/ 0 w 2929024"/>
              <a:gd name="connsiteY5" fmla="*/ 358 h 648048"/>
              <a:gd name="connsiteX0" fmla="*/ 0 w 2929024"/>
              <a:gd name="connsiteY0" fmla="*/ 358 h 648048"/>
              <a:gd name="connsiteX1" fmla="*/ 2785008 w 2929024"/>
              <a:gd name="connsiteY1" fmla="*/ 0 h 648048"/>
              <a:gd name="connsiteX2" fmla="*/ 2929024 w 2929024"/>
              <a:gd name="connsiteY2" fmla="*/ 324013 h 648048"/>
              <a:gd name="connsiteX3" fmla="*/ 2785008 w 2929024"/>
              <a:gd name="connsiteY3" fmla="*/ 648048 h 648048"/>
              <a:gd name="connsiteX4" fmla="*/ 0 w 2929024"/>
              <a:gd name="connsiteY4" fmla="*/ 648048 h 648048"/>
              <a:gd name="connsiteX5" fmla="*/ 0 w 2929024"/>
              <a:gd name="connsiteY5" fmla="*/ 358 h 648048"/>
              <a:gd name="connsiteX0" fmla="*/ 0 w 2929024"/>
              <a:gd name="connsiteY0" fmla="*/ 0 h 647690"/>
              <a:gd name="connsiteX1" fmla="*/ 2709400 w 2929024"/>
              <a:gd name="connsiteY1" fmla="*/ 0 h 647690"/>
              <a:gd name="connsiteX2" fmla="*/ 2929024 w 2929024"/>
              <a:gd name="connsiteY2" fmla="*/ 323655 h 647690"/>
              <a:gd name="connsiteX3" fmla="*/ 2785008 w 2929024"/>
              <a:gd name="connsiteY3" fmla="*/ 647690 h 647690"/>
              <a:gd name="connsiteX4" fmla="*/ 0 w 2929024"/>
              <a:gd name="connsiteY4" fmla="*/ 647690 h 647690"/>
              <a:gd name="connsiteX5" fmla="*/ 0 w 2929024"/>
              <a:gd name="connsiteY5" fmla="*/ 0 h 647690"/>
              <a:gd name="connsiteX0" fmla="*/ 0 w 2929024"/>
              <a:gd name="connsiteY0" fmla="*/ 0 h 647690"/>
              <a:gd name="connsiteX1" fmla="*/ 2709400 w 2929024"/>
              <a:gd name="connsiteY1" fmla="*/ 0 h 647690"/>
              <a:gd name="connsiteX2" fmla="*/ 2929024 w 2929024"/>
              <a:gd name="connsiteY2" fmla="*/ 323655 h 647690"/>
              <a:gd name="connsiteX3" fmla="*/ 2709400 w 2929024"/>
              <a:gd name="connsiteY3" fmla="*/ 647690 h 647690"/>
              <a:gd name="connsiteX4" fmla="*/ 0 w 2929024"/>
              <a:gd name="connsiteY4" fmla="*/ 647690 h 647690"/>
              <a:gd name="connsiteX5" fmla="*/ 0 w 2929024"/>
              <a:gd name="connsiteY5" fmla="*/ 0 h 64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9024" h="647690">
                <a:moveTo>
                  <a:pt x="0" y="0"/>
                </a:moveTo>
                <a:lnTo>
                  <a:pt x="2709400" y="0"/>
                </a:lnTo>
                <a:lnTo>
                  <a:pt x="2929024" y="323655"/>
                </a:lnTo>
                <a:lnTo>
                  <a:pt x="2709400" y="647690"/>
                </a:lnTo>
                <a:lnTo>
                  <a:pt x="0" y="647690"/>
                </a:lnTo>
                <a:lnTo>
                  <a:pt x="0" y="0"/>
                </a:lnTo>
                <a:close/>
              </a:path>
            </a:pathLst>
          </a:custGeom>
          <a:solidFill>
            <a:schemeClr val="accent3"/>
          </a:solidFill>
          <a:ln>
            <a:solidFill>
              <a:schemeClr val="accent3"/>
            </a:solidFill>
          </a:ln>
          <a:effectLst>
            <a:outerShdw blurRad="50800" dist="38100" dir="2700000" algn="tl" rotWithShape="0">
              <a:prstClr val="black">
                <a:alpha val="40000"/>
              </a:prstClr>
            </a:outerShdw>
          </a:effectLst>
        </p:spPr>
        <p:txBody>
          <a:bodyPr lIns="90000" tIns="46800" rIns="90000" bIns="108000" anchor="ctr" anchorCtr="0"/>
          <a:lstStyle/>
          <a:p>
            <a:pPr>
              <a:spcBef>
                <a:spcPts val="600"/>
              </a:spcBef>
              <a:buFont typeface="Arial" pitchFamily="34" charset="0"/>
              <a:buNone/>
            </a:pPr>
            <a:r>
              <a:rPr lang="nl-NL" sz="1200" dirty="0" smtClean="0">
                <a:solidFill>
                  <a:schemeClr val="bg1"/>
                </a:solidFill>
                <a:ea typeface="Segoe UI" panose="020B0502040204020203" pitchFamily="34" charset="0"/>
                <a:cs typeface="Segoe UI" panose="020B0502040204020203" pitchFamily="34" charset="0"/>
              </a:rPr>
              <a:t>Opleiding</a:t>
            </a:r>
            <a:endParaRPr lang="nl-NL" sz="1200" dirty="0">
              <a:solidFill>
                <a:schemeClr val="bg1"/>
              </a:solidFill>
              <a:ea typeface="Segoe UI" panose="020B0502040204020203" pitchFamily="34" charset="0"/>
              <a:cs typeface="Segoe UI" panose="020B0502040204020203" pitchFamily="34" charset="0"/>
            </a:endParaRPr>
          </a:p>
        </p:txBody>
      </p:sp>
      <p:sp>
        <p:nvSpPr>
          <p:cNvPr id="11" name="Rectangle 12"/>
          <p:cNvSpPr>
            <a:spLocks noChangeArrowheads="1"/>
          </p:cNvSpPr>
          <p:nvPr/>
        </p:nvSpPr>
        <p:spPr bwMode="gray">
          <a:xfrm>
            <a:off x="3318570" y="3423330"/>
            <a:ext cx="5501902" cy="1493921"/>
          </a:xfrm>
          <a:prstGeom prst="rect">
            <a:avLst/>
          </a:prstGeom>
          <a:solidFill>
            <a:schemeClr val="bg1"/>
          </a:solidFill>
          <a:ln w="25400">
            <a:solidFill>
              <a:schemeClr val="accent3"/>
            </a:solidFill>
          </a:ln>
          <a:effectLst>
            <a:outerShdw blurRad="50800" dist="38100" dir="2700000" algn="tl" rotWithShape="0">
              <a:prstClr val="black">
                <a:alpha val="40000"/>
              </a:prstClr>
            </a:outerShdw>
          </a:effectLst>
        </p:spPr>
        <p:txBody>
          <a:bodyPr lIns="90000" tIns="46800" rIns="90000" bIns="46800" anchor="ctr"/>
          <a:lstStyle/>
          <a:p>
            <a:pPr>
              <a:lnSpc>
                <a:spcPts val="1600"/>
              </a:lnSpc>
            </a:pPr>
            <a:r>
              <a:rPr lang="nl-NL" sz="1200" dirty="0" smtClean="0">
                <a:ea typeface="Segoe UI" panose="020B0502040204020203" pitchFamily="34" charset="0"/>
                <a:cs typeface="Segoe UI" panose="020B0502040204020203" pitchFamily="34" charset="0"/>
              </a:rPr>
              <a:t>Laag </a:t>
            </a:r>
            <a:r>
              <a:rPr lang="nl-NL" sz="1200" dirty="0">
                <a:ea typeface="Segoe UI" panose="020B0502040204020203" pitchFamily="34" charset="0"/>
                <a:cs typeface="Segoe UI" panose="020B0502040204020203" pitchFamily="34" charset="0"/>
              </a:rPr>
              <a:t>opgeleiden consumeren </a:t>
            </a:r>
            <a:r>
              <a:rPr lang="nl-NL" sz="1200" dirty="0" smtClean="0">
                <a:ea typeface="Segoe UI" panose="020B0502040204020203" pitchFamily="34" charset="0"/>
                <a:cs typeface="Segoe UI" panose="020B0502040204020203" pitchFamily="34" charset="0"/>
              </a:rPr>
              <a:t>vaker vlees </a:t>
            </a:r>
            <a:r>
              <a:rPr lang="nl-NL" sz="1200" dirty="0">
                <a:ea typeface="Segoe UI" panose="020B0502040204020203" pitchFamily="34" charset="0"/>
                <a:cs typeface="Segoe UI" panose="020B0502040204020203" pitchFamily="34" charset="0"/>
              </a:rPr>
              <a:t>dan </a:t>
            </a:r>
            <a:r>
              <a:rPr lang="nl-NL" sz="1200" dirty="0" smtClean="0">
                <a:ea typeface="Segoe UI" panose="020B0502040204020203" pitchFamily="34" charset="0"/>
                <a:cs typeface="Segoe UI" panose="020B0502040204020203" pitchFamily="34" charset="0"/>
              </a:rPr>
              <a:t>hoger opgeleiden maar passen vaker een onveilige methode toe ter controle </a:t>
            </a:r>
            <a:r>
              <a:rPr lang="nl-NL" sz="1200" dirty="0">
                <a:ea typeface="Segoe UI" panose="020B0502040204020203" pitchFamily="34" charset="0"/>
                <a:cs typeface="Segoe UI" panose="020B0502040204020203" pitchFamily="34" charset="0"/>
              </a:rPr>
              <a:t>van </a:t>
            </a:r>
            <a:r>
              <a:rPr lang="nl-NL" sz="1200" dirty="0" err="1" smtClean="0">
                <a:ea typeface="Segoe UI" panose="020B0502040204020203" pitchFamily="34" charset="0"/>
                <a:cs typeface="Segoe UI" panose="020B0502040204020203" pitchFamily="34" charset="0"/>
              </a:rPr>
              <a:t>garing</a:t>
            </a:r>
            <a:r>
              <a:rPr lang="nl-NL" sz="1200" dirty="0" smtClean="0">
                <a:ea typeface="Segoe UI" panose="020B0502040204020203" pitchFamily="34" charset="0"/>
                <a:cs typeface="Segoe UI" panose="020B0502040204020203" pitchFamily="34" charset="0"/>
              </a:rPr>
              <a:t> van vlees. </a:t>
            </a:r>
            <a:r>
              <a:rPr lang="nl-NL" sz="1200" dirty="0">
                <a:ea typeface="Segoe UI" panose="020B0502040204020203" pitchFamily="34" charset="0"/>
                <a:cs typeface="Segoe UI" panose="020B0502040204020203" pitchFamily="34" charset="0"/>
              </a:rPr>
              <a:t>De kennis rondom de risico’s van rauw of niet volledig doorbakken vlees wordt echter door </a:t>
            </a:r>
            <a:r>
              <a:rPr lang="nl-NL" sz="1200" dirty="0" smtClean="0">
                <a:ea typeface="Segoe UI" panose="020B0502040204020203" pitchFamily="34" charset="0"/>
                <a:cs typeface="Segoe UI" panose="020B0502040204020203" pitchFamily="34" charset="0"/>
              </a:rPr>
              <a:t>de hoger opgeleiden vaker onderschat</a:t>
            </a:r>
            <a:r>
              <a:rPr lang="nl-NL" sz="1200" dirty="0">
                <a:ea typeface="Segoe UI" panose="020B0502040204020203" pitchFamily="34" charset="0"/>
                <a:cs typeface="Segoe UI" panose="020B0502040204020203" pitchFamily="34" charset="0"/>
              </a:rPr>
              <a:t>. </a:t>
            </a:r>
            <a:r>
              <a:rPr lang="nl-NL" sz="1200" dirty="0" smtClean="0">
                <a:ea typeface="Segoe UI" panose="020B0502040204020203" pitchFamily="34" charset="0"/>
                <a:cs typeface="Segoe UI" panose="020B0502040204020203" pitchFamily="34" charset="0"/>
              </a:rPr>
              <a:t>Deze geven </a:t>
            </a:r>
            <a:r>
              <a:rPr lang="nl-NL" sz="1200" dirty="0">
                <a:ea typeface="Segoe UI" panose="020B0502040204020203" pitchFamily="34" charset="0"/>
                <a:cs typeface="Segoe UI" panose="020B0502040204020203" pitchFamily="34" charset="0"/>
              </a:rPr>
              <a:t>vaker aan een niet volledig doorbakken hamburger te eten en denken </a:t>
            </a:r>
            <a:r>
              <a:rPr lang="nl-NL" sz="1200" dirty="0" smtClean="0">
                <a:ea typeface="Segoe UI" panose="020B0502040204020203" pitchFamily="34" charset="0"/>
                <a:cs typeface="Segoe UI" panose="020B0502040204020203" pitchFamily="34" charset="0"/>
              </a:rPr>
              <a:t>hier ook </a:t>
            </a:r>
            <a:r>
              <a:rPr lang="nl-NL" sz="1200" dirty="0">
                <a:ea typeface="Segoe UI" panose="020B0502040204020203" pitchFamily="34" charset="0"/>
                <a:cs typeface="Segoe UI" panose="020B0502040204020203" pitchFamily="34" charset="0"/>
              </a:rPr>
              <a:t>minder vaak ziek van te kunnen worden. </a:t>
            </a:r>
            <a:r>
              <a:rPr lang="nl-NL" sz="1200" dirty="0" smtClean="0">
                <a:ea typeface="Segoe UI" panose="020B0502040204020203" pitchFamily="34" charset="0"/>
                <a:cs typeface="Segoe UI" panose="020B0502040204020203" pitchFamily="34" charset="0"/>
              </a:rPr>
              <a:t>Daarnaast beoordelen </a:t>
            </a:r>
            <a:r>
              <a:rPr lang="nl-NL" sz="1200" dirty="0">
                <a:ea typeface="Segoe UI" panose="020B0502040204020203" pitchFamily="34" charset="0"/>
                <a:cs typeface="Segoe UI" panose="020B0502040204020203" pitchFamily="34" charset="0"/>
              </a:rPr>
              <a:t>zij vleeswaren vaker op geur, reuk en smaak dan </a:t>
            </a:r>
            <a:r>
              <a:rPr lang="nl-NL" sz="1200" dirty="0" smtClean="0">
                <a:ea typeface="Segoe UI" panose="020B0502040204020203" pitchFamily="34" charset="0"/>
                <a:cs typeface="Segoe UI" panose="020B0502040204020203" pitchFamily="34" charset="0"/>
              </a:rPr>
              <a:t>op basis van </a:t>
            </a:r>
            <a:r>
              <a:rPr lang="nl-NL" sz="1200" dirty="0">
                <a:ea typeface="Segoe UI" panose="020B0502040204020203" pitchFamily="34" charset="0"/>
                <a:cs typeface="Segoe UI" panose="020B0502040204020203" pitchFamily="34" charset="0"/>
              </a:rPr>
              <a:t>TGT. </a:t>
            </a:r>
          </a:p>
        </p:txBody>
      </p:sp>
    </p:spTree>
    <p:extLst>
      <p:ext uri="{BB962C8B-B14F-4D97-AF65-F5344CB8AC3E}">
        <p14:creationId xmlns:p14="http://schemas.microsoft.com/office/powerpoint/2010/main" val="25304165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Onderzoeksverantwoording</a:t>
            </a:r>
            <a:endParaRPr lang="de-DE" dirty="0"/>
          </a:p>
        </p:txBody>
      </p:sp>
    </p:spTree>
    <p:extLst>
      <p:ext uri="{BB962C8B-B14F-4D97-AF65-F5344CB8AC3E}">
        <p14:creationId xmlns:p14="http://schemas.microsoft.com/office/powerpoint/2010/main" val="767593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NL" dirty="0" err="1" smtClean="0"/>
              <a:t>Onderzoeksverantwoording</a:t>
            </a:r>
            <a:endParaRPr lang="nl-NL" dirty="0"/>
          </a:p>
        </p:txBody>
      </p:sp>
      <p:sp>
        <p:nvSpPr>
          <p:cNvPr id="12" name="Title 8"/>
          <p:cNvSpPr txBox="1">
            <a:spLocks/>
          </p:cNvSpPr>
          <p:nvPr/>
        </p:nvSpPr>
        <p:spPr bwMode="gray">
          <a:xfrm>
            <a:off x="352776"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Methode</a:t>
            </a:r>
            <a:endParaRPr lang="nl-NL" sz="1000" b="1" dirty="0"/>
          </a:p>
        </p:txBody>
      </p:sp>
      <p:sp>
        <p:nvSpPr>
          <p:cNvPr id="15" name="Title 8"/>
          <p:cNvSpPr txBox="1">
            <a:spLocks/>
          </p:cNvSpPr>
          <p:nvPr/>
        </p:nvSpPr>
        <p:spPr bwMode="gray">
          <a:xfrm>
            <a:off x="4601248" y="915566"/>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Steekproef</a:t>
            </a:r>
            <a:endParaRPr lang="nl-NL" sz="1000" b="1" dirty="0"/>
          </a:p>
        </p:txBody>
      </p:sp>
      <p:sp>
        <p:nvSpPr>
          <p:cNvPr id="17" name="Title 8"/>
          <p:cNvSpPr txBox="1">
            <a:spLocks/>
          </p:cNvSpPr>
          <p:nvPr/>
        </p:nvSpPr>
        <p:spPr bwMode="gray">
          <a:xfrm>
            <a:off x="352776" y="2901600"/>
            <a:ext cx="4003200"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tabLst>
                <a:tab pos="180975" algn="l"/>
              </a:tabLst>
            </a:pPr>
            <a:r>
              <a:rPr lang="nl-NL" sz="1000" b="1" dirty="0" smtClean="0"/>
              <a:t>Veldwerk</a:t>
            </a:r>
            <a:endParaRPr lang="nl-NL" sz="1000" b="1" dirty="0"/>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00800" y="2901600"/>
            <a:ext cx="4147200" cy="19296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Freeform 18"/>
          <p:cNvSpPr>
            <a:spLocks noChangeAspect="1" noEditPoints="1"/>
          </p:cNvSpPr>
          <p:nvPr/>
        </p:nvSpPr>
        <p:spPr bwMode="auto">
          <a:xfrm>
            <a:off x="356196" y="1681196"/>
            <a:ext cx="354584" cy="270000"/>
          </a:xfrm>
          <a:custGeom>
            <a:avLst/>
            <a:gdLst>
              <a:gd name="T0" fmla="*/ 121 w 164"/>
              <a:gd name="T1" fmla="*/ 46 h 176"/>
              <a:gd name="T2" fmla="*/ 121 w 164"/>
              <a:gd name="T3" fmla="*/ 36 h 176"/>
              <a:gd name="T4" fmla="*/ 66 w 164"/>
              <a:gd name="T5" fmla="*/ 41 h 176"/>
              <a:gd name="T6" fmla="*/ 127 w 164"/>
              <a:gd name="T7" fmla="*/ 75 h 176"/>
              <a:gd name="T8" fmla="*/ 75 w 164"/>
              <a:gd name="T9" fmla="*/ 70 h 176"/>
              <a:gd name="T10" fmla="*/ 75 w 164"/>
              <a:gd name="T11" fmla="*/ 80 h 176"/>
              <a:gd name="T12" fmla="*/ 127 w 164"/>
              <a:gd name="T13" fmla="*/ 75 h 176"/>
              <a:gd name="T14" fmla="*/ 117 w 164"/>
              <a:gd name="T15" fmla="*/ 114 h 176"/>
              <a:gd name="T16" fmla="*/ 117 w 164"/>
              <a:gd name="T17" fmla="*/ 104 h 176"/>
              <a:gd name="T18" fmla="*/ 64 w 164"/>
              <a:gd name="T19" fmla="*/ 109 h 176"/>
              <a:gd name="T20" fmla="*/ 55 w 164"/>
              <a:gd name="T21" fmla="*/ 136 h 176"/>
              <a:gd name="T22" fmla="*/ 35 w 164"/>
              <a:gd name="T23" fmla="*/ 164 h 176"/>
              <a:gd name="T24" fmla="*/ 15 w 164"/>
              <a:gd name="T25" fmla="*/ 151 h 176"/>
              <a:gd name="T26" fmla="*/ 14 w 164"/>
              <a:gd name="T27" fmla="*/ 134 h 176"/>
              <a:gd name="T28" fmla="*/ 127 w 164"/>
              <a:gd name="T29" fmla="*/ 12 h 176"/>
              <a:gd name="T30" fmla="*/ 140 w 164"/>
              <a:gd name="T31" fmla="*/ 124 h 176"/>
              <a:gd name="T32" fmla="*/ 135 w 164"/>
              <a:gd name="T33" fmla="*/ 0 h 176"/>
              <a:gd name="T34" fmla="*/ 3 w 164"/>
              <a:gd name="T35" fmla="*/ 8 h 176"/>
              <a:gd name="T36" fmla="*/ 3 w 164"/>
              <a:gd name="T37" fmla="*/ 130 h 176"/>
              <a:gd name="T38" fmla="*/ 23 w 164"/>
              <a:gd name="T39" fmla="*/ 174 h 176"/>
              <a:gd name="T40" fmla="*/ 34 w 164"/>
              <a:gd name="T41" fmla="*/ 176 h 176"/>
              <a:gd name="T42" fmla="*/ 34 w 164"/>
              <a:gd name="T43" fmla="*/ 176 h 176"/>
              <a:gd name="T44" fmla="*/ 130 w 164"/>
              <a:gd name="T45" fmla="*/ 176 h 176"/>
              <a:gd name="T46" fmla="*/ 164 w 164"/>
              <a:gd name="T47" fmla="*/ 136 h 176"/>
              <a:gd name="T48" fmla="*/ 47 w 164"/>
              <a:gd name="T49" fmla="*/ 51 h 176"/>
              <a:gd name="T50" fmla="*/ 63 w 164"/>
              <a:gd name="T51" fmla="*/ 35 h 176"/>
              <a:gd name="T52" fmla="*/ 63 w 164"/>
              <a:gd name="T53" fmla="*/ 31 h 176"/>
              <a:gd name="T54" fmla="*/ 58 w 164"/>
              <a:gd name="T55" fmla="*/ 27 h 176"/>
              <a:gd name="T56" fmla="*/ 47 w 164"/>
              <a:gd name="T57" fmla="*/ 37 h 176"/>
              <a:gd name="T58" fmla="*/ 39 w 164"/>
              <a:gd name="T59" fmla="*/ 31 h 176"/>
              <a:gd name="T60" fmla="*/ 34 w 164"/>
              <a:gd name="T61" fmla="*/ 35 h 176"/>
              <a:gd name="T62" fmla="*/ 34 w 164"/>
              <a:gd name="T63" fmla="*/ 39 h 176"/>
              <a:gd name="T64" fmla="*/ 47 w 164"/>
              <a:gd name="T65" fmla="*/ 51 h 176"/>
              <a:gd name="T66" fmla="*/ 68 w 164"/>
              <a:gd name="T67" fmla="*/ 66 h 176"/>
              <a:gd name="T68" fmla="*/ 62 w 164"/>
              <a:gd name="T69" fmla="*/ 61 h 176"/>
              <a:gd name="T70" fmla="*/ 51 w 164"/>
              <a:gd name="T71" fmla="*/ 71 h 176"/>
              <a:gd name="T72" fmla="*/ 44 w 164"/>
              <a:gd name="T73" fmla="*/ 65 h 176"/>
              <a:gd name="T74" fmla="*/ 38 w 164"/>
              <a:gd name="T75" fmla="*/ 70 h 176"/>
              <a:gd name="T76" fmla="*/ 38 w 164"/>
              <a:gd name="T77" fmla="*/ 74 h 176"/>
              <a:gd name="T78" fmla="*/ 51 w 164"/>
              <a:gd name="T79" fmla="*/ 85 h 176"/>
              <a:gd name="T80" fmla="*/ 68 w 164"/>
              <a:gd name="T81" fmla="*/ 70 h 176"/>
              <a:gd name="T82" fmla="*/ 30 w 164"/>
              <a:gd name="T83" fmla="*/ 106 h 176"/>
              <a:gd name="T84" fmla="*/ 42 w 164"/>
              <a:gd name="T85" fmla="*/ 119 h 176"/>
              <a:gd name="T86" fmla="*/ 46 w 164"/>
              <a:gd name="T87" fmla="*/ 119 h 176"/>
              <a:gd name="T88" fmla="*/ 61 w 164"/>
              <a:gd name="T89" fmla="*/ 102 h 176"/>
              <a:gd name="T90" fmla="*/ 57 w 164"/>
              <a:gd name="T91" fmla="*/ 97 h 176"/>
              <a:gd name="T92" fmla="*/ 53 w 164"/>
              <a:gd name="T93" fmla="*/ 97 h 176"/>
              <a:gd name="T94" fmla="*/ 39 w 164"/>
              <a:gd name="T95" fmla="*/ 101 h 176"/>
              <a:gd name="T96" fmla="*/ 34 w 164"/>
              <a:gd name="T97" fmla="*/ 101 h 176"/>
              <a:gd name="T98" fmla="*/ 30 w 164"/>
              <a:gd name="T99" fmla="*/ 10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76">
                <a:moveTo>
                  <a:pt x="71" y="46"/>
                </a:moveTo>
                <a:cubicBezTo>
                  <a:pt x="121" y="46"/>
                  <a:pt x="121" y="46"/>
                  <a:pt x="121" y="46"/>
                </a:cubicBezTo>
                <a:cubicBezTo>
                  <a:pt x="124" y="46"/>
                  <a:pt x="126" y="43"/>
                  <a:pt x="126" y="41"/>
                </a:cubicBezTo>
                <a:cubicBezTo>
                  <a:pt x="126" y="38"/>
                  <a:pt x="124" y="36"/>
                  <a:pt x="121" y="36"/>
                </a:cubicBezTo>
                <a:cubicBezTo>
                  <a:pt x="71" y="36"/>
                  <a:pt x="71" y="36"/>
                  <a:pt x="71" y="36"/>
                </a:cubicBezTo>
                <a:cubicBezTo>
                  <a:pt x="69" y="36"/>
                  <a:pt x="66" y="38"/>
                  <a:pt x="66" y="41"/>
                </a:cubicBezTo>
                <a:cubicBezTo>
                  <a:pt x="66" y="43"/>
                  <a:pt x="69" y="46"/>
                  <a:pt x="71" y="46"/>
                </a:cubicBezTo>
                <a:close/>
                <a:moveTo>
                  <a:pt x="127" y="75"/>
                </a:moveTo>
                <a:cubicBezTo>
                  <a:pt x="127" y="72"/>
                  <a:pt x="125" y="70"/>
                  <a:pt x="122" y="70"/>
                </a:cubicBezTo>
                <a:cubicBezTo>
                  <a:pt x="75" y="70"/>
                  <a:pt x="75" y="70"/>
                  <a:pt x="75" y="70"/>
                </a:cubicBezTo>
                <a:cubicBezTo>
                  <a:pt x="73" y="70"/>
                  <a:pt x="70" y="72"/>
                  <a:pt x="70" y="75"/>
                </a:cubicBezTo>
                <a:cubicBezTo>
                  <a:pt x="70" y="78"/>
                  <a:pt x="73" y="80"/>
                  <a:pt x="75" y="80"/>
                </a:cubicBezTo>
                <a:cubicBezTo>
                  <a:pt x="122" y="80"/>
                  <a:pt x="122" y="80"/>
                  <a:pt x="122" y="80"/>
                </a:cubicBezTo>
                <a:cubicBezTo>
                  <a:pt x="125" y="80"/>
                  <a:pt x="127" y="78"/>
                  <a:pt x="127" y="75"/>
                </a:cubicBezTo>
                <a:close/>
                <a:moveTo>
                  <a:pt x="69" y="114"/>
                </a:moveTo>
                <a:cubicBezTo>
                  <a:pt x="117" y="114"/>
                  <a:pt x="117" y="114"/>
                  <a:pt x="117" y="114"/>
                </a:cubicBezTo>
                <a:cubicBezTo>
                  <a:pt x="120" y="114"/>
                  <a:pt x="122" y="112"/>
                  <a:pt x="122" y="109"/>
                </a:cubicBezTo>
                <a:cubicBezTo>
                  <a:pt x="122" y="107"/>
                  <a:pt x="120" y="104"/>
                  <a:pt x="117" y="104"/>
                </a:cubicBezTo>
                <a:cubicBezTo>
                  <a:pt x="69" y="104"/>
                  <a:pt x="69" y="104"/>
                  <a:pt x="69" y="104"/>
                </a:cubicBezTo>
                <a:cubicBezTo>
                  <a:pt x="66" y="104"/>
                  <a:pt x="64" y="107"/>
                  <a:pt x="64" y="109"/>
                </a:cubicBezTo>
                <a:cubicBezTo>
                  <a:pt x="64" y="112"/>
                  <a:pt x="66" y="114"/>
                  <a:pt x="69" y="114"/>
                </a:cubicBezTo>
                <a:close/>
                <a:moveTo>
                  <a:pt x="55" y="136"/>
                </a:moveTo>
                <a:cubicBezTo>
                  <a:pt x="55" y="142"/>
                  <a:pt x="55" y="142"/>
                  <a:pt x="55" y="142"/>
                </a:cubicBezTo>
                <a:cubicBezTo>
                  <a:pt x="55" y="154"/>
                  <a:pt x="46" y="163"/>
                  <a:pt x="35" y="164"/>
                </a:cubicBezTo>
                <a:cubicBezTo>
                  <a:pt x="32" y="164"/>
                  <a:pt x="29" y="163"/>
                  <a:pt x="27" y="162"/>
                </a:cubicBezTo>
                <a:cubicBezTo>
                  <a:pt x="21" y="160"/>
                  <a:pt x="17" y="156"/>
                  <a:pt x="15" y="151"/>
                </a:cubicBezTo>
                <a:cubicBezTo>
                  <a:pt x="12" y="146"/>
                  <a:pt x="12" y="140"/>
                  <a:pt x="14" y="134"/>
                </a:cubicBezTo>
                <a:cubicBezTo>
                  <a:pt x="14" y="134"/>
                  <a:pt x="14" y="134"/>
                  <a:pt x="14" y="134"/>
                </a:cubicBezTo>
                <a:cubicBezTo>
                  <a:pt x="28" y="95"/>
                  <a:pt x="29" y="52"/>
                  <a:pt x="17" y="12"/>
                </a:cubicBezTo>
                <a:cubicBezTo>
                  <a:pt x="127" y="12"/>
                  <a:pt x="127" y="12"/>
                  <a:pt x="127" y="12"/>
                </a:cubicBezTo>
                <a:cubicBezTo>
                  <a:pt x="139" y="48"/>
                  <a:pt x="139" y="88"/>
                  <a:pt x="127" y="124"/>
                </a:cubicBezTo>
                <a:cubicBezTo>
                  <a:pt x="140" y="124"/>
                  <a:pt x="140" y="124"/>
                  <a:pt x="140" y="124"/>
                </a:cubicBezTo>
                <a:cubicBezTo>
                  <a:pt x="152" y="85"/>
                  <a:pt x="150" y="43"/>
                  <a:pt x="137" y="4"/>
                </a:cubicBezTo>
                <a:cubicBezTo>
                  <a:pt x="135" y="0"/>
                  <a:pt x="135" y="0"/>
                  <a:pt x="135" y="0"/>
                </a:cubicBezTo>
                <a:cubicBezTo>
                  <a:pt x="0" y="0"/>
                  <a:pt x="0" y="0"/>
                  <a:pt x="0" y="0"/>
                </a:cubicBezTo>
                <a:cubicBezTo>
                  <a:pt x="3" y="8"/>
                  <a:pt x="3" y="8"/>
                  <a:pt x="3" y="8"/>
                </a:cubicBezTo>
                <a:cubicBezTo>
                  <a:pt x="17" y="48"/>
                  <a:pt x="17" y="91"/>
                  <a:pt x="3" y="130"/>
                </a:cubicBezTo>
                <a:cubicBezTo>
                  <a:pt x="3" y="130"/>
                  <a:pt x="3" y="130"/>
                  <a:pt x="3" y="130"/>
                </a:cubicBezTo>
                <a:cubicBezTo>
                  <a:pt x="0" y="139"/>
                  <a:pt x="0" y="148"/>
                  <a:pt x="4" y="156"/>
                </a:cubicBezTo>
                <a:cubicBezTo>
                  <a:pt x="7" y="164"/>
                  <a:pt x="14" y="171"/>
                  <a:pt x="23" y="174"/>
                </a:cubicBezTo>
                <a:cubicBezTo>
                  <a:pt x="26" y="175"/>
                  <a:pt x="30" y="176"/>
                  <a:pt x="34" y="176"/>
                </a:cubicBezTo>
                <a:cubicBezTo>
                  <a:pt x="34" y="176"/>
                  <a:pt x="34" y="176"/>
                  <a:pt x="34" y="176"/>
                </a:cubicBezTo>
                <a:cubicBezTo>
                  <a:pt x="34" y="176"/>
                  <a:pt x="34" y="176"/>
                  <a:pt x="34" y="176"/>
                </a:cubicBezTo>
                <a:cubicBezTo>
                  <a:pt x="34" y="176"/>
                  <a:pt x="34" y="176"/>
                  <a:pt x="34" y="176"/>
                </a:cubicBezTo>
                <a:cubicBezTo>
                  <a:pt x="35" y="176"/>
                  <a:pt x="35" y="176"/>
                  <a:pt x="35" y="176"/>
                </a:cubicBezTo>
                <a:cubicBezTo>
                  <a:pt x="130" y="176"/>
                  <a:pt x="130" y="176"/>
                  <a:pt x="130" y="176"/>
                </a:cubicBezTo>
                <a:cubicBezTo>
                  <a:pt x="149" y="176"/>
                  <a:pt x="164" y="161"/>
                  <a:pt x="164" y="142"/>
                </a:cubicBezTo>
                <a:cubicBezTo>
                  <a:pt x="164" y="136"/>
                  <a:pt x="164" y="136"/>
                  <a:pt x="164" y="136"/>
                </a:cubicBezTo>
                <a:lnTo>
                  <a:pt x="55" y="136"/>
                </a:lnTo>
                <a:close/>
                <a:moveTo>
                  <a:pt x="47" y="51"/>
                </a:moveTo>
                <a:cubicBezTo>
                  <a:pt x="47" y="51"/>
                  <a:pt x="48" y="51"/>
                  <a:pt x="49" y="50"/>
                </a:cubicBezTo>
                <a:cubicBezTo>
                  <a:pt x="63" y="35"/>
                  <a:pt x="63" y="35"/>
                  <a:pt x="63" y="35"/>
                </a:cubicBezTo>
                <a:cubicBezTo>
                  <a:pt x="64" y="35"/>
                  <a:pt x="64" y="34"/>
                  <a:pt x="64" y="33"/>
                </a:cubicBezTo>
                <a:cubicBezTo>
                  <a:pt x="64" y="32"/>
                  <a:pt x="64" y="32"/>
                  <a:pt x="63" y="31"/>
                </a:cubicBezTo>
                <a:cubicBezTo>
                  <a:pt x="60" y="28"/>
                  <a:pt x="60" y="28"/>
                  <a:pt x="60" y="28"/>
                </a:cubicBezTo>
                <a:cubicBezTo>
                  <a:pt x="59" y="27"/>
                  <a:pt x="59" y="27"/>
                  <a:pt x="58" y="27"/>
                </a:cubicBezTo>
                <a:cubicBezTo>
                  <a:pt x="57" y="27"/>
                  <a:pt x="56" y="27"/>
                  <a:pt x="56" y="28"/>
                </a:cubicBezTo>
                <a:cubicBezTo>
                  <a:pt x="47" y="37"/>
                  <a:pt x="47" y="37"/>
                  <a:pt x="47" y="37"/>
                </a:cubicBezTo>
                <a:cubicBezTo>
                  <a:pt x="41" y="32"/>
                  <a:pt x="41" y="32"/>
                  <a:pt x="41" y="32"/>
                </a:cubicBezTo>
                <a:cubicBezTo>
                  <a:pt x="41" y="31"/>
                  <a:pt x="40" y="31"/>
                  <a:pt x="39" y="31"/>
                </a:cubicBezTo>
                <a:cubicBezTo>
                  <a:pt x="39" y="31"/>
                  <a:pt x="38" y="31"/>
                  <a:pt x="37" y="32"/>
                </a:cubicBezTo>
                <a:cubicBezTo>
                  <a:pt x="34" y="35"/>
                  <a:pt x="34" y="35"/>
                  <a:pt x="34" y="35"/>
                </a:cubicBezTo>
                <a:cubicBezTo>
                  <a:pt x="33" y="36"/>
                  <a:pt x="33" y="37"/>
                  <a:pt x="33" y="37"/>
                </a:cubicBezTo>
                <a:cubicBezTo>
                  <a:pt x="33" y="38"/>
                  <a:pt x="33" y="39"/>
                  <a:pt x="34" y="39"/>
                </a:cubicBezTo>
                <a:cubicBezTo>
                  <a:pt x="44" y="50"/>
                  <a:pt x="44" y="50"/>
                  <a:pt x="44" y="50"/>
                </a:cubicBezTo>
                <a:cubicBezTo>
                  <a:pt x="45" y="51"/>
                  <a:pt x="46" y="51"/>
                  <a:pt x="47" y="51"/>
                </a:cubicBezTo>
                <a:close/>
                <a:moveTo>
                  <a:pt x="69" y="68"/>
                </a:moveTo>
                <a:cubicBezTo>
                  <a:pt x="69" y="67"/>
                  <a:pt x="68" y="66"/>
                  <a:pt x="68" y="66"/>
                </a:cubicBezTo>
                <a:cubicBezTo>
                  <a:pt x="64" y="62"/>
                  <a:pt x="64" y="62"/>
                  <a:pt x="64" y="62"/>
                </a:cubicBezTo>
                <a:cubicBezTo>
                  <a:pt x="64" y="62"/>
                  <a:pt x="63" y="61"/>
                  <a:pt x="62" y="61"/>
                </a:cubicBezTo>
                <a:cubicBezTo>
                  <a:pt x="61" y="61"/>
                  <a:pt x="61" y="62"/>
                  <a:pt x="60" y="62"/>
                </a:cubicBezTo>
                <a:cubicBezTo>
                  <a:pt x="51" y="71"/>
                  <a:pt x="51" y="71"/>
                  <a:pt x="51" y="71"/>
                </a:cubicBezTo>
                <a:cubicBezTo>
                  <a:pt x="46" y="66"/>
                  <a:pt x="46" y="66"/>
                  <a:pt x="46" y="66"/>
                </a:cubicBezTo>
                <a:cubicBezTo>
                  <a:pt x="45" y="66"/>
                  <a:pt x="44" y="65"/>
                  <a:pt x="44" y="65"/>
                </a:cubicBezTo>
                <a:cubicBezTo>
                  <a:pt x="43" y="65"/>
                  <a:pt x="42" y="66"/>
                  <a:pt x="42" y="66"/>
                </a:cubicBezTo>
                <a:cubicBezTo>
                  <a:pt x="38" y="70"/>
                  <a:pt x="38" y="70"/>
                  <a:pt x="38" y="70"/>
                </a:cubicBezTo>
                <a:cubicBezTo>
                  <a:pt x="38" y="70"/>
                  <a:pt x="37" y="71"/>
                  <a:pt x="37" y="72"/>
                </a:cubicBezTo>
                <a:cubicBezTo>
                  <a:pt x="37" y="72"/>
                  <a:pt x="38" y="73"/>
                  <a:pt x="38" y="74"/>
                </a:cubicBezTo>
                <a:cubicBezTo>
                  <a:pt x="49" y="84"/>
                  <a:pt x="49" y="84"/>
                  <a:pt x="49" y="84"/>
                </a:cubicBezTo>
                <a:cubicBezTo>
                  <a:pt x="49" y="85"/>
                  <a:pt x="50" y="85"/>
                  <a:pt x="51" y="85"/>
                </a:cubicBezTo>
                <a:cubicBezTo>
                  <a:pt x="52" y="85"/>
                  <a:pt x="52" y="85"/>
                  <a:pt x="53" y="84"/>
                </a:cubicBezTo>
                <a:cubicBezTo>
                  <a:pt x="68" y="70"/>
                  <a:pt x="68" y="70"/>
                  <a:pt x="68" y="70"/>
                </a:cubicBezTo>
                <a:cubicBezTo>
                  <a:pt x="68" y="69"/>
                  <a:pt x="69" y="68"/>
                  <a:pt x="69" y="68"/>
                </a:cubicBezTo>
                <a:close/>
                <a:moveTo>
                  <a:pt x="30" y="106"/>
                </a:moveTo>
                <a:cubicBezTo>
                  <a:pt x="30" y="107"/>
                  <a:pt x="31" y="108"/>
                  <a:pt x="31" y="108"/>
                </a:cubicBezTo>
                <a:cubicBezTo>
                  <a:pt x="42" y="119"/>
                  <a:pt x="42" y="119"/>
                  <a:pt x="42" y="119"/>
                </a:cubicBezTo>
                <a:cubicBezTo>
                  <a:pt x="42" y="119"/>
                  <a:pt x="43" y="120"/>
                  <a:pt x="44" y="120"/>
                </a:cubicBezTo>
                <a:cubicBezTo>
                  <a:pt x="45" y="120"/>
                  <a:pt x="45" y="119"/>
                  <a:pt x="46" y="119"/>
                </a:cubicBezTo>
                <a:cubicBezTo>
                  <a:pt x="61" y="104"/>
                  <a:pt x="61" y="104"/>
                  <a:pt x="61" y="104"/>
                </a:cubicBezTo>
                <a:cubicBezTo>
                  <a:pt x="61" y="104"/>
                  <a:pt x="61" y="103"/>
                  <a:pt x="61" y="102"/>
                </a:cubicBezTo>
                <a:cubicBezTo>
                  <a:pt x="61" y="101"/>
                  <a:pt x="61" y="100"/>
                  <a:pt x="61" y="100"/>
                </a:cubicBezTo>
                <a:cubicBezTo>
                  <a:pt x="57" y="97"/>
                  <a:pt x="57" y="97"/>
                  <a:pt x="57" y="97"/>
                </a:cubicBezTo>
                <a:cubicBezTo>
                  <a:pt x="57" y="96"/>
                  <a:pt x="56" y="96"/>
                  <a:pt x="55" y="96"/>
                </a:cubicBezTo>
                <a:cubicBezTo>
                  <a:pt x="54" y="96"/>
                  <a:pt x="54" y="96"/>
                  <a:pt x="53" y="97"/>
                </a:cubicBezTo>
                <a:cubicBezTo>
                  <a:pt x="44" y="106"/>
                  <a:pt x="44" y="106"/>
                  <a:pt x="44" y="106"/>
                </a:cubicBezTo>
                <a:cubicBezTo>
                  <a:pt x="39" y="101"/>
                  <a:pt x="39" y="101"/>
                  <a:pt x="39" y="101"/>
                </a:cubicBezTo>
                <a:cubicBezTo>
                  <a:pt x="38" y="100"/>
                  <a:pt x="37" y="100"/>
                  <a:pt x="37" y="100"/>
                </a:cubicBezTo>
                <a:cubicBezTo>
                  <a:pt x="36" y="100"/>
                  <a:pt x="35" y="100"/>
                  <a:pt x="34" y="101"/>
                </a:cubicBezTo>
                <a:cubicBezTo>
                  <a:pt x="31" y="104"/>
                  <a:pt x="31" y="104"/>
                  <a:pt x="31" y="104"/>
                </a:cubicBezTo>
                <a:cubicBezTo>
                  <a:pt x="31" y="104"/>
                  <a:pt x="30" y="105"/>
                  <a:pt x="30"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latin typeface="Arial" panose="020B0604020202020204" pitchFamily="34" charset="0"/>
              <a:cs typeface="Arial" panose="020B0604020202020204" pitchFamily="34" charset="0"/>
            </a:endParaRPr>
          </a:p>
        </p:txBody>
      </p:sp>
      <p:sp>
        <p:nvSpPr>
          <p:cNvPr id="20" name="Freeform 25"/>
          <p:cNvSpPr>
            <a:spLocks noEditPoints="1"/>
          </p:cNvSpPr>
          <p:nvPr/>
        </p:nvSpPr>
        <p:spPr bwMode="auto">
          <a:xfrm>
            <a:off x="355068" y="1275606"/>
            <a:ext cx="356840" cy="270000"/>
          </a:xfrm>
          <a:custGeom>
            <a:avLst/>
            <a:gdLst>
              <a:gd name="T0" fmla="*/ 149 w 866"/>
              <a:gd name="T1" fmla="*/ 491 h 689"/>
              <a:gd name="T2" fmla="*/ 717 w 866"/>
              <a:gd name="T3" fmla="*/ 491 h 689"/>
              <a:gd name="T4" fmla="*/ 778 w 866"/>
              <a:gd name="T5" fmla="*/ 431 h 689"/>
              <a:gd name="T6" fmla="*/ 778 w 866"/>
              <a:gd name="T7" fmla="*/ 431 h 689"/>
              <a:gd name="T8" fmla="*/ 778 w 866"/>
              <a:gd name="T9" fmla="*/ 61 h 689"/>
              <a:gd name="T10" fmla="*/ 717 w 866"/>
              <a:gd name="T11" fmla="*/ 0 h 689"/>
              <a:gd name="T12" fmla="*/ 149 w 866"/>
              <a:gd name="T13" fmla="*/ 0 h 689"/>
              <a:gd name="T14" fmla="*/ 89 w 866"/>
              <a:gd name="T15" fmla="*/ 61 h 689"/>
              <a:gd name="T16" fmla="*/ 89 w 866"/>
              <a:gd name="T17" fmla="*/ 431 h 689"/>
              <a:gd name="T18" fmla="*/ 149 w 866"/>
              <a:gd name="T19" fmla="*/ 491 h 689"/>
              <a:gd name="T20" fmla="*/ 155 w 866"/>
              <a:gd name="T21" fmla="*/ 67 h 689"/>
              <a:gd name="T22" fmla="*/ 711 w 866"/>
              <a:gd name="T23" fmla="*/ 67 h 689"/>
              <a:gd name="T24" fmla="*/ 711 w 866"/>
              <a:gd name="T25" fmla="*/ 425 h 689"/>
              <a:gd name="T26" fmla="*/ 155 w 866"/>
              <a:gd name="T27" fmla="*/ 425 h 689"/>
              <a:gd name="T28" fmla="*/ 155 w 866"/>
              <a:gd name="T29" fmla="*/ 67 h 689"/>
              <a:gd name="T30" fmla="*/ 848 w 866"/>
              <a:gd name="T31" fmla="*/ 615 h 689"/>
              <a:gd name="T32" fmla="*/ 776 w 866"/>
              <a:gd name="T33" fmla="*/ 543 h 689"/>
              <a:gd name="T34" fmla="*/ 707 w 866"/>
              <a:gd name="T35" fmla="*/ 513 h 689"/>
              <a:gd name="T36" fmla="*/ 159 w 866"/>
              <a:gd name="T37" fmla="*/ 513 h 689"/>
              <a:gd name="T38" fmla="*/ 90 w 866"/>
              <a:gd name="T39" fmla="*/ 543 h 689"/>
              <a:gd name="T40" fmla="*/ 18 w 866"/>
              <a:gd name="T41" fmla="*/ 615 h 689"/>
              <a:gd name="T42" fmla="*/ 0 w 866"/>
              <a:gd name="T43" fmla="*/ 661 h 689"/>
              <a:gd name="T44" fmla="*/ 23 w 866"/>
              <a:gd name="T45" fmla="*/ 689 h 689"/>
              <a:gd name="T46" fmla="*/ 843 w 866"/>
              <a:gd name="T47" fmla="*/ 689 h 689"/>
              <a:gd name="T48" fmla="*/ 866 w 866"/>
              <a:gd name="T49" fmla="*/ 661 h 689"/>
              <a:gd name="T50" fmla="*/ 848 w 866"/>
              <a:gd name="T51" fmla="*/ 615 h 689"/>
              <a:gd name="T52" fmla="*/ 515 w 866"/>
              <a:gd name="T53" fmla="*/ 628 h 689"/>
              <a:gd name="T54" fmla="*/ 352 w 866"/>
              <a:gd name="T55" fmla="*/ 628 h 689"/>
              <a:gd name="T56" fmla="*/ 347 w 866"/>
              <a:gd name="T57" fmla="*/ 620 h 689"/>
              <a:gd name="T58" fmla="*/ 351 w 866"/>
              <a:gd name="T59" fmla="*/ 605 h 689"/>
              <a:gd name="T60" fmla="*/ 365 w 866"/>
              <a:gd name="T61" fmla="*/ 582 h 689"/>
              <a:gd name="T62" fmla="*/ 379 w 866"/>
              <a:gd name="T63" fmla="*/ 573 h 689"/>
              <a:gd name="T64" fmla="*/ 488 w 866"/>
              <a:gd name="T65" fmla="*/ 573 h 689"/>
              <a:gd name="T66" fmla="*/ 501 w 866"/>
              <a:gd name="T67" fmla="*/ 582 h 689"/>
              <a:gd name="T68" fmla="*/ 516 w 866"/>
              <a:gd name="T69" fmla="*/ 605 h 689"/>
              <a:gd name="T70" fmla="*/ 519 w 866"/>
              <a:gd name="T71" fmla="*/ 620 h 689"/>
              <a:gd name="T72" fmla="*/ 515 w 866"/>
              <a:gd name="T73" fmla="*/ 628 h 689"/>
              <a:gd name="T74" fmla="*/ 470 w 866"/>
              <a:gd name="T75" fmla="*/ 249 h 689"/>
              <a:gd name="T76" fmla="*/ 470 w 866"/>
              <a:gd name="T77" fmla="*/ 237 h 689"/>
              <a:gd name="T78" fmla="*/ 482 w 866"/>
              <a:gd name="T79" fmla="*/ 225 h 689"/>
              <a:gd name="T80" fmla="*/ 473 w 866"/>
              <a:gd name="T81" fmla="*/ 202 h 689"/>
              <a:gd name="T82" fmla="*/ 358 w 866"/>
              <a:gd name="T83" fmla="*/ 159 h 689"/>
              <a:gd name="T84" fmla="*/ 348 w 866"/>
              <a:gd name="T85" fmla="*/ 168 h 689"/>
              <a:gd name="T86" fmla="*/ 393 w 866"/>
              <a:gd name="T87" fmla="*/ 282 h 689"/>
              <a:gd name="T88" fmla="*/ 416 w 866"/>
              <a:gd name="T89" fmla="*/ 292 h 689"/>
              <a:gd name="T90" fmla="*/ 427 w 866"/>
              <a:gd name="T91" fmla="*/ 280 h 689"/>
              <a:gd name="T92" fmla="*/ 439 w 866"/>
              <a:gd name="T93" fmla="*/ 280 h 689"/>
              <a:gd name="T94" fmla="*/ 486 w 866"/>
              <a:gd name="T95" fmla="*/ 327 h 689"/>
              <a:gd name="T96" fmla="*/ 509 w 866"/>
              <a:gd name="T97" fmla="*/ 318 h 689"/>
              <a:gd name="T98" fmla="*/ 517 w 866"/>
              <a:gd name="T99" fmla="*/ 295 h 689"/>
              <a:gd name="T100" fmla="*/ 470 w 866"/>
              <a:gd name="T101" fmla="*/ 24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689">
                <a:moveTo>
                  <a:pt x="149" y="491"/>
                </a:moveTo>
                <a:cubicBezTo>
                  <a:pt x="717" y="491"/>
                  <a:pt x="717" y="491"/>
                  <a:pt x="717" y="491"/>
                </a:cubicBezTo>
                <a:cubicBezTo>
                  <a:pt x="751" y="491"/>
                  <a:pt x="778" y="464"/>
                  <a:pt x="778" y="431"/>
                </a:cubicBezTo>
                <a:cubicBezTo>
                  <a:pt x="778" y="431"/>
                  <a:pt x="778" y="431"/>
                  <a:pt x="778" y="431"/>
                </a:cubicBezTo>
                <a:cubicBezTo>
                  <a:pt x="778" y="61"/>
                  <a:pt x="778" y="61"/>
                  <a:pt x="778" y="61"/>
                </a:cubicBezTo>
                <a:cubicBezTo>
                  <a:pt x="778" y="27"/>
                  <a:pt x="751" y="0"/>
                  <a:pt x="717" y="0"/>
                </a:cubicBezTo>
                <a:cubicBezTo>
                  <a:pt x="149" y="0"/>
                  <a:pt x="149" y="0"/>
                  <a:pt x="149" y="0"/>
                </a:cubicBezTo>
                <a:cubicBezTo>
                  <a:pt x="116" y="0"/>
                  <a:pt x="89" y="27"/>
                  <a:pt x="89" y="61"/>
                </a:cubicBezTo>
                <a:cubicBezTo>
                  <a:pt x="89" y="431"/>
                  <a:pt x="89" y="431"/>
                  <a:pt x="89" y="431"/>
                </a:cubicBezTo>
                <a:cubicBezTo>
                  <a:pt x="89" y="464"/>
                  <a:pt x="116" y="491"/>
                  <a:pt x="149" y="491"/>
                </a:cubicBezTo>
                <a:close/>
                <a:moveTo>
                  <a:pt x="155" y="67"/>
                </a:moveTo>
                <a:cubicBezTo>
                  <a:pt x="711" y="67"/>
                  <a:pt x="711" y="67"/>
                  <a:pt x="711" y="67"/>
                </a:cubicBezTo>
                <a:cubicBezTo>
                  <a:pt x="711" y="425"/>
                  <a:pt x="711" y="425"/>
                  <a:pt x="711" y="425"/>
                </a:cubicBezTo>
                <a:cubicBezTo>
                  <a:pt x="155" y="425"/>
                  <a:pt x="155" y="425"/>
                  <a:pt x="155" y="425"/>
                </a:cubicBezTo>
                <a:lnTo>
                  <a:pt x="155" y="67"/>
                </a:lnTo>
                <a:close/>
                <a:moveTo>
                  <a:pt x="848" y="615"/>
                </a:moveTo>
                <a:cubicBezTo>
                  <a:pt x="776" y="543"/>
                  <a:pt x="776" y="543"/>
                  <a:pt x="776" y="543"/>
                </a:cubicBezTo>
                <a:cubicBezTo>
                  <a:pt x="759" y="526"/>
                  <a:pt x="729" y="513"/>
                  <a:pt x="707" y="513"/>
                </a:cubicBezTo>
                <a:cubicBezTo>
                  <a:pt x="159" y="513"/>
                  <a:pt x="159" y="513"/>
                  <a:pt x="159" y="513"/>
                </a:cubicBezTo>
                <a:cubicBezTo>
                  <a:pt x="137" y="513"/>
                  <a:pt x="107" y="526"/>
                  <a:pt x="90" y="543"/>
                </a:cubicBezTo>
                <a:cubicBezTo>
                  <a:pt x="18" y="615"/>
                  <a:pt x="18" y="615"/>
                  <a:pt x="18" y="615"/>
                </a:cubicBezTo>
                <a:cubicBezTo>
                  <a:pt x="8" y="625"/>
                  <a:pt x="0" y="646"/>
                  <a:pt x="0" y="661"/>
                </a:cubicBezTo>
                <a:cubicBezTo>
                  <a:pt x="0" y="677"/>
                  <a:pt x="11" y="689"/>
                  <a:pt x="23" y="689"/>
                </a:cubicBezTo>
                <a:cubicBezTo>
                  <a:pt x="843" y="689"/>
                  <a:pt x="843" y="689"/>
                  <a:pt x="843" y="689"/>
                </a:cubicBezTo>
                <a:cubicBezTo>
                  <a:pt x="856" y="689"/>
                  <a:pt x="866" y="677"/>
                  <a:pt x="866" y="661"/>
                </a:cubicBezTo>
                <a:cubicBezTo>
                  <a:pt x="866" y="646"/>
                  <a:pt x="858" y="625"/>
                  <a:pt x="848" y="615"/>
                </a:cubicBezTo>
                <a:close/>
                <a:moveTo>
                  <a:pt x="515" y="628"/>
                </a:moveTo>
                <a:cubicBezTo>
                  <a:pt x="352" y="628"/>
                  <a:pt x="352" y="628"/>
                  <a:pt x="352" y="628"/>
                </a:cubicBezTo>
                <a:cubicBezTo>
                  <a:pt x="349" y="628"/>
                  <a:pt x="347" y="624"/>
                  <a:pt x="347" y="620"/>
                </a:cubicBezTo>
                <a:cubicBezTo>
                  <a:pt x="347" y="615"/>
                  <a:pt x="349" y="608"/>
                  <a:pt x="351" y="605"/>
                </a:cubicBezTo>
                <a:cubicBezTo>
                  <a:pt x="365" y="582"/>
                  <a:pt x="365" y="582"/>
                  <a:pt x="365" y="582"/>
                </a:cubicBezTo>
                <a:cubicBezTo>
                  <a:pt x="368" y="577"/>
                  <a:pt x="374" y="573"/>
                  <a:pt x="379" y="573"/>
                </a:cubicBezTo>
                <a:cubicBezTo>
                  <a:pt x="488" y="573"/>
                  <a:pt x="488" y="573"/>
                  <a:pt x="488" y="573"/>
                </a:cubicBezTo>
                <a:cubicBezTo>
                  <a:pt x="492" y="573"/>
                  <a:pt x="498" y="577"/>
                  <a:pt x="501" y="582"/>
                </a:cubicBezTo>
                <a:cubicBezTo>
                  <a:pt x="516" y="605"/>
                  <a:pt x="516" y="605"/>
                  <a:pt x="516" y="605"/>
                </a:cubicBezTo>
                <a:cubicBezTo>
                  <a:pt x="518" y="608"/>
                  <a:pt x="519" y="615"/>
                  <a:pt x="519" y="620"/>
                </a:cubicBezTo>
                <a:cubicBezTo>
                  <a:pt x="519" y="624"/>
                  <a:pt x="517" y="628"/>
                  <a:pt x="515" y="628"/>
                </a:cubicBezTo>
                <a:close/>
                <a:moveTo>
                  <a:pt x="470" y="249"/>
                </a:moveTo>
                <a:cubicBezTo>
                  <a:pt x="467" y="245"/>
                  <a:pt x="467" y="240"/>
                  <a:pt x="470" y="237"/>
                </a:cubicBezTo>
                <a:cubicBezTo>
                  <a:pt x="473" y="235"/>
                  <a:pt x="479" y="228"/>
                  <a:pt x="482" y="225"/>
                </a:cubicBezTo>
                <a:cubicBezTo>
                  <a:pt x="490" y="218"/>
                  <a:pt x="486" y="207"/>
                  <a:pt x="473" y="202"/>
                </a:cubicBezTo>
                <a:cubicBezTo>
                  <a:pt x="358" y="159"/>
                  <a:pt x="358" y="159"/>
                  <a:pt x="358" y="159"/>
                </a:cubicBezTo>
                <a:cubicBezTo>
                  <a:pt x="349" y="155"/>
                  <a:pt x="345" y="160"/>
                  <a:pt x="348" y="168"/>
                </a:cubicBezTo>
                <a:cubicBezTo>
                  <a:pt x="393" y="282"/>
                  <a:pt x="393" y="282"/>
                  <a:pt x="393" y="282"/>
                </a:cubicBezTo>
                <a:cubicBezTo>
                  <a:pt x="398" y="295"/>
                  <a:pt x="408" y="299"/>
                  <a:pt x="416" y="292"/>
                </a:cubicBezTo>
                <a:cubicBezTo>
                  <a:pt x="427" y="280"/>
                  <a:pt x="427" y="280"/>
                  <a:pt x="427" y="280"/>
                </a:cubicBezTo>
                <a:cubicBezTo>
                  <a:pt x="430" y="277"/>
                  <a:pt x="436" y="277"/>
                  <a:pt x="439" y="280"/>
                </a:cubicBezTo>
                <a:cubicBezTo>
                  <a:pt x="486" y="327"/>
                  <a:pt x="486" y="327"/>
                  <a:pt x="486" y="327"/>
                </a:cubicBezTo>
                <a:cubicBezTo>
                  <a:pt x="491" y="332"/>
                  <a:pt x="501" y="326"/>
                  <a:pt x="509" y="318"/>
                </a:cubicBezTo>
                <a:cubicBezTo>
                  <a:pt x="517" y="311"/>
                  <a:pt x="522" y="300"/>
                  <a:pt x="517" y="295"/>
                </a:cubicBezTo>
                <a:lnTo>
                  <a:pt x="470" y="249"/>
                </a:lnTo>
                <a:close/>
              </a:path>
            </a:pathLst>
          </a:custGeom>
          <a:solidFill>
            <a:schemeClr val="accent2"/>
          </a:solidFill>
          <a:ln>
            <a:noFill/>
          </a:ln>
          <a:extLst/>
        </p:spPr>
        <p:txBody>
          <a:bodyPr vert="horz" wrap="square" lIns="91440" tIns="45720" rIns="91440" bIns="45720" numCol="1" anchor="ctr" anchorCtr="0" compatLnSpc="1">
            <a:prstTxWarp prst="textNoShape">
              <a:avLst/>
            </a:prstTxWarp>
          </a:bodyPr>
          <a:lstStyle/>
          <a:p>
            <a:endParaRPr lang="nl-NL" sz="1000" dirty="0">
              <a:solidFill>
                <a:srgbClr val="000000"/>
              </a:solidFill>
              <a:latin typeface="Arial" panose="020B0604020202020204" pitchFamily="34" charset="0"/>
              <a:cs typeface="Arial" panose="020B0604020202020204" pitchFamily="34" charset="0"/>
            </a:endParaRPr>
          </a:p>
        </p:txBody>
      </p:sp>
      <p:sp>
        <p:nvSpPr>
          <p:cNvPr id="22" name="Freeform 29"/>
          <p:cNvSpPr>
            <a:spLocks noEditPoints="1"/>
          </p:cNvSpPr>
          <p:nvPr/>
        </p:nvSpPr>
        <p:spPr bwMode="auto">
          <a:xfrm>
            <a:off x="429098" y="2086786"/>
            <a:ext cx="208781" cy="270000"/>
          </a:xfrm>
          <a:custGeom>
            <a:avLst/>
            <a:gdLst>
              <a:gd name="T0" fmla="*/ 590 w 738"/>
              <a:gd name="T1" fmla="*/ 367 h 1322"/>
              <a:gd name="T2" fmla="*/ 369 w 738"/>
              <a:gd name="T3" fmla="*/ 419 h 1322"/>
              <a:gd name="T4" fmla="*/ 147 w 738"/>
              <a:gd name="T5" fmla="*/ 367 h 1322"/>
              <a:gd name="T6" fmla="*/ 235 w 738"/>
              <a:gd name="T7" fmla="*/ 439 h 1322"/>
              <a:gd name="T8" fmla="*/ 369 w 738"/>
              <a:gd name="T9" fmla="*/ 557 h 1322"/>
              <a:gd name="T10" fmla="*/ 502 w 738"/>
              <a:gd name="T11" fmla="*/ 439 h 1322"/>
              <a:gd name="T12" fmla="*/ 590 w 738"/>
              <a:gd name="T13" fmla="*/ 367 h 1322"/>
              <a:gd name="T14" fmla="*/ 145 w 738"/>
              <a:gd name="T15" fmla="*/ 1027 h 1322"/>
              <a:gd name="T16" fmla="*/ 145 w 738"/>
              <a:gd name="T17" fmla="*/ 1162 h 1322"/>
              <a:gd name="T18" fmla="*/ 592 w 738"/>
              <a:gd name="T19" fmla="*/ 1162 h 1322"/>
              <a:gd name="T20" fmla="*/ 592 w 738"/>
              <a:gd name="T21" fmla="*/ 1027 h 1322"/>
              <a:gd name="T22" fmla="*/ 369 w 738"/>
              <a:gd name="T23" fmla="*/ 922 h 1322"/>
              <a:gd name="T24" fmla="*/ 145 w 738"/>
              <a:gd name="T25" fmla="*/ 1027 h 1322"/>
              <a:gd name="T26" fmla="*/ 679 w 738"/>
              <a:gd name="T27" fmla="*/ 320 h 1322"/>
              <a:gd name="T28" fmla="*/ 679 w 738"/>
              <a:gd name="T29" fmla="*/ 132 h 1322"/>
              <a:gd name="T30" fmla="*/ 680 w 738"/>
              <a:gd name="T31" fmla="*/ 132 h 1322"/>
              <a:gd name="T32" fmla="*/ 738 w 738"/>
              <a:gd name="T33" fmla="*/ 74 h 1322"/>
              <a:gd name="T34" fmla="*/ 738 w 738"/>
              <a:gd name="T35" fmla="*/ 59 h 1322"/>
              <a:gd name="T36" fmla="*/ 680 w 738"/>
              <a:gd name="T37" fmla="*/ 0 h 1322"/>
              <a:gd name="T38" fmla="*/ 58 w 738"/>
              <a:gd name="T39" fmla="*/ 0 h 1322"/>
              <a:gd name="T40" fmla="*/ 0 w 738"/>
              <a:gd name="T41" fmla="*/ 59 h 1322"/>
              <a:gd name="T42" fmla="*/ 0 w 738"/>
              <a:gd name="T43" fmla="*/ 74 h 1322"/>
              <a:gd name="T44" fmla="*/ 58 w 738"/>
              <a:gd name="T45" fmla="*/ 132 h 1322"/>
              <a:gd name="T46" fmla="*/ 58 w 738"/>
              <a:gd name="T47" fmla="*/ 132 h 1322"/>
              <a:gd name="T48" fmla="*/ 58 w 738"/>
              <a:gd name="T49" fmla="*/ 320 h 1322"/>
              <a:gd name="T50" fmla="*/ 330 w 738"/>
              <a:gd name="T51" fmla="*/ 661 h 1322"/>
              <a:gd name="T52" fmla="*/ 58 w 738"/>
              <a:gd name="T53" fmla="*/ 1002 h 1322"/>
              <a:gd name="T54" fmla="*/ 58 w 738"/>
              <a:gd name="T55" fmla="*/ 1191 h 1322"/>
              <a:gd name="T56" fmla="*/ 58 w 738"/>
              <a:gd name="T57" fmla="*/ 1191 h 1322"/>
              <a:gd name="T58" fmla="*/ 0 w 738"/>
              <a:gd name="T59" fmla="*/ 1249 h 1322"/>
              <a:gd name="T60" fmla="*/ 0 w 738"/>
              <a:gd name="T61" fmla="*/ 1264 h 1322"/>
              <a:gd name="T62" fmla="*/ 58 w 738"/>
              <a:gd name="T63" fmla="*/ 1322 h 1322"/>
              <a:gd name="T64" fmla="*/ 680 w 738"/>
              <a:gd name="T65" fmla="*/ 1322 h 1322"/>
              <a:gd name="T66" fmla="*/ 738 w 738"/>
              <a:gd name="T67" fmla="*/ 1264 h 1322"/>
              <a:gd name="T68" fmla="*/ 738 w 738"/>
              <a:gd name="T69" fmla="*/ 1249 h 1322"/>
              <a:gd name="T70" fmla="*/ 680 w 738"/>
              <a:gd name="T71" fmla="*/ 1191 h 1322"/>
              <a:gd name="T72" fmla="*/ 679 w 738"/>
              <a:gd name="T73" fmla="*/ 1191 h 1322"/>
              <a:gd name="T74" fmla="*/ 679 w 738"/>
              <a:gd name="T75" fmla="*/ 1002 h 1322"/>
              <a:gd name="T76" fmla="*/ 407 w 738"/>
              <a:gd name="T77" fmla="*/ 661 h 1322"/>
              <a:gd name="T78" fmla="*/ 679 w 738"/>
              <a:gd name="T79" fmla="*/ 320 h 1322"/>
              <a:gd name="T80" fmla="*/ 490 w 738"/>
              <a:gd name="T81" fmla="*/ 826 h 1322"/>
              <a:gd name="T82" fmla="*/ 586 w 738"/>
              <a:gd name="T83" fmla="*/ 911 h 1322"/>
              <a:gd name="T84" fmla="*/ 621 w 738"/>
              <a:gd name="T85" fmla="*/ 1002 h 1322"/>
              <a:gd name="T86" fmla="*/ 621 w 738"/>
              <a:gd name="T87" fmla="*/ 1191 h 1322"/>
              <a:gd name="T88" fmla="*/ 116 w 738"/>
              <a:gd name="T89" fmla="*/ 1191 h 1322"/>
              <a:gd name="T90" fmla="*/ 116 w 738"/>
              <a:gd name="T91" fmla="*/ 1002 h 1322"/>
              <a:gd name="T92" fmla="*/ 152 w 738"/>
              <a:gd name="T93" fmla="*/ 911 h 1322"/>
              <a:gd name="T94" fmla="*/ 247 w 738"/>
              <a:gd name="T95" fmla="*/ 826 h 1322"/>
              <a:gd name="T96" fmla="*/ 369 w 738"/>
              <a:gd name="T97" fmla="*/ 710 h 1322"/>
              <a:gd name="T98" fmla="*/ 490 w 738"/>
              <a:gd name="T99" fmla="*/ 826 h 1322"/>
              <a:gd name="T100" fmla="*/ 369 w 738"/>
              <a:gd name="T101" fmla="*/ 612 h 1322"/>
              <a:gd name="T102" fmla="*/ 247 w 738"/>
              <a:gd name="T103" fmla="*/ 496 h 1322"/>
              <a:gd name="T104" fmla="*/ 152 w 738"/>
              <a:gd name="T105" fmla="*/ 411 h 1322"/>
              <a:gd name="T106" fmla="*/ 116 w 738"/>
              <a:gd name="T107" fmla="*/ 320 h 1322"/>
              <a:gd name="T108" fmla="*/ 116 w 738"/>
              <a:gd name="T109" fmla="*/ 132 h 1322"/>
              <a:gd name="T110" fmla="*/ 621 w 738"/>
              <a:gd name="T111" fmla="*/ 132 h 1322"/>
              <a:gd name="T112" fmla="*/ 621 w 738"/>
              <a:gd name="T113" fmla="*/ 320 h 1322"/>
              <a:gd name="T114" fmla="*/ 586 w 738"/>
              <a:gd name="T115" fmla="*/ 411 h 1322"/>
              <a:gd name="T116" fmla="*/ 490 w 738"/>
              <a:gd name="T117" fmla="*/ 496 h 1322"/>
              <a:gd name="T118" fmla="*/ 369 w 738"/>
              <a:gd name="T119" fmla="*/ 61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1322">
                <a:moveTo>
                  <a:pt x="590" y="367"/>
                </a:moveTo>
                <a:cubicBezTo>
                  <a:pt x="527" y="400"/>
                  <a:pt x="450" y="419"/>
                  <a:pt x="369" y="419"/>
                </a:cubicBezTo>
                <a:cubicBezTo>
                  <a:pt x="287" y="419"/>
                  <a:pt x="211" y="400"/>
                  <a:pt x="147" y="367"/>
                </a:cubicBezTo>
                <a:cubicBezTo>
                  <a:pt x="173" y="392"/>
                  <a:pt x="205" y="416"/>
                  <a:pt x="235" y="439"/>
                </a:cubicBezTo>
                <a:cubicBezTo>
                  <a:pt x="280" y="473"/>
                  <a:pt x="329" y="511"/>
                  <a:pt x="369" y="557"/>
                </a:cubicBezTo>
                <a:cubicBezTo>
                  <a:pt x="409" y="511"/>
                  <a:pt x="458" y="473"/>
                  <a:pt x="502" y="439"/>
                </a:cubicBezTo>
                <a:cubicBezTo>
                  <a:pt x="533" y="416"/>
                  <a:pt x="564" y="392"/>
                  <a:pt x="590" y="367"/>
                </a:cubicBezTo>
                <a:close/>
                <a:moveTo>
                  <a:pt x="145" y="1027"/>
                </a:moveTo>
                <a:cubicBezTo>
                  <a:pt x="145" y="1162"/>
                  <a:pt x="145" y="1162"/>
                  <a:pt x="145" y="1162"/>
                </a:cubicBezTo>
                <a:cubicBezTo>
                  <a:pt x="592" y="1162"/>
                  <a:pt x="592" y="1162"/>
                  <a:pt x="592" y="1162"/>
                </a:cubicBezTo>
                <a:cubicBezTo>
                  <a:pt x="592" y="1027"/>
                  <a:pt x="592" y="1027"/>
                  <a:pt x="592" y="1027"/>
                </a:cubicBezTo>
                <a:cubicBezTo>
                  <a:pt x="555" y="964"/>
                  <a:pt x="466" y="922"/>
                  <a:pt x="369" y="922"/>
                </a:cubicBezTo>
                <a:cubicBezTo>
                  <a:pt x="271" y="922"/>
                  <a:pt x="183" y="964"/>
                  <a:pt x="145" y="1027"/>
                </a:cubicBezTo>
                <a:close/>
                <a:moveTo>
                  <a:pt x="679" y="320"/>
                </a:moveTo>
                <a:cubicBezTo>
                  <a:pt x="679" y="320"/>
                  <a:pt x="679" y="305"/>
                  <a:pt x="679" y="132"/>
                </a:cubicBezTo>
                <a:cubicBezTo>
                  <a:pt x="680" y="132"/>
                  <a:pt x="680" y="132"/>
                  <a:pt x="680" y="132"/>
                </a:cubicBezTo>
                <a:cubicBezTo>
                  <a:pt x="712" y="132"/>
                  <a:pt x="738" y="106"/>
                  <a:pt x="738" y="74"/>
                </a:cubicBezTo>
                <a:cubicBezTo>
                  <a:pt x="738" y="59"/>
                  <a:pt x="738" y="59"/>
                  <a:pt x="738" y="59"/>
                </a:cubicBezTo>
                <a:cubicBezTo>
                  <a:pt x="738" y="26"/>
                  <a:pt x="712" y="0"/>
                  <a:pt x="680" y="0"/>
                </a:cubicBezTo>
                <a:cubicBezTo>
                  <a:pt x="58" y="0"/>
                  <a:pt x="58" y="0"/>
                  <a:pt x="58" y="0"/>
                </a:cubicBezTo>
                <a:cubicBezTo>
                  <a:pt x="26" y="0"/>
                  <a:pt x="0" y="26"/>
                  <a:pt x="0" y="59"/>
                </a:cubicBezTo>
                <a:cubicBezTo>
                  <a:pt x="0" y="74"/>
                  <a:pt x="0" y="74"/>
                  <a:pt x="0" y="74"/>
                </a:cubicBezTo>
                <a:cubicBezTo>
                  <a:pt x="0" y="106"/>
                  <a:pt x="26" y="132"/>
                  <a:pt x="58" y="132"/>
                </a:cubicBezTo>
                <a:cubicBezTo>
                  <a:pt x="58" y="132"/>
                  <a:pt x="58" y="132"/>
                  <a:pt x="58" y="132"/>
                </a:cubicBezTo>
                <a:cubicBezTo>
                  <a:pt x="58" y="305"/>
                  <a:pt x="58" y="320"/>
                  <a:pt x="58" y="320"/>
                </a:cubicBezTo>
                <a:cubicBezTo>
                  <a:pt x="58" y="491"/>
                  <a:pt x="274" y="545"/>
                  <a:pt x="330" y="661"/>
                </a:cubicBezTo>
                <a:cubicBezTo>
                  <a:pt x="274" y="777"/>
                  <a:pt x="58" y="832"/>
                  <a:pt x="58" y="1002"/>
                </a:cubicBezTo>
                <a:cubicBezTo>
                  <a:pt x="58" y="1002"/>
                  <a:pt x="58" y="1017"/>
                  <a:pt x="58" y="1191"/>
                </a:cubicBezTo>
                <a:cubicBezTo>
                  <a:pt x="58" y="1191"/>
                  <a:pt x="58" y="1191"/>
                  <a:pt x="58" y="1191"/>
                </a:cubicBezTo>
                <a:cubicBezTo>
                  <a:pt x="26" y="1191"/>
                  <a:pt x="0" y="1217"/>
                  <a:pt x="0" y="1249"/>
                </a:cubicBezTo>
                <a:cubicBezTo>
                  <a:pt x="0" y="1264"/>
                  <a:pt x="0" y="1264"/>
                  <a:pt x="0" y="1264"/>
                </a:cubicBezTo>
                <a:cubicBezTo>
                  <a:pt x="0" y="1296"/>
                  <a:pt x="26" y="1322"/>
                  <a:pt x="58" y="1322"/>
                </a:cubicBezTo>
                <a:cubicBezTo>
                  <a:pt x="680" y="1322"/>
                  <a:pt x="680" y="1322"/>
                  <a:pt x="680" y="1322"/>
                </a:cubicBezTo>
                <a:cubicBezTo>
                  <a:pt x="712" y="1322"/>
                  <a:pt x="738" y="1296"/>
                  <a:pt x="738" y="1264"/>
                </a:cubicBezTo>
                <a:cubicBezTo>
                  <a:pt x="738" y="1249"/>
                  <a:pt x="738" y="1249"/>
                  <a:pt x="738" y="1249"/>
                </a:cubicBezTo>
                <a:cubicBezTo>
                  <a:pt x="738" y="1217"/>
                  <a:pt x="712" y="1191"/>
                  <a:pt x="680" y="1191"/>
                </a:cubicBezTo>
                <a:cubicBezTo>
                  <a:pt x="679" y="1191"/>
                  <a:pt x="679" y="1191"/>
                  <a:pt x="679" y="1191"/>
                </a:cubicBezTo>
                <a:cubicBezTo>
                  <a:pt x="679" y="1017"/>
                  <a:pt x="679" y="1002"/>
                  <a:pt x="679" y="1002"/>
                </a:cubicBezTo>
                <a:cubicBezTo>
                  <a:pt x="679" y="832"/>
                  <a:pt x="464" y="777"/>
                  <a:pt x="407" y="661"/>
                </a:cubicBezTo>
                <a:cubicBezTo>
                  <a:pt x="464" y="545"/>
                  <a:pt x="679" y="491"/>
                  <a:pt x="679" y="320"/>
                </a:cubicBezTo>
                <a:close/>
                <a:moveTo>
                  <a:pt x="490" y="826"/>
                </a:moveTo>
                <a:cubicBezTo>
                  <a:pt x="525" y="853"/>
                  <a:pt x="561" y="881"/>
                  <a:pt x="586" y="911"/>
                </a:cubicBezTo>
                <a:cubicBezTo>
                  <a:pt x="610" y="940"/>
                  <a:pt x="621" y="969"/>
                  <a:pt x="621" y="1002"/>
                </a:cubicBezTo>
                <a:cubicBezTo>
                  <a:pt x="621" y="1191"/>
                  <a:pt x="621" y="1191"/>
                  <a:pt x="621" y="1191"/>
                </a:cubicBezTo>
                <a:cubicBezTo>
                  <a:pt x="116" y="1191"/>
                  <a:pt x="116" y="1191"/>
                  <a:pt x="116" y="1191"/>
                </a:cubicBezTo>
                <a:cubicBezTo>
                  <a:pt x="116" y="1002"/>
                  <a:pt x="116" y="1002"/>
                  <a:pt x="116" y="1002"/>
                </a:cubicBezTo>
                <a:cubicBezTo>
                  <a:pt x="116" y="969"/>
                  <a:pt x="128" y="940"/>
                  <a:pt x="152" y="911"/>
                </a:cubicBezTo>
                <a:cubicBezTo>
                  <a:pt x="177" y="881"/>
                  <a:pt x="213" y="853"/>
                  <a:pt x="247" y="826"/>
                </a:cubicBezTo>
                <a:cubicBezTo>
                  <a:pt x="291" y="793"/>
                  <a:pt x="338" y="756"/>
                  <a:pt x="369" y="710"/>
                </a:cubicBezTo>
                <a:cubicBezTo>
                  <a:pt x="399" y="756"/>
                  <a:pt x="446" y="793"/>
                  <a:pt x="490" y="826"/>
                </a:cubicBezTo>
                <a:close/>
                <a:moveTo>
                  <a:pt x="369" y="612"/>
                </a:moveTo>
                <a:cubicBezTo>
                  <a:pt x="338" y="566"/>
                  <a:pt x="291" y="530"/>
                  <a:pt x="247" y="496"/>
                </a:cubicBezTo>
                <a:cubicBezTo>
                  <a:pt x="213" y="469"/>
                  <a:pt x="177" y="442"/>
                  <a:pt x="152" y="411"/>
                </a:cubicBezTo>
                <a:cubicBezTo>
                  <a:pt x="128" y="382"/>
                  <a:pt x="116" y="353"/>
                  <a:pt x="116" y="320"/>
                </a:cubicBezTo>
                <a:cubicBezTo>
                  <a:pt x="116" y="132"/>
                  <a:pt x="116" y="132"/>
                  <a:pt x="116" y="132"/>
                </a:cubicBezTo>
                <a:cubicBezTo>
                  <a:pt x="621" y="132"/>
                  <a:pt x="621" y="132"/>
                  <a:pt x="621" y="132"/>
                </a:cubicBezTo>
                <a:cubicBezTo>
                  <a:pt x="621" y="320"/>
                  <a:pt x="621" y="320"/>
                  <a:pt x="621" y="320"/>
                </a:cubicBezTo>
                <a:cubicBezTo>
                  <a:pt x="621" y="353"/>
                  <a:pt x="610" y="382"/>
                  <a:pt x="586" y="411"/>
                </a:cubicBezTo>
                <a:cubicBezTo>
                  <a:pt x="561" y="442"/>
                  <a:pt x="525" y="469"/>
                  <a:pt x="490" y="496"/>
                </a:cubicBezTo>
                <a:cubicBezTo>
                  <a:pt x="446" y="530"/>
                  <a:pt x="399" y="566"/>
                  <a:pt x="369" y="61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nl-NL" sz="1000" dirty="0">
              <a:latin typeface="Arial" panose="020B0604020202020204" pitchFamily="34" charset="0"/>
              <a:cs typeface="Arial" panose="020B0604020202020204" pitchFamily="34" charset="0"/>
            </a:endParaRPr>
          </a:p>
        </p:txBody>
      </p:sp>
      <p:grpSp>
        <p:nvGrpSpPr>
          <p:cNvPr id="24" name="Group 10"/>
          <p:cNvGrpSpPr>
            <a:grpSpLocks noChangeAspect="1"/>
          </p:cNvGrpSpPr>
          <p:nvPr/>
        </p:nvGrpSpPr>
        <p:grpSpPr bwMode="auto">
          <a:xfrm>
            <a:off x="353488" y="2492377"/>
            <a:ext cx="370800" cy="270000"/>
            <a:chOff x="190" y="2858"/>
            <a:chExt cx="544" cy="476"/>
          </a:xfrm>
          <a:solidFill>
            <a:schemeClr val="accent4"/>
          </a:solidFill>
        </p:grpSpPr>
        <p:sp>
          <p:nvSpPr>
            <p:cNvPr id="25" name="Oval 11"/>
            <p:cNvSpPr>
              <a:spLocks noChangeArrowheads="1"/>
            </p:cNvSpPr>
            <p:nvPr/>
          </p:nvSpPr>
          <p:spPr bwMode="auto">
            <a:xfrm>
              <a:off x="361" y="2858"/>
              <a:ext cx="212" cy="2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26" name="Freeform 12"/>
            <p:cNvSpPr>
              <a:spLocks/>
            </p:cNvSpPr>
            <p:nvPr/>
          </p:nvSpPr>
          <p:spPr bwMode="auto">
            <a:xfrm>
              <a:off x="225" y="2864"/>
              <a:ext cx="139" cy="151"/>
            </a:xfrm>
            <a:custGeom>
              <a:avLst/>
              <a:gdLst>
                <a:gd name="T0" fmla="*/ 96 w 96"/>
                <a:gd name="T1" fmla="*/ 24 h 105"/>
                <a:gd name="T2" fmla="*/ 52 w 96"/>
                <a:gd name="T3" fmla="*/ 0 h 105"/>
                <a:gd name="T4" fmla="*/ 0 w 96"/>
                <a:gd name="T5" fmla="*/ 52 h 105"/>
                <a:gd name="T6" fmla="*/ 52 w 96"/>
                <a:gd name="T7" fmla="*/ 105 h 105"/>
                <a:gd name="T8" fmla="*/ 85 w 96"/>
                <a:gd name="T9" fmla="*/ 93 h 105"/>
                <a:gd name="T10" fmla="*/ 82 w 96"/>
                <a:gd name="T11" fmla="*/ 70 h 105"/>
                <a:gd name="T12" fmla="*/ 96 w 96"/>
                <a:gd name="T13" fmla="*/ 24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96" y="24"/>
                  </a:moveTo>
                  <a:cubicBezTo>
                    <a:pt x="86" y="10"/>
                    <a:pt x="70" y="0"/>
                    <a:pt x="52" y="0"/>
                  </a:cubicBezTo>
                  <a:cubicBezTo>
                    <a:pt x="23" y="0"/>
                    <a:pt x="0" y="24"/>
                    <a:pt x="0" y="52"/>
                  </a:cubicBezTo>
                  <a:cubicBezTo>
                    <a:pt x="0" y="81"/>
                    <a:pt x="23" y="105"/>
                    <a:pt x="52" y="105"/>
                  </a:cubicBezTo>
                  <a:cubicBezTo>
                    <a:pt x="65" y="105"/>
                    <a:pt x="76" y="100"/>
                    <a:pt x="85" y="93"/>
                  </a:cubicBezTo>
                  <a:cubicBezTo>
                    <a:pt x="83" y="85"/>
                    <a:pt x="82" y="78"/>
                    <a:pt x="82" y="70"/>
                  </a:cubicBezTo>
                  <a:cubicBezTo>
                    <a:pt x="82" y="53"/>
                    <a:pt x="87" y="37"/>
                    <a:pt x="9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27" name="Freeform 13"/>
            <p:cNvSpPr>
              <a:spLocks/>
            </p:cNvSpPr>
            <p:nvPr/>
          </p:nvSpPr>
          <p:spPr bwMode="auto">
            <a:xfrm>
              <a:off x="190" y="3034"/>
              <a:ext cx="204" cy="169"/>
            </a:xfrm>
            <a:custGeom>
              <a:avLst/>
              <a:gdLst>
                <a:gd name="T0" fmla="*/ 141 w 141"/>
                <a:gd name="T1" fmla="*/ 43 h 117"/>
                <a:gd name="T2" fmla="*/ 131 w 141"/>
                <a:gd name="T3" fmla="*/ 22 h 117"/>
                <a:gd name="T4" fmla="*/ 88 w 141"/>
                <a:gd name="T5" fmla="*/ 3 h 117"/>
                <a:gd name="T6" fmla="*/ 63 w 141"/>
                <a:gd name="T7" fmla="*/ 3 h 117"/>
                <a:gd name="T8" fmla="*/ 26 w 141"/>
                <a:gd name="T9" fmla="*/ 21 h 117"/>
                <a:gd name="T10" fmla="*/ 3 w 141"/>
                <a:gd name="T11" fmla="*/ 101 h 117"/>
                <a:gd name="T12" fmla="*/ 18 w 141"/>
                <a:gd name="T13" fmla="*/ 116 h 117"/>
                <a:gd name="T14" fmla="*/ 91 w 141"/>
                <a:gd name="T15" fmla="*/ 116 h 117"/>
                <a:gd name="T16" fmla="*/ 111 w 141"/>
                <a:gd name="T17" fmla="*/ 67 h 117"/>
                <a:gd name="T18" fmla="*/ 141 w 141"/>
                <a:gd name="T19"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7">
                  <a:moveTo>
                    <a:pt x="141" y="43"/>
                  </a:moveTo>
                  <a:cubicBezTo>
                    <a:pt x="138" y="35"/>
                    <a:pt x="135" y="27"/>
                    <a:pt x="131" y="22"/>
                  </a:cubicBezTo>
                  <a:cubicBezTo>
                    <a:pt x="118" y="0"/>
                    <a:pt x="88" y="3"/>
                    <a:pt x="88" y="3"/>
                  </a:cubicBezTo>
                  <a:cubicBezTo>
                    <a:pt x="63" y="3"/>
                    <a:pt x="63" y="3"/>
                    <a:pt x="63" y="3"/>
                  </a:cubicBezTo>
                  <a:cubicBezTo>
                    <a:pt x="63" y="3"/>
                    <a:pt x="40" y="2"/>
                    <a:pt x="26" y="21"/>
                  </a:cubicBezTo>
                  <a:cubicBezTo>
                    <a:pt x="13" y="41"/>
                    <a:pt x="3" y="101"/>
                    <a:pt x="3" y="101"/>
                  </a:cubicBezTo>
                  <a:cubicBezTo>
                    <a:pt x="3" y="101"/>
                    <a:pt x="0" y="117"/>
                    <a:pt x="18" y="116"/>
                  </a:cubicBezTo>
                  <a:cubicBezTo>
                    <a:pt x="91" y="116"/>
                    <a:pt x="91" y="116"/>
                    <a:pt x="91" y="116"/>
                  </a:cubicBezTo>
                  <a:cubicBezTo>
                    <a:pt x="97" y="97"/>
                    <a:pt x="104" y="78"/>
                    <a:pt x="111" y="67"/>
                  </a:cubicBezTo>
                  <a:cubicBezTo>
                    <a:pt x="120" y="55"/>
                    <a:pt x="131" y="47"/>
                    <a:pt x="1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28" name="Freeform 14"/>
            <p:cNvSpPr>
              <a:spLocks/>
            </p:cNvSpPr>
            <p:nvPr/>
          </p:nvSpPr>
          <p:spPr bwMode="auto">
            <a:xfrm>
              <a:off x="563" y="2864"/>
              <a:ext cx="132" cy="151"/>
            </a:xfrm>
            <a:custGeom>
              <a:avLst/>
              <a:gdLst>
                <a:gd name="T0" fmla="*/ 14 w 91"/>
                <a:gd name="T1" fmla="*/ 98 h 105"/>
                <a:gd name="T2" fmla="*/ 39 w 91"/>
                <a:gd name="T3" fmla="*/ 105 h 105"/>
                <a:gd name="T4" fmla="*/ 91 w 91"/>
                <a:gd name="T5" fmla="*/ 52 h 105"/>
                <a:gd name="T6" fmla="*/ 39 w 91"/>
                <a:gd name="T7" fmla="*/ 0 h 105"/>
                <a:gd name="T8" fmla="*/ 0 w 91"/>
                <a:gd name="T9" fmla="*/ 17 h 105"/>
                <a:gd name="T10" fmla="*/ 19 w 91"/>
                <a:gd name="T11" fmla="*/ 70 h 105"/>
                <a:gd name="T12" fmla="*/ 14 w 91"/>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91" h="105">
                  <a:moveTo>
                    <a:pt x="14" y="98"/>
                  </a:moveTo>
                  <a:cubicBezTo>
                    <a:pt x="21" y="102"/>
                    <a:pt x="30" y="105"/>
                    <a:pt x="39" y="105"/>
                  </a:cubicBezTo>
                  <a:cubicBezTo>
                    <a:pt x="68" y="105"/>
                    <a:pt x="91" y="81"/>
                    <a:pt x="91" y="52"/>
                  </a:cubicBezTo>
                  <a:cubicBezTo>
                    <a:pt x="91" y="24"/>
                    <a:pt x="68" y="0"/>
                    <a:pt x="39" y="0"/>
                  </a:cubicBezTo>
                  <a:cubicBezTo>
                    <a:pt x="24" y="0"/>
                    <a:pt x="10" y="7"/>
                    <a:pt x="0" y="17"/>
                  </a:cubicBezTo>
                  <a:cubicBezTo>
                    <a:pt x="12" y="32"/>
                    <a:pt x="19" y="50"/>
                    <a:pt x="19" y="70"/>
                  </a:cubicBezTo>
                  <a:cubicBezTo>
                    <a:pt x="19" y="80"/>
                    <a:pt x="17" y="89"/>
                    <a:pt x="14"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29" name="Freeform 15"/>
            <p:cNvSpPr>
              <a:spLocks/>
            </p:cNvSpPr>
            <p:nvPr/>
          </p:nvSpPr>
          <p:spPr bwMode="auto">
            <a:xfrm>
              <a:off x="534" y="3034"/>
              <a:ext cx="200" cy="169"/>
            </a:xfrm>
            <a:custGeom>
              <a:avLst/>
              <a:gdLst>
                <a:gd name="T0" fmla="*/ 114 w 138"/>
                <a:gd name="T1" fmla="*/ 22 h 117"/>
                <a:gd name="T2" fmla="*/ 71 w 138"/>
                <a:gd name="T3" fmla="*/ 3 h 117"/>
                <a:gd name="T4" fmla="*/ 46 w 138"/>
                <a:gd name="T5" fmla="*/ 3 h 117"/>
                <a:gd name="T6" fmla="*/ 9 w 138"/>
                <a:gd name="T7" fmla="*/ 21 h 117"/>
                <a:gd name="T8" fmla="*/ 0 w 138"/>
                <a:gd name="T9" fmla="*/ 39 h 117"/>
                <a:gd name="T10" fmla="*/ 40 w 138"/>
                <a:gd name="T11" fmla="*/ 68 h 117"/>
                <a:gd name="T12" fmla="*/ 62 w 138"/>
                <a:gd name="T13" fmla="*/ 116 h 117"/>
                <a:gd name="T14" fmla="*/ 120 w 138"/>
                <a:gd name="T15" fmla="*/ 116 h 117"/>
                <a:gd name="T16" fmla="*/ 138 w 138"/>
                <a:gd name="T17" fmla="*/ 101 h 117"/>
                <a:gd name="T18" fmla="*/ 114 w 138"/>
                <a:gd name="T19"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17">
                  <a:moveTo>
                    <a:pt x="114" y="22"/>
                  </a:moveTo>
                  <a:cubicBezTo>
                    <a:pt x="100" y="0"/>
                    <a:pt x="71" y="3"/>
                    <a:pt x="71" y="3"/>
                  </a:cubicBezTo>
                  <a:cubicBezTo>
                    <a:pt x="46" y="3"/>
                    <a:pt x="46" y="3"/>
                    <a:pt x="46" y="3"/>
                  </a:cubicBezTo>
                  <a:cubicBezTo>
                    <a:pt x="46" y="3"/>
                    <a:pt x="22" y="2"/>
                    <a:pt x="9" y="21"/>
                  </a:cubicBezTo>
                  <a:cubicBezTo>
                    <a:pt x="6" y="26"/>
                    <a:pt x="3" y="32"/>
                    <a:pt x="0" y="39"/>
                  </a:cubicBezTo>
                  <a:cubicBezTo>
                    <a:pt x="14" y="43"/>
                    <a:pt x="30" y="51"/>
                    <a:pt x="40" y="68"/>
                  </a:cubicBezTo>
                  <a:cubicBezTo>
                    <a:pt x="49" y="80"/>
                    <a:pt x="56" y="98"/>
                    <a:pt x="62" y="116"/>
                  </a:cubicBezTo>
                  <a:cubicBezTo>
                    <a:pt x="120" y="116"/>
                    <a:pt x="120" y="116"/>
                    <a:pt x="120" y="116"/>
                  </a:cubicBezTo>
                  <a:cubicBezTo>
                    <a:pt x="120" y="116"/>
                    <a:pt x="138" y="117"/>
                    <a:pt x="138" y="101"/>
                  </a:cubicBezTo>
                  <a:cubicBezTo>
                    <a:pt x="138" y="101"/>
                    <a:pt x="129" y="42"/>
                    <a:pt x="1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30" name="Freeform 16"/>
            <p:cNvSpPr>
              <a:spLocks/>
            </p:cNvSpPr>
            <p:nvPr/>
          </p:nvSpPr>
          <p:spPr bwMode="auto">
            <a:xfrm>
              <a:off x="313" y="3098"/>
              <a:ext cx="314" cy="236"/>
            </a:xfrm>
            <a:custGeom>
              <a:avLst/>
              <a:gdLst>
                <a:gd name="T0" fmla="*/ 123 w 217"/>
                <a:gd name="T1" fmla="*/ 4 h 164"/>
                <a:gd name="T2" fmla="*/ 88 w 217"/>
                <a:gd name="T3" fmla="*/ 4 h 164"/>
                <a:gd name="T4" fmla="*/ 36 w 217"/>
                <a:gd name="T5" fmla="*/ 30 h 164"/>
                <a:gd name="T6" fmla="*/ 3 w 217"/>
                <a:gd name="T7" fmla="*/ 142 h 164"/>
                <a:gd name="T8" fmla="*/ 25 w 217"/>
                <a:gd name="T9" fmla="*/ 164 h 164"/>
                <a:gd name="T10" fmla="*/ 193 w 217"/>
                <a:gd name="T11" fmla="*/ 164 h 164"/>
                <a:gd name="T12" fmla="*/ 217 w 217"/>
                <a:gd name="T13" fmla="*/ 142 h 164"/>
                <a:gd name="T14" fmla="*/ 183 w 217"/>
                <a:gd name="T15" fmla="*/ 31 h 164"/>
                <a:gd name="T16" fmla="*/ 123 w 217"/>
                <a:gd name="T17"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4">
                  <a:moveTo>
                    <a:pt x="123" y="4"/>
                  </a:moveTo>
                  <a:cubicBezTo>
                    <a:pt x="88" y="4"/>
                    <a:pt x="88" y="4"/>
                    <a:pt x="88" y="4"/>
                  </a:cubicBezTo>
                  <a:cubicBezTo>
                    <a:pt x="88" y="4"/>
                    <a:pt x="55" y="3"/>
                    <a:pt x="36" y="30"/>
                  </a:cubicBezTo>
                  <a:cubicBezTo>
                    <a:pt x="17" y="57"/>
                    <a:pt x="3" y="142"/>
                    <a:pt x="3" y="142"/>
                  </a:cubicBezTo>
                  <a:cubicBezTo>
                    <a:pt x="3" y="142"/>
                    <a:pt x="0" y="164"/>
                    <a:pt x="25" y="164"/>
                  </a:cubicBezTo>
                  <a:cubicBezTo>
                    <a:pt x="193" y="164"/>
                    <a:pt x="193" y="164"/>
                    <a:pt x="193" y="164"/>
                  </a:cubicBezTo>
                  <a:cubicBezTo>
                    <a:pt x="193" y="164"/>
                    <a:pt x="217" y="164"/>
                    <a:pt x="217" y="142"/>
                  </a:cubicBezTo>
                  <a:cubicBezTo>
                    <a:pt x="217" y="142"/>
                    <a:pt x="206" y="60"/>
                    <a:pt x="183" y="31"/>
                  </a:cubicBezTo>
                  <a:cubicBezTo>
                    <a:pt x="165" y="0"/>
                    <a:pt x="123" y="4"/>
                    <a:pt x="1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grpSp>
      <p:sp>
        <p:nvSpPr>
          <p:cNvPr id="31" name="TextBox 30"/>
          <p:cNvSpPr txBox="1"/>
          <p:nvPr/>
        </p:nvSpPr>
        <p:spPr>
          <a:xfrm>
            <a:off x="827702" y="1275606"/>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CAWI</a:t>
            </a:r>
          </a:p>
        </p:txBody>
      </p:sp>
      <p:sp>
        <p:nvSpPr>
          <p:cNvPr id="32" name="TextBox 31"/>
          <p:cNvSpPr txBox="1"/>
          <p:nvPr/>
        </p:nvSpPr>
        <p:spPr>
          <a:xfrm>
            <a:off x="828969" y="1670140"/>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21 vragen</a:t>
            </a:r>
          </a:p>
        </p:txBody>
      </p:sp>
      <p:sp>
        <p:nvSpPr>
          <p:cNvPr id="33" name="TextBox 32"/>
          <p:cNvSpPr txBox="1"/>
          <p:nvPr/>
        </p:nvSpPr>
        <p:spPr>
          <a:xfrm>
            <a:off x="828969" y="2074199"/>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7 minuten</a:t>
            </a:r>
          </a:p>
        </p:txBody>
      </p:sp>
      <p:sp>
        <p:nvSpPr>
          <p:cNvPr id="34" name="TextBox 33"/>
          <p:cNvSpPr txBox="1"/>
          <p:nvPr/>
        </p:nvSpPr>
        <p:spPr>
          <a:xfrm>
            <a:off x="828969" y="2478258"/>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Vlees &amp; vleeswaren </a:t>
            </a:r>
          </a:p>
        </p:txBody>
      </p:sp>
      <p:sp>
        <p:nvSpPr>
          <p:cNvPr id="35" name="Freeform 34"/>
          <p:cNvSpPr>
            <a:spLocks noChangeAspect="1" noEditPoints="1"/>
          </p:cNvSpPr>
          <p:nvPr/>
        </p:nvSpPr>
        <p:spPr bwMode="auto">
          <a:xfrm>
            <a:off x="323528" y="3698473"/>
            <a:ext cx="390000" cy="234000"/>
          </a:xfrm>
          <a:custGeom>
            <a:avLst/>
            <a:gdLst>
              <a:gd name="T0" fmla="*/ 295 w 346"/>
              <a:gd name="T1" fmla="*/ 0 h 256"/>
              <a:gd name="T2" fmla="*/ 51 w 346"/>
              <a:gd name="T3" fmla="*/ 0 h 256"/>
              <a:gd name="T4" fmla="*/ 0 w 346"/>
              <a:gd name="T5" fmla="*/ 51 h 256"/>
              <a:gd name="T6" fmla="*/ 0 w 346"/>
              <a:gd name="T7" fmla="*/ 205 h 256"/>
              <a:gd name="T8" fmla="*/ 51 w 346"/>
              <a:gd name="T9" fmla="*/ 256 h 256"/>
              <a:gd name="T10" fmla="*/ 295 w 346"/>
              <a:gd name="T11" fmla="*/ 256 h 256"/>
              <a:gd name="T12" fmla="*/ 346 w 346"/>
              <a:gd name="T13" fmla="*/ 205 h 256"/>
              <a:gd name="T14" fmla="*/ 346 w 346"/>
              <a:gd name="T15" fmla="*/ 51 h 256"/>
              <a:gd name="T16" fmla="*/ 295 w 346"/>
              <a:gd name="T17" fmla="*/ 0 h 256"/>
              <a:gd name="T18" fmla="*/ 224 w 346"/>
              <a:gd name="T19" fmla="*/ 134 h 256"/>
              <a:gd name="T20" fmla="*/ 224 w 346"/>
              <a:gd name="T21" fmla="*/ 133 h 256"/>
              <a:gd name="T22" fmla="*/ 178 w 346"/>
              <a:gd name="T23" fmla="*/ 165 h 256"/>
              <a:gd name="T24" fmla="*/ 130 w 346"/>
              <a:gd name="T25" fmla="*/ 134 h 256"/>
              <a:gd name="T26" fmla="*/ 130 w 346"/>
              <a:gd name="T27" fmla="*/ 135 h 256"/>
              <a:gd name="T28" fmla="*/ 25 w 346"/>
              <a:gd name="T29" fmla="*/ 241 h 256"/>
              <a:gd name="T30" fmla="*/ 123 w 346"/>
              <a:gd name="T31" fmla="*/ 129 h 256"/>
              <a:gd name="T32" fmla="*/ 25 w 346"/>
              <a:gd name="T33" fmla="*/ 18 h 256"/>
              <a:gd name="T34" fmla="*/ 178 w 346"/>
              <a:gd name="T35" fmla="*/ 149 h 256"/>
              <a:gd name="T36" fmla="*/ 325 w 346"/>
              <a:gd name="T37" fmla="*/ 12 h 256"/>
              <a:gd name="T38" fmla="*/ 231 w 346"/>
              <a:gd name="T39" fmla="*/ 127 h 256"/>
              <a:gd name="T40" fmla="*/ 331 w 346"/>
              <a:gd name="T41" fmla="*/ 238 h 256"/>
              <a:gd name="T42" fmla="*/ 224 w 346"/>
              <a:gd name="T43" fmla="*/ 13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256">
                <a:moveTo>
                  <a:pt x="295" y="0"/>
                </a:moveTo>
                <a:cubicBezTo>
                  <a:pt x="51" y="0"/>
                  <a:pt x="51" y="0"/>
                  <a:pt x="51" y="0"/>
                </a:cubicBezTo>
                <a:cubicBezTo>
                  <a:pt x="23" y="0"/>
                  <a:pt x="0" y="23"/>
                  <a:pt x="0" y="51"/>
                </a:cubicBezTo>
                <a:cubicBezTo>
                  <a:pt x="0" y="205"/>
                  <a:pt x="0" y="205"/>
                  <a:pt x="0" y="205"/>
                </a:cubicBezTo>
                <a:cubicBezTo>
                  <a:pt x="0" y="233"/>
                  <a:pt x="23" y="256"/>
                  <a:pt x="51" y="256"/>
                </a:cubicBezTo>
                <a:cubicBezTo>
                  <a:pt x="295" y="256"/>
                  <a:pt x="295" y="256"/>
                  <a:pt x="295" y="256"/>
                </a:cubicBezTo>
                <a:cubicBezTo>
                  <a:pt x="323" y="256"/>
                  <a:pt x="346" y="233"/>
                  <a:pt x="346" y="205"/>
                </a:cubicBezTo>
                <a:cubicBezTo>
                  <a:pt x="346" y="51"/>
                  <a:pt x="346" y="51"/>
                  <a:pt x="346" y="51"/>
                </a:cubicBezTo>
                <a:cubicBezTo>
                  <a:pt x="346" y="23"/>
                  <a:pt x="324" y="0"/>
                  <a:pt x="295" y="0"/>
                </a:cubicBezTo>
                <a:close/>
                <a:moveTo>
                  <a:pt x="224" y="134"/>
                </a:moveTo>
                <a:cubicBezTo>
                  <a:pt x="224" y="134"/>
                  <a:pt x="224" y="134"/>
                  <a:pt x="224" y="133"/>
                </a:cubicBezTo>
                <a:cubicBezTo>
                  <a:pt x="210" y="143"/>
                  <a:pt x="195" y="154"/>
                  <a:pt x="178" y="165"/>
                </a:cubicBezTo>
                <a:cubicBezTo>
                  <a:pt x="178" y="165"/>
                  <a:pt x="158" y="156"/>
                  <a:pt x="130" y="134"/>
                </a:cubicBezTo>
                <a:cubicBezTo>
                  <a:pt x="130" y="135"/>
                  <a:pt x="130" y="135"/>
                  <a:pt x="130" y="135"/>
                </a:cubicBezTo>
                <a:cubicBezTo>
                  <a:pt x="130" y="135"/>
                  <a:pt x="76" y="183"/>
                  <a:pt x="25" y="241"/>
                </a:cubicBezTo>
                <a:cubicBezTo>
                  <a:pt x="25" y="241"/>
                  <a:pt x="61" y="186"/>
                  <a:pt x="123" y="129"/>
                </a:cubicBezTo>
                <a:cubicBezTo>
                  <a:pt x="95" y="106"/>
                  <a:pt x="59" y="70"/>
                  <a:pt x="25" y="18"/>
                </a:cubicBezTo>
                <a:cubicBezTo>
                  <a:pt x="25" y="18"/>
                  <a:pt x="120" y="130"/>
                  <a:pt x="178" y="149"/>
                </a:cubicBezTo>
                <a:cubicBezTo>
                  <a:pt x="178" y="149"/>
                  <a:pt x="228" y="132"/>
                  <a:pt x="325" y="12"/>
                </a:cubicBezTo>
                <a:cubicBezTo>
                  <a:pt x="325" y="12"/>
                  <a:pt x="304" y="67"/>
                  <a:pt x="231" y="127"/>
                </a:cubicBezTo>
                <a:cubicBezTo>
                  <a:pt x="294" y="183"/>
                  <a:pt x="331" y="238"/>
                  <a:pt x="331" y="238"/>
                </a:cubicBezTo>
                <a:cubicBezTo>
                  <a:pt x="279" y="181"/>
                  <a:pt x="224" y="134"/>
                  <a:pt x="224" y="1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solidFill>
                <a:srgbClr val="000000"/>
              </a:solidFill>
              <a:latin typeface="Arial" panose="020B0604020202020204" pitchFamily="34" charset="0"/>
              <a:cs typeface="Arial" panose="020B0604020202020204" pitchFamily="34" charset="0"/>
            </a:endParaRPr>
          </a:p>
        </p:txBody>
      </p:sp>
      <p:sp>
        <p:nvSpPr>
          <p:cNvPr id="36" name="Freeform 35"/>
          <p:cNvSpPr>
            <a:spLocks noChangeAspect="1" noEditPoints="1"/>
          </p:cNvSpPr>
          <p:nvPr/>
        </p:nvSpPr>
        <p:spPr bwMode="auto">
          <a:xfrm>
            <a:off x="341236" y="4053216"/>
            <a:ext cx="354584" cy="270000"/>
          </a:xfrm>
          <a:custGeom>
            <a:avLst/>
            <a:gdLst>
              <a:gd name="T0" fmla="*/ 121 w 164"/>
              <a:gd name="T1" fmla="*/ 46 h 176"/>
              <a:gd name="T2" fmla="*/ 121 w 164"/>
              <a:gd name="T3" fmla="*/ 36 h 176"/>
              <a:gd name="T4" fmla="*/ 66 w 164"/>
              <a:gd name="T5" fmla="*/ 41 h 176"/>
              <a:gd name="T6" fmla="*/ 127 w 164"/>
              <a:gd name="T7" fmla="*/ 75 h 176"/>
              <a:gd name="T8" fmla="*/ 75 w 164"/>
              <a:gd name="T9" fmla="*/ 70 h 176"/>
              <a:gd name="T10" fmla="*/ 75 w 164"/>
              <a:gd name="T11" fmla="*/ 80 h 176"/>
              <a:gd name="T12" fmla="*/ 127 w 164"/>
              <a:gd name="T13" fmla="*/ 75 h 176"/>
              <a:gd name="T14" fmla="*/ 117 w 164"/>
              <a:gd name="T15" fmla="*/ 114 h 176"/>
              <a:gd name="T16" fmla="*/ 117 w 164"/>
              <a:gd name="T17" fmla="*/ 104 h 176"/>
              <a:gd name="T18" fmla="*/ 64 w 164"/>
              <a:gd name="T19" fmla="*/ 109 h 176"/>
              <a:gd name="T20" fmla="*/ 55 w 164"/>
              <a:gd name="T21" fmla="*/ 136 h 176"/>
              <a:gd name="T22" fmla="*/ 35 w 164"/>
              <a:gd name="T23" fmla="*/ 164 h 176"/>
              <a:gd name="T24" fmla="*/ 15 w 164"/>
              <a:gd name="T25" fmla="*/ 151 h 176"/>
              <a:gd name="T26" fmla="*/ 14 w 164"/>
              <a:gd name="T27" fmla="*/ 134 h 176"/>
              <a:gd name="T28" fmla="*/ 127 w 164"/>
              <a:gd name="T29" fmla="*/ 12 h 176"/>
              <a:gd name="T30" fmla="*/ 140 w 164"/>
              <a:gd name="T31" fmla="*/ 124 h 176"/>
              <a:gd name="T32" fmla="*/ 135 w 164"/>
              <a:gd name="T33" fmla="*/ 0 h 176"/>
              <a:gd name="T34" fmla="*/ 3 w 164"/>
              <a:gd name="T35" fmla="*/ 8 h 176"/>
              <a:gd name="T36" fmla="*/ 3 w 164"/>
              <a:gd name="T37" fmla="*/ 130 h 176"/>
              <a:gd name="T38" fmla="*/ 23 w 164"/>
              <a:gd name="T39" fmla="*/ 174 h 176"/>
              <a:gd name="T40" fmla="*/ 34 w 164"/>
              <a:gd name="T41" fmla="*/ 176 h 176"/>
              <a:gd name="T42" fmla="*/ 34 w 164"/>
              <a:gd name="T43" fmla="*/ 176 h 176"/>
              <a:gd name="T44" fmla="*/ 130 w 164"/>
              <a:gd name="T45" fmla="*/ 176 h 176"/>
              <a:gd name="T46" fmla="*/ 164 w 164"/>
              <a:gd name="T47" fmla="*/ 136 h 176"/>
              <a:gd name="T48" fmla="*/ 47 w 164"/>
              <a:gd name="T49" fmla="*/ 51 h 176"/>
              <a:gd name="T50" fmla="*/ 63 w 164"/>
              <a:gd name="T51" fmla="*/ 35 h 176"/>
              <a:gd name="T52" fmla="*/ 63 w 164"/>
              <a:gd name="T53" fmla="*/ 31 h 176"/>
              <a:gd name="T54" fmla="*/ 58 w 164"/>
              <a:gd name="T55" fmla="*/ 27 h 176"/>
              <a:gd name="T56" fmla="*/ 47 w 164"/>
              <a:gd name="T57" fmla="*/ 37 h 176"/>
              <a:gd name="T58" fmla="*/ 39 w 164"/>
              <a:gd name="T59" fmla="*/ 31 h 176"/>
              <a:gd name="T60" fmla="*/ 34 w 164"/>
              <a:gd name="T61" fmla="*/ 35 h 176"/>
              <a:gd name="T62" fmla="*/ 34 w 164"/>
              <a:gd name="T63" fmla="*/ 39 h 176"/>
              <a:gd name="T64" fmla="*/ 47 w 164"/>
              <a:gd name="T65" fmla="*/ 51 h 176"/>
              <a:gd name="T66" fmla="*/ 68 w 164"/>
              <a:gd name="T67" fmla="*/ 66 h 176"/>
              <a:gd name="T68" fmla="*/ 62 w 164"/>
              <a:gd name="T69" fmla="*/ 61 h 176"/>
              <a:gd name="T70" fmla="*/ 51 w 164"/>
              <a:gd name="T71" fmla="*/ 71 h 176"/>
              <a:gd name="T72" fmla="*/ 44 w 164"/>
              <a:gd name="T73" fmla="*/ 65 h 176"/>
              <a:gd name="T74" fmla="*/ 38 w 164"/>
              <a:gd name="T75" fmla="*/ 70 h 176"/>
              <a:gd name="T76" fmla="*/ 38 w 164"/>
              <a:gd name="T77" fmla="*/ 74 h 176"/>
              <a:gd name="T78" fmla="*/ 51 w 164"/>
              <a:gd name="T79" fmla="*/ 85 h 176"/>
              <a:gd name="T80" fmla="*/ 68 w 164"/>
              <a:gd name="T81" fmla="*/ 70 h 176"/>
              <a:gd name="T82" fmla="*/ 30 w 164"/>
              <a:gd name="T83" fmla="*/ 106 h 176"/>
              <a:gd name="T84" fmla="*/ 42 w 164"/>
              <a:gd name="T85" fmla="*/ 119 h 176"/>
              <a:gd name="T86" fmla="*/ 46 w 164"/>
              <a:gd name="T87" fmla="*/ 119 h 176"/>
              <a:gd name="T88" fmla="*/ 61 w 164"/>
              <a:gd name="T89" fmla="*/ 102 h 176"/>
              <a:gd name="T90" fmla="*/ 57 w 164"/>
              <a:gd name="T91" fmla="*/ 97 h 176"/>
              <a:gd name="T92" fmla="*/ 53 w 164"/>
              <a:gd name="T93" fmla="*/ 97 h 176"/>
              <a:gd name="T94" fmla="*/ 39 w 164"/>
              <a:gd name="T95" fmla="*/ 101 h 176"/>
              <a:gd name="T96" fmla="*/ 34 w 164"/>
              <a:gd name="T97" fmla="*/ 101 h 176"/>
              <a:gd name="T98" fmla="*/ 30 w 164"/>
              <a:gd name="T99" fmla="*/ 10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76">
                <a:moveTo>
                  <a:pt x="71" y="46"/>
                </a:moveTo>
                <a:cubicBezTo>
                  <a:pt x="121" y="46"/>
                  <a:pt x="121" y="46"/>
                  <a:pt x="121" y="46"/>
                </a:cubicBezTo>
                <a:cubicBezTo>
                  <a:pt x="124" y="46"/>
                  <a:pt x="126" y="43"/>
                  <a:pt x="126" y="41"/>
                </a:cubicBezTo>
                <a:cubicBezTo>
                  <a:pt x="126" y="38"/>
                  <a:pt x="124" y="36"/>
                  <a:pt x="121" y="36"/>
                </a:cubicBezTo>
                <a:cubicBezTo>
                  <a:pt x="71" y="36"/>
                  <a:pt x="71" y="36"/>
                  <a:pt x="71" y="36"/>
                </a:cubicBezTo>
                <a:cubicBezTo>
                  <a:pt x="69" y="36"/>
                  <a:pt x="66" y="38"/>
                  <a:pt x="66" y="41"/>
                </a:cubicBezTo>
                <a:cubicBezTo>
                  <a:pt x="66" y="43"/>
                  <a:pt x="69" y="46"/>
                  <a:pt x="71" y="46"/>
                </a:cubicBezTo>
                <a:close/>
                <a:moveTo>
                  <a:pt x="127" y="75"/>
                </a:moveTo>
                <a:cubicBezTo>
                  <a:pt x="127" y="72"/>
                  <a:pt x="125" y="70"/>
                  <a:pt x="122" y="70"/>
                </a:cubicBezTo>
                <a:cubicBezTo>
                  <a:pt x="75" y="70"/>
                  <a:pt x="75" y="70"/>
                  <a:pt x="75" y="70"/>
                </a:cubicBezTo>
                <a:cubicBezTo>
                  <a:pt x="73" y="70"/>
                  <a:pt x="70" y="72"/>
                  <a:pt x="70" y="75"/>
                </a:cubicBezTo>
                <a:cubicBezTo>
                  <a:pt x="70" y="78"/>
                  <a:pt x="73" y="80"/>
                  <a:pt x="75" y="80"/>
                </a:cubicBezTo>
                <a:cubicBezTo>
                  <a:pt x="122" y="80"/>
                  <a:pt x="122" y="80"/>
                  <a:pt x="122" y="80"/>
                </a:cubicBezTo>
                <a:cubicBezTo>
                  <a:pt x="125" y="80"/>
                  <a:pt x="127" y="78"/>
                  <a:pt x="127" y="75"/>
                </a:cubicBezTo>
                <a:close/>
                <a:moveTo>
                  <a:pt x="69" y="114"/>
                </a:moveTo>
                <a:cubicBezTo>
                  <a:pt x="117" y="114"/>
                  <a:pt x="117" y="114"/>
                  <a:pt x="117" y="114"/>
                </a:cubicBezTo>
                <a:cubicBezTo>
                  <a:pt x="120" y="114"/>
                  <a:pt x="122" y="112"/>
                  <a:pt x="122" y="109"/>
                </a:cubicBezTo>
                <a:cubicBezTo>
                  <a:pt x="122" y="107"/>
                  <a:pt x="120" y="104"/>
                  <a:pt x="117" y="104"/>
                </a:cubicBezTo>
                <a:cubicBezTo>
                  <a:pt x="69" y="104"/>
                  <a:pt x="69" y="104"/>
                  <a:pt x="69" y="104"/>
                </a:cubicBezTo>
                <a:cubicBezTo>
                  <a:pt x="66" y="104"/>
                  <a:pt x="64" y="107"/>
                  <a:pt x="64" y="109"/>
                </a:cubicBezTo>
                <a:cubicBezTo>
                  <a:pt x="64" y="112"/>
                  <a:pt x="66" y="114"/>
                  <a:pt x="69" y="114"/>
                </a:cubicBezTo>
                <a:close/>
                <a:moveTo>
                  <a:pt x="55" y="136"/>
                </a:moveTo>
                <a:cubicBezTo>
                  <a:pt x="55" y="142"/>
                  <a:pt x="55" y="142"/>
                  <a:pt x="55" y="142"/>
                </a:cubicBezTo>
                <a:cubicBezTo>
                  <a:pt x="55" y="154"/>
                  <a:pt x="46" y="163"/>
                  <a:pt x="35" y="164"/>
                </a:cubicBezTo>
                <a:cubicBezTo>
                  <a:pt x="32" y="164"/>
                  <a:pt x="29" y="163"/>
                  <a:pt x="27" y="162"/>
                </a:cubicBezTo>
                <a:cubicBezTo>
                  <a:pt x="21" y="160"/>
                  <a:pt x="17" y="156"/>
                  <a:pt x="15" y="151"/>
                </a:cubicBezTo>
                <a:cubicBezTo>
                  <a:pt x="12" y="146"/>
                  <a:pt x="12" y="140"/>
                  <a:pt x="14" y="134"/>
                </a:cubicBezTo>
                <a:cubicBezTo>
                  <a:pt x="14" y="134"/>
                  <a:pt x="14" y="134"/>
                  <a:pt x="14" y="134"/>
                </a:cubicBezTo>
                <a:cubicBezTo>
                  <a:pt x="28" y="95"/>
                  <a:pt x="29" y="52"/>
                  <a:pt x="17" y="12"/>
                </a:cubicBezTo>
                <a:cubicBezTo>
                  <a:pt x="127" y="12"/>
                  <a:pt x="127" y="12"/>
                  <a:pt x="127" y="12"/>
                </a:cubicBezTo>
                <a:cubicBezTo>
                  <a:pt x="139" y="48"/>
                  <a:pt x="139" y="88"/>
                  <a:pt x="127" y="124"/>
                </a:cubicBezTo>
                <a:cubicBezTo>
                  <a:pt x="140" y="124"/>
                  <a:pt x="140" y="124"/>
                  <a:pt x="140" y="124"/>
                </a:cubicBezTo>
                <a:cubicBezTo>
                  <a:pt x="152" y="85"/>
                  <a:pt x="150" y="43"/>
                  <a:pt x="137" y="4"/>
                </a:cubicBezTo>
                <a:cubicBezTo>
                  <a:pt x="135" y="0"/>
                  <a:pt x="135" y="0"/>
                  <a:pt x="135" y="0"/>
                </a:cubicBezTo>
                <a:cubicBezTo>
                  <a:pt x="0" y="0"/>
                  <a:pt x="0" y="0"/>
                  <a:pt x="0" y="0"/>
                </a:cubicBezTo>
                <a:cubicBezTo>
                  <a:pt x="3" y="8"/>
                  <a:pt x="3" y="8"/>
                  <a:pt x="3" y="8"/>
                </a:cubicBezTo>
                <a:cubicBezTo>
                  <a:pt x="17" y="48"/>
                  <a:pt x="17" y="91"/>
                  <a:pt x="3" y="130"/>
                </a:cubicBezTo>
                <a:cubicBezTo>
                  <a:pt x="3" y="130"/>
                  <a:pt x="3" y="130"/>
                  <a:pt x="3" y="130"/>
                </a:cubicBezTo>
                <a:cubicBezTo>
                  <a:pt x="0" y="139"/>
                  <a:pt x="0" y="148"/>
                  <a:pt x="4" y="156"/>
                </a:cubicBezTo>
                <a:cubicBezTo>
                  <a:pt x="7" y="164"/>
                  <a:pt x="14" y="171"/>
                  <a:pt x="23" y="174"/>
                </a:cubicBezTo>
                <a:cubicBezTo>
                  <a:pt x="26" y="175"/>
                  <a:pt x="30" y="176"/>
                  <a:pt x="34" y="176"/>
                </a:cubicBezTo>
                <a:cubicBezTo>
                  <a:pt x="34" y="176"/>
                  <a:pt x="34" y="176"/>
                  <a:pt x="34" y="176"/>
                </a:cubicBezTo>
                <a:cubicBezTo>
                  <a:pt x="34" y="176"/>
                  <a:pt x="34" y="176"/>
                  <a:pt x="34" y="176"/>
                </a:cubicBezTo>
                <a:cubicBezTo>
                  <a:pt x="34" y="176"/>
                  <a:pt x="34" y="176"/>
                  <a:pt x="34" y="176"/>
                </a:cubicBezTo>
                <a:cubicBezTo>
                  <a:pt x="35" y="176"/>
                  <a:pt x="35" y="176"/>
                  <a:pt x="35" y="176"/>
                </a:cubicBezTo>
                <a:cubicBezTo>
                  <a:pt x="130" y="176"/>
                  <a:pt x="130" y="176"/>
                  <a:pt x="130" y="176"/>
                </a:cubicBezTo>
                <a:cubicBezTo>
                  <a:pt x="149" y="176"/>
                  <a:pt x="164" y="161"/>
                  <a:pt x="164" y="142"/>
                </a:cubicBezTo>
                <a:cubicBezTo>
                  <a:pt x="164" y="136"/>
                  <a:pt x="164" y="136"/>
                  <a:pt x="164" y="136"/>
                </a:cubicBezTo>
                <a:lnTo>
                  <a:pt x="55" y="136"/>
                </a:lnTo>
                <a:close/>
                <a:moveTo>
                  <a:pt x="47" y="51"/>
                </a:moveTo>
                <a:cubicBezTo>
                  <a:pt x="47" y="51"/>
                  <a:pt x="48" y="51"/>
                  <a:pt x="49" y="50"/>
                </a:cubicBezTo>
                <a:cubicBezTo>
                  <a:pt x="63" y="35"/>
                  <a:pt x="63" y="35"/>
                  <a:pt x="63" y="35"/>
                </a:cubicBezTo>
                <a:cubicBezTo>
                  <a:pt x="64" y="35"/>
                  <a:pt x="64" y="34"/>
                  <a:pt x="64" y="33"/>
                </a:cubicBezTo>
                <a:cubicBezTo>
                  <a:pt x="64" y="32"/>
                  <a:pt x="64" y="32"/>
                  <a:pt x="63" y="31"/>
                </a:cubicBezTo>
                <a:cubicBezTo>
                  <a:pt x="60" y="28"/>
                  <a:pt x="60" y="28"/>
                  <a:pt x="60" y="28"/>
                </a:cubicBezTo>
                <a:cubicBezTo>
                  <a:pt x="59" y="27"/>
                  <a:pt x="59" y="27"/>
                  <a:pt x="58" y="27"/>
                </a:cubicBezTo>
                <a:cubicBezTo>
                  <a:pt x="57" y="27"/>
                  <a:pt x="56" y="27"/>
                  <a:pt x="56" y="28"/>
                </a:cubicBezTo>
                <a:cubicBezTo>
                  <a:pt x="47" y="37"/>
                  <a:pt x="47" y="37"/>
                  <a:pt x="47" y="37"/>
                </a:cubicBezTo>
                <a:cubicBezTo>
                  <a:pt x="41" y="32"/>
                  <a:pt x="41" y="32"/>
                  <a:pt x="41" y="32"/>
                </a:cubicBezTo>
                <a:cubicBezTo>
                  <a:pt x="41" y="31"/>
                  <a:pt x="40" y="31"/>
                  <a:pt x="39" y="31"/>
                </a:cubicBezTo>
                <a:cubicBezTo>
                  <a:pt x="39" y="31"/>
                  <a:pt x="38" y="31"/>
                  <a:pt x="37" y="32"/>
                </a:cubicBezTo>
                <a:cubicBezTo>
                  <a:pt x="34" y="35"/>
                  <a:pt x="34" y="35"/>
                  <a:pt x="34" y="35"/>
                </a:cubicBezTo>
                <a:cubicBezTo>
                  <a:pt x="33" y="36"/>
                  <a:pt x="33" y="37"/>
                  <a:pt x="33" y="37"/>
                </a:cubicBezTo>
                <a:cubicBezTo>
                  <a:pt x="33" y="38"/>
                  <a:pt x="33" y="39"/>
                  <a:pt x="34" y="39"/>
                </a:cubicBezTo>
                <a:cubicBezTo>
                  <a:pt x="44" y="50"/>
                  <a:pt x="44" y="50"/>
                  <a:pt x="44" y="50"/>
                </a:cubicBezTo>
                <a:cubicBezTo>
                  <a:pt x="45" y="51"/>
                  <a:pt x="46" y="51"/>
                  <a:pt x="47" y="51"/>
                </a:cubicBezTo>
                <a:close/>
                <a:moveTo>
                  <a:pt x="69" y="68"/>
                </a:moveTo>
                <a:cubicBezTo>
                  <a:pt x="69" y="67"/>
                  <a:pt x="68" y="66"/>
                  <a:pt x="68" y="66"/>
                </a:cubicBezTo>
                <a:cubicBezTo>
                  <a:pt x="64" y="62"/>
                  <a:pt x="64" y="62"/>
                  <a:pt x="64" y="62"/>
                </a:cubicBezTo>
                <a:cubicBezTo>
                  <a:pt x="64" y="62"/>
                  <a:pt x="63" y="61"/>
                  <a:pt x="62" y="61"/>
                </a:cubicBezTo>
                <a:cubicBezTo>
                  <a:pt x="61" y="61"/>
                  <a:pt x="61" y="62"/>
                  <a:pt x="60" y="62"/>
                </a:cubicBezTo>
                <a:cubicBezTo>
                  <a:pt x="51" y="71"/>
                  <a:pt x="51" y="71"/>
                  <a:pt x="51" y="71"/>
                </a:cubicBezTo>
                <a:cubicBezTo>
                  <a:pt x="46" y="66"/>
                  <a:pt x="46" y="66"/>
                  <a:pt x="46" y="66"/>
                </a:cubicBezTo>
                <a:cubicBezTo>
                  <a:pt x="45" y="66"/>
                  <a:pt x="44" y="65"/>
                  <a:pt x="44" y="65"/>
                </a:cubicBezTo>
                <a:cubicBezTo>
                  <a:pt x="43" y="65"/>
                  <a:pt x="42" y="66"/>
                  <a:pt x="42" y="66"/>
                </a:cubicBezTo>
                <a:cubicBezTo>
                  <a:pt x="38" y="70"/>
                  <a:pt x="38" y="70"/>
                  <a:pt x="38" y="70"/>
                </a:cubicBezTo>
                <a:cubicBezTo>
                  <a:pt x="38" y="70"/>
                  <a:pt x="37" y="71"/>
                  <a:pt x="37" y="72"/>
                </a:cubicBezTo>
                <a:cubicBezTo>
                  <a:pt x="37" y="72"/>
                  <a:pt x="38" y="73"/>
                  <a:pt x="38" y="74"/>
                </a:cubicBezTo>
                <a:cubicBezTo>
                  <a:pt x="49" y="84"/>
                  <a:pt x="49" y="84"/>
                  <a:pt x="49" y="84"/>
                </a:cubicBezTo>
                <a:cubicBezTo>
                  <a:pt x="49" y="85"/>
                  <a:pt x="50" y="85"/>
                  <a:pt x="51" y="85"/>
                </a:cubicBezTo>
                <a:cubicBezTo>
                  <a:pt x="52" y="85"/>
                  <a:pt x="52" y="85"/>
                  <a:pt x="53" y="84"/>
                </a:cubicBezTo>
                <a:cubicBezTo>
                  <a:pt x="68" y="70"/>
                  <a:pt x="68" y="70"/>
                  <a:pt x="68" y="70"/>
                </a:cubicBezTo>
                <a:cubicBezTo>
                  <a:pt x="68" y="69"/>
                  <a:pt x="69" y="68"/>
                  <a:pt x="69" y="68"/>
                </a:cubicBezTo>
                <a:close/>
                <a:moveTo>
                  <a:pt x="30" y="106"/>
                </a:moveTo>
                <a:cubicBezTo>
                  <a:pt x="30" y="107"/>
                  <a:pt x="31" y="108"/>
                  <a:pt x="31" y="108"/>
                </a:cubicBezTo>
                <a:cubicBezTo>
                  <a:pt x="42" y="119"/>
                  <a:pt x="42" y="119"/>
                  <a:pt x="42" y="119"/>
                </a:cubicBezTo>
                <a:cubicBezTo>
                  <a:pt x="42" y="119"/>
                  <a:pt x="43" y="120"/>
                  <a:pt x="44" y="120"/>
                </a:cubicBezTo>
                <a:cubicBezTo>
                  <a:pt x="45" y="120"/>
                  <a:pt x="45" y="119"/>
                  <a:pt x="46" y="119"/>
                </a:cubicBezTo>
                <a:cubicBezTo>
                  <a:pt x="61" y="104"/>
                  <a:pt x="61" y="104"/>
                  <a:pt x="61" y="104"/>
                </a:cubicBezTo>
                <a:cubicBezTo>
                  <a:pt x="61" y="104"/>
                  <a:pt x="61" y="103"/>
                  <a:pt x="61" y="102"/>
                </a:cubicBezTo>
                <a:cubicBezTo>
                  <a:pt x="61" y="101"/>
                  <a:pt x="61" y="100"/>
                  <a:pt x="61" y="100"/>
                </a:cubicBezTo>
                <a:cubicBezTo>
                  <a:pt x="57" y="97"/>
                  <a:pt x="57" y="97"/>
                  <a:pt x="57" y="97"/>
                </a:cubicBezTo>
                <a:cubicBezTo>
                  <a:pt x="57" y="96"/>
                  <a:pt x="56" y="96"/>
                  <a:pt x="55" y="96"/>
                </a:cubicBezTo>
                <a:cubicBezTo>
                  <a:pt x="54" y="96"/>
                  <a:pt x="54" y="96"/>
                  <a:pt x="53" y="97"/>
                </a:cubicBezTo>
                <a:cubicBezTo>
                  <a:pt x="44" y="106"/>
                  <a:pt x="44" y="106"/>
                  <a:pt x="44" y="106"/>
                </a:cubicBezTo>
                <a:cubicBezTo>
                  <a:pt x="39" y="101"/>
                  <a:pt x="39" y="101"/>
                  <a:pt x="39" y="101"/>
                </a:cubicBezTo>
                <a:cubicBezTo>
                  <a:pt x="38" y="100"/>
                  <a:pt x="37" y="100"/>
                  <a:pt x="37" y="100"/>
                </a:cubicBezTo>
                <a:cubicBezTo>
                  <a:pt x="36" y="100"/>
                  <a:pt x="35" y="100"/>
                  <a:pt x="34" y="101"/>
                </a:cubicBezTo>
                <a:cubicBezTo>
                  <a:pt x="31" y="104"/>
                  <a:pt x="31" y="104"/>
                  <a:pt x="31" y="104"/>
                </a:cubicBezTo>
                <a:cubicBezTo>
                  <a:pt x="31" y="104"/>
                  <a:pt x="30" y="105"/>
                  <a:pt x="30"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latin typeface="Arial" panose="020B0604020202020204" pitchFamily="34" charset="0"/>
              <a:cs typeface="Arial" panose="020B0604020202020204" pitchFamily="34" charset="0"/>
            </a:endParaRPr>
          </a:p>
        </p:txBody>
      </p:sp>
      <p:sp>
        <p:nvSpPr>
          <p:cNvPr id="37" name="Freeform 797" descr="© INSCALE GmbH, 21.06.2010"/>
          <p:cNvSpPr>
            <a:spLocks noEditPoints="1"/>
          </p:cNvSpPr>
          <p:nvPr/>
        </p:nvSpPr>
        <p:spPr bwMode="gray">
          <a:xfrm>
            <a:off x="327988" y="4443958"/>
            <a:ext cx="381081" cy="270000"/>
          </a:xfrm>
          <a:custGeom>
            <a:avLst/>
            <a:gdLst>
              <a:gd name="T0" fmla="*/ 1988 w 2523"/>
              <a:gd name="T1" fmla="*/ 361 h 2236"/>
              <a:gd name="T2" fmla="*/ 2103 w 2523"/>
              <a:gd name="T3" fmla="*/ 451 h 2236"/>
              <a:gd name="T4" fmla="*/ 1568 w 2523"/>
              <a:gd name="T5" fmla="*/ 1233 h 2236"/>
              <a:gd name="T6" fmla="*/ 1206 w 2523"/>
              <a:gd name="T7" fmla="*/ 951 h 2236"/>
              <a:gd name="T8" fmla="*/ 818 w 2523"/>
              <a:gd name="T9" fmla="*/ 1518 h 2236"/>
              <a:gd name="T10" fmla="*/ 553 w 2523"/>
              <a:gd name="T11" fmla="*/ 1313 h 2236"/>
              <a:gd name="T12" fmla="*/ 0 w 2523"/>
              <a:gd name="T13" fmla="*/ 2122 h 2236"/>
              <a:gd name="T14" fmla="*/ 146 w 2523"/>
              <a:gd name="T15" fmla="*/ 2236 h 2236"/>
              <a:gd name="T16" fmla="*/ 593 w 2523"/>
              <a:gd name="T17" fmla="*/ 1582 h 2236"/>
              <a:gd name="T18" fmla="*/ 858 w 2523"/>
              <a:gd name="T19" fmla="*/ 1787 h 2236"/>
              <a:gd name="T20" fmla="*/ 1246 w 2523"/>
              <a:gd name="T21" fmla="*/ 1220 h 2236"/>
              <a:gd name="T22" fmla="*/ 1608 w 2523"/>
              <a:gd name="T23" fmla="*/ 1502 h 2236"/>
              <a:gd name="T24" fmla="*/ 2250 w 2523"/>
              <a:gd name="T25" fmla="*/ 564 h 2236"/>
              <a:gd name="T26" fmla="*/ 2364 w 2523"/>
              <a:gd name="T27" fmla="*/ 653 h 2236"/>
              <a:gd name="T28" fmla="*/ 2523 w 2523"/>
              <a:gd name="T29" fmla="*/ 0 h 2236"/>
              <a:gd name="T30" fmla="*/ 1988 w 2523"/>
              <a:gd name="T31" fmla="*/ 361 h 2236"/>
              <a:gd name="T32" fmla="*/ 2460 w 2523"/>
              <a:gd name="T33" fmla="*/ 90 h 2236"/>
              <a:gd name="T34" fmla="*/ 2340 w 2523"/>
              <a:gd name="T35" fmla="*/ 585 h 2236"/>
              <a:gd name="T36" fmla="*/ 2241 w 2523"/>
              <a:gd name="T37" fmla="*/ 507 h 2236"/>
              <a:gd name="T38" fmla="*/ 1599 w 2523"/>
              <a:gd name="T39" fmla="*/ 1445 h 2236"/>
              <a:gd name="T40" fmla="*/ 1237 w 2523"/>
              <a:gd name="T41" fmla="*/ 1163 h 2236"/>
              <a:gd name="T42" fmla="*/ 849 w 2523"/>
              <a:gd name="T43" fmla="*/ 1730 h 2236"/>
              <a:gd name="T44" fmla="*/ 584 w 2523"/>
              <a:gd name="T45" fmla="*/ 1525 h 2236"/>
              <a:gd name="T46" fmla="*/ 137 w 2523"/>
              <a:gd name="T47" fmla="*/ 2179 h 2236"/>
              <a:gd name="T48" fmla="*/ 54 w 2523"/>
              <a:gd name="T49" fmla="*/ 2114 h 2236"/>
              <a:gd name="T50" fmla="*/ 562 w 2523"/>
              <a:gd name="T51" fmla="*/ 1370 h 2236"/>
              <a:gd name="T52" fmla="*/ 827 w 2523"/>
              <a:gd name="T53" fmla="*/ 1575 h 2236"/>
              <a:gd name="T54" fmla="*/ 1215 w 2523"/>
              <a:gd name="T55" fmla="*/ 1008 h 2236"/>
              <a:gd name="T56" fmla="*/ 1577 w 2523"/>
              <a:gd name="T57" fmla="*/ 1290 h 2236"/>
              <a:gd name="T58" fmla="*/ 2157 w 2523"/>
              <a:gd name="T59" fmla="*/ 442 h 2236"/>
              <a:gd name="T60" fmla="*/ 2056 w 2523"/>
              <a:gd name="T61" fmla="*/ 363 h 2236"/>
              <a:gd name="T62" fmla="*/ 2460 w 2523"/>
              <a:gd name="T63" fmla="*/ 90 h 2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3" h="2236">
                <a:moveTo>
                  <a:pt x="1988" y="361"/>
                </a:moveTo>
                <a:cubicBezTo>
                  <a:pt x="1988" y="361"/>
                  <a:pt x="2081" y="434"/>
                  <a:pt x="2103" y="451"/>
                </a:cubicBezTo>
                <a:cubicBezTo>
                  <a:pt x="2084" y="480"/>
                  <a:pt x="1591" y="1200"/>
                  <a:pt x="1568" y="1233"/>
                </a:cubicBezTo>
                <a:cubicBezTo>
                  <a:pt x="1538" y="1209"/>
                  <a:pt x="1206" y="951"/>
                  <a:pt x="1206" y="951"/>
                </a:cubicBezTo>
                <a:cubicBezTo>
                  <a:pt x="1206" y="951"/>
                  <a:pt x="840" y="1486"/>
                  <a:pt x="818" y="1518"/>
                </a:cubicBezTo>
                <a:cubicBezTo>
                  <a:pt x="789" y="1496"/>
                  <a:pt x="553" y="1313"/>
                  <a:pt x="553" y="1313"/>
                </a:cubicBezTo>
                <a:cubicBezTo>
                  <a:pt x="0" y="2122"/>
                  <a:pt x="0" y="2122"/>
                  <a:pt x="0" y="2122"/>
                </a:cubicBezTo>
                <a:cubicBezTo>
                  <a:pt x="146" y="2236"/>
                  <a:pt x="146" y="2236"/>
                  <a:pt x="146" y="2236"/>
                </a:cubicBezTo>
                <a:cubicBezTo>
                  <a:pt x="146" y="2236"/>
                  <a:pt x="571" y="1615"/>
                  <a:pt x="593" y="1582"/>
                </a:cubicBezTo>
                <a:cubicBezTo>
                  <a:pt x="623" y="1604"/>
                  <a:pt x="858" y="1787"/>
                  <a:pt x="858" y="1787"/>
                </a:cubicBezTo>
                <a:cubicBezTo>
                  <a:pt x="858" y="1787"/>
                  <a:pt x="1223" y="1253"/>
                  <a:pt x="1246" y="1220"/>
                </a:cubicBezTo>
                <a:cubicBezTo>
                  <a:pt x="1276" y="1243"/>
                  <a:pt x="1608" y="1502"/>
                  <a:pt x="1608" y="1502"/>
                </a:cubicBezTo>
                <a:cubicBezTo>
                  <a:pt x="1608" y="1502"/>
                  <a:pt x="2227" y="598"/>
                  <a:pt x="2250" y="564"/>
                </a:cubicBezTo>
                <a:cubicBezTo>
                  <a:pt x="2273" y="583"/>
                  <a:pt x="2364" y="653"/>
                  <a:pt x="2364" y="653"/>
                </a:cubicBezTo>
                <a:cubicBezTo>
                  <a:pt x="2523" y="0"/>
                  <a:pt x="2523" y="0"/>
                  <a:pt x="2523" y="0"/>
                </a:cubicBezTo>
                <a:lnTo>
                  <a:pt x="1988" y="361"/>
                </a:lnTo>
                <a:close/>
                <a:moveTo>
                  <a:pt x="2460" y="90"/>
                </a:moveTo>
                <a:cubicBezTo>
                  <a:pt x="2441" y="168"/>
                  <a:pt x="2352" y="536"/>
                  <a:pt x="2340" y="585"/>
                </a:cubicBezTo>
                <a:cubicBezTo>
                  <a:pt x="2311" y="562"/>
                  <a:pt x="2241" y="507"/>
                  <a:pt x="2241" y="507"/>
                </a:cubicBezTo>
                <a:cubicBezTo>
                  <a:pt x="2241" y="507"/>
                  <a:pt x="1622" y="1412"/>
                  <a:pt x="1599" y="1445"/>
                </a:cubicBezTo>
                <a:cubicBezTo>
                  <a:pt x="1569" y="1422"/>
                  <a:pt x="1237" y="1163"/>
                  <a:pt x="1237" y="1163"/>
                </a:cubicBezTo>
                <a:cubicBezTo>
                  <a:pt x="1237" y="1163"/>
                  <a:pt x="871" y="1698"/>
                  <a:pt x="849" y="1730"/>
                </a:cubicBezTo>
                <a:cubicBezTo>
                  <a:pt x="820" y="1708"/>
                  <a:pt x="584" y="1525"/>
                  <a:pt x="584" y="1525"/>
                </a:cubicBezTo>
                <a:cubicBezTo>
                  <a:pt x="584" y="1525"/>
                  <a:pt x="160" y="2146"/>
                  <a:pt x="137" y="2179"/>
                </a:cubicBezTo>
                <a:cubicBezTo>
                  <a:pt x="117" y="2163"/>
                  <a:pt x="72" y="2128"/>
                  <a:pt x="54" y="2114"/>
                </a:cubicBezTo>
                <a:cubicBezTo>
                  <a:pt x="73" y="2085"/>
                  <a:pt x="540" y="1402"/>
                  <a:pt x="562" y="1370"/>
                </a:cubicBezTo>
                <a:cubicBezTo>
                  <a:pt x="591" y="1392"/>
                  <a:pt x="827" y="1575"/>
                  <a:pt x="827" y="1575"/>
                </a:cubicBezTo>
                <a:cubicBezTo>
                  <a:pt x="827" y="1575"/>
                  <a:pt x="1192" y="1040"/>
                  <a:pt x="1215" y="1008"/>
                </a:cubicBezTo>
                <a:cubicBezTo>
                  <a:pt x="1245" y="1031"/>
                  <a:pt x="1577" y="1290"/>
                  <a:pt x="1577" y="1290"/>
                </a:cubicBezTo>
                <a:cubicBezTo>
                  <a:pt x="2157" y="442"/>
                  <a:pt x="2157" y="442"/>
                  <a:pt x="2157" y="442"/>
                </a:cubicBezTo>
                <a:cubicBezTo>
                  <a:pt x="2157" y="442"/>
                  <a:pt x="2083" y="385"/>
                  <a:pt x="2056" y="363"/>
                </a:cubicBezTo>
                <a:cubicBezTo>
                  <a:pt x="2093" y="338"/>
                  <a:pt x="2394" y="135"/>
                  <a:pt x="2460" y="90"/>
                </a:cubicBezTo>
                <a:close/>
              </a:path>
            </a:pathLst>
          </a:custGeom>
          <a:solidFill>
            <a:schemeClr val="accent4"/>
          </a:solidFill>
          <a:ln>
            <a:solidFill>
              <a:schemeClr val="accent3"/>
            </a:solidFill>
          </a:ln>
          <a:extLst/>
        </p:spPr>
        <p:txBody>
          <a:bodyPr/>
          <a:lstStyle/>
          <a:p>
            <a:endParaRPr lang="en-US" sz="1000">
              <a:latin typeface="Arial" panose="020B0604020202020204" pitchFamily="34" charset="0"/>
              <a:cs typeface="Arial" panose="020B0604020202020204" pitchFamily="34" charset="0"/>
            </a:endParaRPr>
          </a:p>
        </p:txBody>
      </p:sp>
      <p:sp>
        <p:nvSpPr>
          <p:cNvPr id="38" name="TextBox 37"/>
          <p:cNvSpPr txBox="1"/>
          <p:nvPr/>
        </p:nvSpPr>
        <p:spPr>
          <a:xfrm>
            <a:off x="828969" y="3263255"/>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25 november t/m 5 december 2016</a:t>
            </a:r>
          </a:p>
        </p:txBody>
      </p:sp>
      <p:sp>
        <p:nvSpPr>
          <p:cNvPr id="39" name="TextBox 38"/>
          <p:cNvSpPr txBox="1"/>
          <p:nvPr/>
        </p:nvSpPr>
        <p:spPr>
          <a:xfrm>
            <a:off x="828969" y="3656823"/>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Bruto steekproef: 1.833</a:t>
            </a:r>
          </a:p>
        </p:txBody>
      </p:sp>
      <p:sp>
        <p:nvSpPr>
          <p:cNvPr id="40" name="TextBox 39"/>
          <p:cNvSpPr txBox="1"/>
          <p:nvPr/>
        </p:nvSpPr>
        <p:spPr>
          <a:xfrm>
            <a:off x="828969" y="4050391"/>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Netto steekproef: 1.059</a:t>
            </a:r>
          </a:p>
        </p:txBody>
      </p:sp>
      <p:sp>
        <p:nvSpPr>
          <p:cNvPr id="41" name="TextBox 40"/>
          <p:cNvSpPr txBox="1"/>
          <p:nvPr/>
        </p:nvSpPr>
        <p:spPr>
          <a:xfrm>
            <a:off x="828969" y="4443958"/>
            <a:ext cx="3456000"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57,8%</a:t>
            </a:r>
          </a:p>
        </p:txBody>
      </p:sp>
      <p:grpSp>
        <p:nvGrpSpPr>
          <p:cNvPr id="42" name="Group 10"/>
          <p:cNvGrpSpPr>
            <a:grpSpLocks noChangeAspect="1"/>
          </p:cNvGrpSpPr>
          <p:nvPr/>
        </p:nvGrpSpPr>
        <p:grpSpPr bwMode="auto">
          <a:xfrm>
            <a:off x="4665462" y="1698650"/>
            <a:ext cx="372111" cy="270000"/>
            <a:chOff x="190" y="2858"/>
            <a:chExt cx="544" cy="476"/>
          </a:xfrm>
          <a:solidFill>
            <a:schemeClr val="tx1"/>
          </a:solidFill>
        </p:grpSpPr>
        <p:sp>
          <p:nvSpPr>
            <p:cNvPr id="43" name="Oval 11"/>
            <p:cNvSpPr>
              <a:spLocks noChangeArrowheads="1"/>
            </p:cNvSpPr>
            <p:nvPr/>
          </p:nvSpPr>
          <p:spPr bwMode="auto">
            <a:xfrm>
              <a:off x="361" y="2858"/>
              <a:ext cx="212" cy="21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5" name="Freeform 12"/>
            <p:cNvSpPr>
              <a:spLocks/>
            </p:cNvSpPr>
            <p:nvPr/>
          </p:nvSpPr>
          <p:spPr bwMode="auto">
            <a:xfrm>
              <a:off x="225" y="2864"/>
              <a:ext cx="139" cy="151"/>
            </a:xfrm>
            <a:custGeom>
              <a:avLst/>
              <a:gdLst>
                <a:gd name="T0" fmla="*/ 96 w 96"/>
                <a:gd name="T1" fmla="*/ 24 h 105"/>
                <a:gd name="T2" fmla="*/ 52 w 96"/>
                <a:gd name="T3" fmla="*/ 0 h 105"/>
                <a:gd name="T4" fmla="*/ 0 w 96"/>
                <a:gd name="T5" fmla="*/ 52 h 105"/>
                <a:gd name="T6" fmla="*/ 52 w 96"/>
                <a:gd name="T7" fmla="*/ 105 h 105"/>
                <a:gd name="T8" fmla="*/ 85 w 96"/>
                <a:gd name="T9" fmla="*/ 93 h 105"/>
                <a:gd name="T10" fmla="*/ 82 w 96"/>
                <a:gd name="T11" fmla="*/ 70 h 105"/>
                <a:gd name="T12" fmla="*/ 96 w 96"/>
                <a:gd name="T13" fmla="*/ 24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96" y="24"/>
                  </a:moveTo>
                  <a:cubicBezTo>
                    <a:pt x="86" y="10"/>
                    <a:pt x="70" y="0"/>
                    <a:pt x="52" y="0"/>
                  </a:cubicBezTo>
                  <a:cubicBezTo>
                    <a:pt x="23" y="0"/>
                    <a:pt x="0" y="24"/>
                    <a:pt x="0" y="52"/>
                  </a:cubicBezTo>
                  <a:cubicBezTo>
                    <a:pt x="0" y="81"/>
                    <a:pt x="23" y="105"/>
                    <a:pt x="52" y="105"/>
                  </a:cubicBezTo>
                  <a:cubicBezTo>
                    <a:pt x="65" y="105"/>
                    <a:pt x="76" y="100"/>
                    <a:pt x="85" y="93"/>
                  </a:cubicBezTo>
                  <a:cubicBezTo>
                    <a:pt x="83" y="85"/>
                    <a:pt x="82" y="78"/>
                    <a:pt x="82" y="70"/>
                  </a:cubicBezTo>
                  <a:cubicBezTo>
                    <a:pt x="82" y="53"/>
                    <a:pt x="87" y="37"/>
                    <a:pt x="96" y="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6" name="Freeform 13"/>
            <p:cNvSpPr>
              <a:spLocks/>
            </p:cNvSpPr>
            <p:nvPr/>
          </p:nvSpPr>
          <p:spPr bwMode="auto">
            <a:xfrm>
              <a:off x="190" y="3034"/>
              <a:ext cx="204" cy="169"/>
            </a:xfrm>
            <a:custGeom>
              <a:avLst/>
              <a:gdLst>
                <a:gd name="T0" fmla="*/ 141 w 141"/>
                <a:gd name="T1" fmla="*/ 43 h 117"/>
                <a:gd name="T2" fmla="*/ 131 w 141"/>
                <a:gd name="T3" fmla="*/ 22 h 117"/>
                <a:gd name="T4" fmla="*/ 88 w 141"/>
                <a:gd name="T5" fmla="*/ 3 h 117"/>
                <a:gd name="T6" fmla="*/ 63 w 141"/>
                <a:gd name="T7" fmla="*/ 3 h 117"/>
                <a:gd name="T8" fmla="*/ 26 w 141"/>
                <a:gd name="T9" fmla="*/ 21 h 117"/>
                <a:gd name="T10" fmla="*/ 3 w 141"/>
                <a:gd name="T11" fmla="*/ 101 h 117"/>
                <a:gd name="T12" fmla="*/ 18 w 141"/>
                <a:gd name="T13" fmla="*/ 116 h 117"/>
                <a:gd name="T14" fmla="*/ 91 w 141"/>
                <a:gd name="T15" fmla="*/ 116 h 117"/>
                <a:gd name="T16" fmla="*/ 111 w 141"/>
                <a:gd name="T17" fmla="*/ 67 h 117"/>
                <a:gd name="T18" fmla="*/ 141 w 141"/>
                <a:gd name="T19"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7">
                  <a:moveTo>
                    <a:pt x="141" y="43"/>
                  </a:moveTo>
                  <a:cubicBezTo>
                    <a:pt x="138" y="35"/>
                    <a:pt x="135" y="27"/>
                    <a:pt x="131" y="22"/>
                  </a:cubicBezTo>
                  <a:cubicBezTo>
                    <a:pt x="118" y="0"/>
                    <a:pt x="88" y="3"/>
                    <a:pt x="88" y="3"/>
                  </a:cubicBezTo>
                  <a:cubicBezTo>
                    <a:pt x="63" y="3"/>
                    <a:pt x="63" y="3"/>
                    <a:pt x="63" y="3"/>
                  </a:cubicBezTo>
                  <a:cubicBezTo>
                    <a:pt x="63" y="3"/>
                    <a:pt x="40" y="2"/>
                    <a:pt x="26" y="21"/>
                  </a:cubicBezTo>
                  <a:cubicBezTo>
                    <a:pt x="13" y="41"/>
                    <a:pt x="3" y="101"/>
                    <a:pt x="3" y="101"/>
                  </a:cubicBezTo>
                  <a:cubicBezTo>
                    <a:pt x="3" y="101"/>
                    <a:pt x="0" y="117"/>
                    <a:pt x="18" y="116"/>
                  </a:cubicBezTo>
                  <a:cubicBezTo>
                    <a:pt x="91" y="116"/>
                    <a:pt x="91" y="116"/>
                    <a:pt x="91" y="116"/>
                  </a:cubicBezTo>
                  <a:cubicBezTo>
                    <a:pt x="97" y="97"/>
                    <a:pt x="104" y="78"/>
                    <a:pt x="111" y="67"/>
                  </a:cubicBezTo>
                  <a:cubicBezTo>
                    <a:pt x="120" y="55"/>
                    <a:pt x="131" y="47"/>
                    <a:pt x="141" y="4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7" name="Freeform 14"/>
            <p:cNvSpPr>
              <a:spLocks/>
            </p:cNvSpPr>
            <p:nvPr/>
          </p:nvSpPr>
          <p:spPr bwMode="auto">
            <a:xfrm>
              <a:off x="563" y="2864"/>
              <a:ext cx="132" cy="151"/>
            </a:xfrm>
            <a:custGeom>
              <a:avLst/>
              <a:gdLst>
                <a:gd name="T0" fmla="*/ 14 w 91"/>
                <a:gd name="T1" fmla="*/ 98 h 105"/>
                <a:gd name="T2" fmla="*/ 39 w 91"/>
                <a:gd name="T3" fmla="*/ 105 h 105"/>
                <a:gd name="T4" fmla="*/ 91 w 91"/>
                <a:gd name="T5" fmla="*/ 52 h 105"/>
                <a:gd name="T6" fmla="*/ 39 w 91"/>
                <a:gd name="T7" fmla="*/ 0 h 105"/>
                <a:gd name="T8" fmla="*/ 0 w 91"/>
                <a:gd name="T9" fmla="*/ 17 h 105"/>
                <a:gd name="T10" fmla="*/ 19 w 91"/>
                <a:gd name="T11" fmla="*/ 70 h 105"/>
                <a:gd name="T12" fmla="*/ 14 w 91"/>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91" h="105">
                  <a:moveTo>
                    <a:pt x="14" y="98"/>
                  </a:moveTo>
                  <a:cubicBezTo>
                    <a:pt x="21" y="102"/>
                    <a:pt x="30" y="105"/>
                    <a:pt x="39" y="105"/>
                  </a:cubicBezTo>
                  <a:cubicBezTo>
                    <a:pt x="68" y="105"/>
                    <a:pt x="91" y="81"/>
                    <a:pt x="91" y="52"/>
                  </a:cubicBezTo>
                  <a:cubicBezTo>
                    <a:pt x="91" y="24"/>
                    <a:pt x="68" y="0"/>
                    <a:pt x="39" y="0"/>
                  </a:cubicBezTo>
                  <a:cubicBezTo>
                    <a:pt x="24" y="0"/>
                    <a:pt x="10" y="7"/>
                    <a:pt x="0" y="17"/>
                  </a:cubicBezTo>
                  <a:cubicBezTo>
                    <a:pt x="12" y="32"/>
                    <a:pt x="19" y="50"/>
                    <a:pt x="19" y="70"/>
                  </a:cubicBezTo>
                  <a:cubicBezTo>
                    <a:pt x="19" y="80"/>
                    <a:pt x="17" y="89"/>
                    <a:pt x="14" y="9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8" name="Freeform 15"/>
            <p:cNvSpPr>
              <a:spLocks/>
            </p:cNvSpPr>
            <p:nvPr/>
          </p:nvSpPr>
          <p:spPr bwMode="auto">
            <a:xfrm>
              <a:off x="534" y="3034"/>
              <a:ext cx="200" cy="169"/>
            </a:xfrm>
            <a:custGeom>
              <a:avLst/>
              <a:gdLst>
                <a:gd name="T0" fmla="*/ 114 w 138"/>
                <a:gd name="T1" fmla="*/ 22 h 117"/>
                <a:gd name="T2" fmla="*/ 71 w 138"/>
                <a:gd name="T3" fmla="*/ 3 h 117"/>
                <a:gd name="T4" fmla="*/ 46 w 138"/>
                <a:gd name="T5" fmla="*/ 3 h 117"/>
                <a:gd name="T6" fmla="*/ 9 w 138"/>
                <a:gd name="T7" fmla="*/ 21 h 117"/>
                <a:gd name="T8" fmla="*/ 0 w 138"/>
                <a:gd name="T9" fmla="*/ 39 h 117"/>
                <a:gd name="T10" fmla="*/ 40 w 138"/>
                <a:gd name="T11" fmla="*/ 68 h 117"/>
                <a:gd name="T12" fmla="*/ 62 w 138"/>
                <a:gd name="T13" fmla="*/ 116 h 117"/>
                <a:gd name="T14" fmla="*/ 120 w 138"/>
                <a:gd name="T15" fmla="*/ 116 h 117"/>
                <a:gd name="T16" fmla="*/ 138 w 138"/>
                <a:gd name="T17" fmla="*/ 101 h 117"/>
                <a:gd name="T18" fmla="*/ 114 w 138"/>
                <a:gd name="T19" fmla="*/ 2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17">
                  <a:moveTo>
                    <a:pt x="114" y="22"/>
                  </a:moveTo>
                  <a:cubicBezTo>
                    <a:pt x="100" y="0"/>
                    <a:pt x="71" y="3"/>
                    <a:pt x="71" y="3"/>
                  </a:cubicBezTo>
                  <a:cubicBezTo>
                    <a:pt x="46" y="3"/>
                    <a:pt x="46" y="3"/>
                    <a:pt x="46" y="3"/>
                  </a:cubicBezTo>
                  <a:cubicBezTo>
                    <a:pt x="46" y="3"/>
                    <a:pt x="22" y="2"/>
                    <a:pt x="9" y="21"/>
                  </a:cubicBezTo>
                  <a:cubicBezTo>
                    <a:pt x="6" y="26"/>
                    <a:pt x="3" y="32"/>
                    <a:pt x="0" y="39"/>
                  </a:cubicBezTo>
                  <a:cubicBezTo>
                    <a:pt x="14" y="43"/>
                    <a:pt x="30" y="51"/>
                    <a:pt x="40" y="68"/>
                  </a:cubicBezTo>
                  <a:cubicBezTo>
                    <a:pt x="49" y="80"/>
                    <a:pt x="56" y="98"/>
                    <a:pt x="62" y="116"/>
                  </a:cubicBezTo>
                  <a:cubicBezTo>
                    <a:pt x="120" y="116"/>
                    <a:pt x="120" y="116"/>
                    <a:pt x="120" y="116"/>
                  </a:cubicBezTo>
                  <a:cubicBezTo>
                    <a:pt x="120" y="116"/>
                    <a:pt x="138" y="117"/>
                    <a:pt x="138" y="101"/>
                  </a:cubicBezTo>
                  <a:cubicBezTo>
                    <a:pt x="138" y="101"/>
                    <a:pt x="129" y="42"/>
                    <a:pt x="114" y="2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sp>
          <p:nvSpPr>
            <p:cNvPr id="49" name="Freeform 16"/>
            <p:cNvSpPr>
              <a:spLocks/>
            </p:cNvSpPr>
            <p:nvPr/>
          </p:nvSpPr>
          <p:spPr bwMode="auto">
            <a:xfrm>
              <a:off x="313" y="3098"/>
              <a:ext cx="314" cy="236"/>
            </a:xfrm>
            <a:custGeom>
              <a:avLst/>
              <a:gdLst>
                <a:gd name="T0" fmla="*/ 123 w 217"/>
                <a:gd name="T1" fmla="*/ 4 h 164"/>
                <a:gd name="T2" fmla="*/ 88 w 217"/>
                <a:gd name="T3" fmla="*/ 4 h 164"/>
                <a:gd name="T4" fmla="*/ 36 w 217"/>
                <a:gd name="T5" fmla="*/ 30 h 164"/>
                <a:gd name="T6" fmla="*/ 3 w 217"/>
                <a:gd name="T7" fmla="*/ 142 h 164"/>
                <a:gd name="T8" fmla="*/ 25 w 217"/>
                <a:gd name="T9" fmla="*/ 164 h 164"/>
                <a:gd name="T10" fmla="*/ 193 w 217"/>
                <a:gd name="T11" fmla="*/ 164 h 164"/>
                <a:gd name="T12" fmla="*/ 217 w 217"/>
                <a:gd name="T13" fmla="*/ 142 h 164"/>
                <a:gd name="T14" fmla="*/ 183 w 217"/>
                <a:gd name="T15" fmla="*/ 31 h 164"/>
                <a:gd name="T16" fmla="*/ 123 w 217"/>
                <a:gd name="T17"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4">
                  <a:moveTo>
                    <a:pt x="123" y="4"/>
                  </a:moveTo>
                  <a:cubicBezTo>
                    <a:pt x="88" y="4"/>
                    <a:pt x="88" y="4"/>
                    <a:pt x="88" y="4"/>
                  </a:cubicBezTo>
                  <a:cubicBezTo>
                    <a:pt x="88" y="4"/>
                    <a:pt x="55" y="3"/>
                    <a:pt x="36" y="30"/>
                  </a:cubicBezTo>
                  <a:cubicBezTo>
                    <a:pt x="17" y="57"/>
                    <a:pt x="3" y="142"/>
                    <a:pt x="3" y="142"/>
                  </a:cubicBezTo>
                  <a:cubicBezTo>
                    <a:pt x="3" y="142"/>
                    <a:pt x="0" y="164"/>
                    <a:pt x="25" y="164"/>
                  </a:cubicBezTo>
                  <a:cubicBezTo>
                    <a:pt x="193" y="164"/>
                    <a:pt x="193" y="164"/>
                    <a:pt x="193" y="164"/>
                  </a:cubicBezTo>
                  <a:cubicBezTo>
                    <a:pt x="193" y="164"/>
                    <a:pt x="217" y="164"/>
                    <a:pt x="217" y="142"/>
                  </a:cubicBezTo>
                  <a:cubicBezTo>
                    <a:pt x="217" y="142"/>
                    <a:pt x="206" y="60"/>
                    <a:pt x="183" y="31"/>
                  </a:cubicBezTo>
                  <a:cubicBezTo>
                    <a:pt x="165" y="0"/>
                    <a:pt x="123" y="4"/>
                    <a:pt x="123"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panose="020B0604020202020204" pitchFamily="34" charset="0"/>
                <a:cs typeface="Arial" panose="020B0604020202020204" pitchFamily="34" charset="0"/>
              </a:endParaRPr>
            </a:p>
          </p:txBody>
        </p:sp>
      </p:grpSp>
      <p:grpSp>
        <p:nvGrpSpPr>
          <p:cNvPr id="50" name="Group 20"/>
          <p:cNvGrpSpPr>
            <a:grpSpLocks noChangeAspect="1"/>
          </p:cNvGrpSpPr>
          <p:nvPr/>
        </p:nvGrpSpPr>
        <p:grpSpPr bwMode="auto">
          <a:xfrm>
            <a:off x="352175" y="3253730"/>
            <a:ext cx="332706" cy="324000"/>
            <a:chOff x="191" y="1491"/>
            <a:chExt cx="497" cy="484"/>
          </a:xfrm>
          <a:solidFill>
            <a:schemeClr val="accent2"/>
          </a:solidFill>
        </p:grpSpPr>
        <p:sp>
          <p:nvSpPr>
            <p:cNvPr id="51" name="Freeform 21"/>
            <p:cNvSpPr>
              <a:spLocks/>
            </p:cNvSpPr>
            <p:nvPr/>
          </p:nvSpPr>
          <p:spPr bwMode="auto">
            <a:xfrm>
              <a:off x="326" y="1491"/>
              <a:ext cx="26" cy="111"/>
            </a:xfrm>
            <a:custGeom>
              <a:avLst/>
              <a:gdLst>
                <a:gd name="T0" fmla="*/ 0 w 20"/>
                <a:gd name="T1" fmla="*/ 74 h 84"/>
                <a:gd name="T2" fmla="*/ 0 w 20"/>
                <a:gd name="T3" fmla="*/ 10 h 84"/>
                <a:gd name="T4" fmla="*/ 10 w 20"/>
                <a:gd name="T5" fmla="*/ 0 h 84"/>
                <a:gd name="T6" fmla="*/ 10 w 20"/>
                <a:gd name="T7" fmla="*/ 0 h 84"/>
                <a:gd name="T8" fmla="*/ 20 w 20"/>
                <a:gd name="T9" fmla="*/ 10 h 84"/>
                <a:gd name="T10" fmla="*/ 20 w 20"/>
                <a:gd name="T11" fmla="*/ 10 h 84"/>
                <a:gd name="T12" fmla="*/ 20 w 20"/>
                <a:gd name="T13" fmla="*/ 74 h 84"/>
                <a:gd name="T14" fmla="*/ 10 w 20"/>
                <a:gd name="T15" fmla="*/ 84 h 84"/>
                <a:gd name="T16" fmla="*/ 10 w 20"/>
                <a:gd name="T17" fmla="*/ 84 h 84"/>
                <a:gd name="T18" fmla="*/ 0 w 20"/>
                <a:gd name="T1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0" y="74"/>
                  </a:moveTo>
                  <a:cubicBezTo>
                    <a:pt x="0" y="10"/>
                    <a:pt x="0" y="10"/>
                    <a:pt x="0" y="10"/>
                  </a:cubicBezTo>
                  <a:cubicBezTo>
                    <a:pt x="0" y="4"/>
                    <a:pt x="4" y="0"/>
                    <a:pt x="10" y="0"/>
                  </a:cubicBezTo>
                  <a:cubicBezTo>
                    <a:pt x="10" y="0"/>
                    <a:pt x="10" y="0"/>
                    <a:pt x="10" y="0"/>
                  </a:cubicBezTo>
                  <a:cubicBezTo>
                    <a:pt x="15" y="0"/>
                    <a:pt x="20" y="4"/>
                    <a:pt x="20" y="10"/>
                  </a:cubicBezTo>
                  <a:cubicBezTo>
                    <a:pt x="20" y="10"/>
                    <a:pt x="20" y="10"/>
                    <a:pt x="20" y="10"/>
                  </a:cubicBezTo>
                  <a:cubicBezTo>
                    <a:pt x="20" y="74"/>
                    <a:pt x="20" y="74"/>
                    <a:pt x="20" y="74"/>
                  </a:cubicBezTo>
                  <a:cubicBezTo>
                    <a:pt x="20" y="80"/>
                    <a:pt x="15" y="84"/>
                    <a:pt x="10" y="84"/>
                  </a:cubicBezTo>
                  <a:cubicBezTo>
                    <a:pt x="10" y="84"/>
                    <a:pt x="10" y="84"/>
                    <a:pt x="10" y="84"/>
                  </a:cubicBezTo>
                  <a:cubicBezTo>
                    <a:pt x="4" y="84"/>
                    <a:pt x="0" y="80"/>
                    <a:pt x="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2" name="Freeform 22"/>
            <p:cNvSpPr>
              <a:spLocks/>
            </p:cNvSpPr>
            <p:nvPr/>
          </p:nvSpPr>
          <p:spPr bwMode="auto">
            <a:xfrm>
              <a:off x="524" y="1491"/>
              <a:ext cx="26" cy="111"/>
            </a:xfrm>
            <a:custGeom>
              <a:avLst/>
              <a:gdLst>
                <a:gd name="T0" fmla="*/ 0 w 20"/>
                <a:gd name="T1" fmla="*/ 74 h 84"/>
                <a:gd name="T2" fmla="*/ 0 w 20"/>
                <a:gd name="T3" fmla="*/ 10 h 84"/>
                <a:gd name="T4" fmla="*/ 10 w 20"/>
                <a:gd name="T5" fmla="*/ 0 h 84"/>
                <a:gd name="T6" fmla="*/ 10 w 20"/>
                <a:gd name="T7" fmla="*/ 0 h 84"/>
                <a:gd name="T8" fmla="*/ 20 w 20"/>
                <a:gd name="T9" fmla="*/ 10 h 84"/>
                <a:gd name="T10" fmla="*/ 20 w 20"/>
                <a:gd name="T11" fmla="*/ 10 h 84"/>
                <a:gd name="T12" fmla="*/ 20 w 20"/>
                <a:gd name="T13" fmla="*/ 74 h 84"/>
                <a:gd name="T14" fmla="*/ 10 w 20"/>
                <a:gd name="T15" fmla="*/ 84 h 84"/>
                <a:gd name="T16" fmla="*/ 10 w 20"/>
                <a:gd name="T17" fmla="*/ 84 h 84"/>
                <a:gd name="T18" fmla="*/ 0 w 20"/>
                <a:gd name="T19"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0" y="74"/>
                  </a:moveTo>
                  <a:cubicBezTo>
                    <a:pt x="0" y="10"/>
                    <a:pt x="0" y="10"/>
                    <a:pt x="0" y="10"/>
                  </a:cubicBezTo>
                  <a:cubicBezTo>
                    <a:pt x="0" y="4"/>
                    <a:pt x="5" y="0"/>
                    <a:pt x="10" y="0"/>
                  </a:cubicBezTo>
                  <a:cubicBezTo>
                    <a:pt x="10" y="0"/>
                    <a:pt x="10" y="0"/>
                    <a:pt x="10" y="0"/>
                  </a:cubicBezTo>
                  <a:cubicBezTo>
                    <a:pt x="16" y="0"/>
                    <a:pt x="20" y="4"/>
                    <a:pt x="20" y="10"/>
                  </a:cubicBezTo>
                  <a:cubicBezTo>
                    <a:pt x="20" y="10"/>
                    <a:pt x="20" y="10"/>
                    <a:pt x="20" y="10"/>
                  </a:cubicBezTo>
                  <a:cubicBezTo>
                    <a:pt x="20" y="74"/>
                    <a:pt x="20" y="74"/>
                    <a:pt x="20" y="74"/>
                  </a:cubicBezTo>
                  <a:cubicBezTo>
                    <a:pt x="20" y="80"/>
                    <a:pt x="16" y="84"/>
                    <a:pt x="10" y="84"/>
                  </a:cubicBezTo>
                  <a:cubicBezTo>
                    <a:pt x="10" y="84"/>
                    <a:pt x="10" y="84"/>
                    <a:pt x="10" y="84"/>
                  </a:cubicBezTo>
                  <a:cubicBezTo>
                    <a:pt x="5" y="84"/>
                    <a:pt x="0" y="80"/>
                    <a:pt x="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3" name="Freeform 23"/>
            <p:cNvSpPr>
              <a:spLocks/>
            </p:cNvSpPr>
            <p:nvPr/>
          </p:nvSpPr>
          <p:spPr bwMode="auto">
            <a:xfrm>
              <a:off x="338" y="1748"/>
              <a:ext cx="84" cy="121"/>
            </a:xfrm>
            <a:custGeom>
              <a:avLst/>
              <a:gdLst>
                <a:gd name="T0" fmla="*/ 0 w 64"/>
                <a:gd name="T1" fmla="*/ 92 h 92"/>
                <a:gd name="T2" fmla="*/ 0 w 64"/>
                <a:gd name="T3" fmla="*/ 79 h 92"/>
                <a:gd name="T4" fmla="*/ 11 w 64"/>
                <a:gd name="T5" fmla="*/ 69 h 92"/>
                <a:gd name="T6" fmla="*/ 41 w 64"/>
                <a:gd name="T7" fmla="*/ 30 h 92"/>
                <a:gd name="T8" fmla="*/ 26 w 64"/>
                <a:gd name="T9" fmla="*/ 17 h 92"/>
                <a:gd name="T10" fmla="*/ 7 w 64"/>
                <a:gd name="T11" fmla="*/ 24 h 92"/>
                <a:gd name="T12" fmla="*/ 1 w 64"/>
                <a:gd name="T13" fmla="*/ 9 h 92"/>
                <a:gd name="T14" fmla="*/ 30 w 64"/>
                <a:gd name="T15" fmla="*/ 0 h 92"/>
                <a:gd name="T16" fmla="*/ 62 w 64"/>
                <a:gd name="T17" fmla="*/ 28 h 92"/>
                <a:gd name="T18" fmla="*/ 38 w 64"/>
                <a:gd name="T19" fmla="*/ 67 h 92"/>
                <a:gd name="T20" fmla="*/ 30 w 64"/>
                <a:gd name="T21" fmla="*/ 74 h 92"/>
                <a:gd name="T22" fmla="*/ 30 w 64"/>
                <a:gd name="T23" fmla="*/ 75 h 92"/>
                <a:gd name="T24" fmla="*/ 64 w 64"/>
                <a:gd name="T25" fmla="*/ 75 h 92"/>
                <a:gd name="T26" fmla="*/ 64 w 64"/>
                <a:gd name="T27" fmla="*/ 92 h 92"/>
                <a:gd name="T28" fmla="*/ 0 w 64"/>
                <a:gd name="T2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92">
                  <a:moveTo>
                    <a:pt x="0" y="92"/>
                  </a:moveTo>
                  <a:cubicBezTo>
                    <a:pt x="0" y="79"/>
                    <a:pt x="0" y="79"/>
                    <a:pt x="0" y="79"/>
                  </a:cubicBezTo>
                  <a:cubicBezTo>
                    <a:pt x="11" y="69"/>
                    <a:pt x="11" y="69"/>
                    <a:pt x="11" y="69"/>
                  </a:cubicBezTo>
                  <a:cubicBezTo>
                    <a:pt x="31" y="51"/>
                    <a:pt x="41" y="41"/>
                    <a:pt x="41" y="30"/>
                  </a:cubicBezTo>
                  <a:cubicBezTo>
                    <a:pt x="41" y="23"/>
                    <a:pt x="37" y="17"/>
                    <a:pt x="26" y="17"/>
                  </a:cubicBezTo>
                  <a:cubicBezTo>
                    <a:pt x="18" y="17"/>
                    <a:pt x="11" y="21"/>
                    <a:pt x="7" y="24"/>
                  </a:cubicBezTo>
                  <a:cubicBezTo>
                    <a:pt x="1" y="9"/>
                    <a:pt x="1" y="9"/>
                    <a:pt x="1" y="9"/>
                  </a:cubicBezTo>
                  <a:cubicBezTo>
                    <a:pt x="7" y="4"/>
                    <a:pt x="18" y="0"/>
                    <a:pt x="30" y="0"/>
                  </a:cubicBezTo>
                  <a:cubicBezTo>
                    <a:pt x="51" y="0"/>
                    <a:pt x="62" y="12"/>
                    <a:pt x="62" y="28"/>
                  </a:cubicBezTo>
                  <a:cubicBezTo>
                    <a:pt x="62" y="43"/>
                    <a:pt x="51" y="56"/>
                    <a:pt x="38" y="67"/>
                  </a:cubicBezTo>
                  <a:cubicBezTo>
                    <a:pt x="30" y="74"/>
                    <a:pt x="30" y="74"/>
                    <a:pt x="30" y="74"/>
                  </a:cubicBezTo>
                  <a:cubicBezTo>
                    <a:pt x="30" y="75"/>
                    <a:pt x="30" y="75"/>
                    <a:pt x="30" y="75"/>
                  </a:cubicBezTo>
                  <a:cubicBezTo>
                    <a:pt x="64" y="75"/>
                    <a:pt x="64" y="75"/>
                    <a:pt x="64" y="75"/>
                  </a:cubicBezTo>
                  <a:cubicBezTo>
                    <a:pt x="64" y="92"/>
                    <a:pt x="64" y="92"/>
                    <a:pt x="64" y="92"/>
                  </a:cubicBez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4" name="Freeform 24"/>
            <p:cNvSpPr>
              <a:spLocks noEditPoints="1"/>
            </p:cNvSpPr>
            <p:nvPr/>
          </p:nvSpPr>
          <p:spPr bwMode="auto">
            <a:xfrm>
              <a:off x="443" y="1750"/>
              <a:ext cx="93" cy="119"/>
            </a:xfrm>
            <a:custGeom>
              <a:avLst/>
              <a:gdLst>
                <a:gd name="T0" fmla="*/ 40 w 71"/>
                <a:gd name="T1" fmla="*/ 91 h 91"/>
                <a:gd name="T2" fmla="*/ 40 w 71"/>
                <a:gd name="T3" fmla="*/ 69 h 91"/>
                <a:gd name="T4" fmla="*/ 0 w 71"/>
                <a:gd name="T5" fmla="*/ 69 h 91"/>
                <a:gd name="T6" fmla="*/ 0 w 71"/>
                <a:gd name="T7" fmla="*/ 56 h 91"/>
                <a:gd name="T8" fmla="*/ 34 w 71"/>
                <a:gd name="T9" fmla="*/ 0 h 91"/>
                <a:gd name="T10" fmla="*/ 60 w 71"/>
                <a:gd name="T11" fmla="*/ 0 h 91"/>
                <a:gd name="T12" fmla="*/ 60 w 71"/>
                <a:gd name="T13" fmla="*/ 53 h 91"/>
                <a:gd name="T14" fmla="*/ 71 w 71"/>
                <a:gd name="T15" fmla="*/ 53 h 91"/>
                <a:gd name="T16" fmla="*/ 71 w 71"/>
                <a:gd name="T17" fmla="*/ 69 h 91"/>
                <a:gd name="T18" fmla="*/ 60 w 71"/>
                <a:gd name="T19" fmla="*/ 69 h 91"/>
                <a:gd name="T20" fmla="*/ 60 w 71"/>
                <a:gd name="T21" fmla="*/ 91 h 91"/>
                <a:gd name="T22" fmla="*/ 40 w 71"/>
                <a:gd name="T23" fmla="*/ 91 h 91"/>
                <a:gd name="T24" fmla="*/ 40 w 71"/>
                <a:gd name="T25" fmla="*/ 53 h 91"/>
                <a:gd name="T26" fmla="*/ 40 w 71"/>
                <a:gd name="T27" fmla="*/ 33 h 91"/>
                <a:gd name="T28" fmla="*/ 41 w 71"/>
                <a:gd name="T29" fmla="*/ 16 h 91"/>
                <a:gd name="T30" fmla="*/ 40 w 71"/>
                <a:gd name="T31" fmla="*/ 16 h 91"/>
                <a:gd name="T32" fmla="*/ 32 w 71"/>
                <a:gd name="T33" fmla="*/ 33 h 91"/>
                <a:gd name="T34" fmla="*/ 20 w 71"/>
                <a:gd name="T35" fmla="*/ 53 h 91"/>
                <a:gd name="T36" fmla="*/ 20 w 71"/>
                <a:gd name="T37" fmla="*/ 53 h 91"/>
                <a:gd name="T38" fmla="*/ 40 w 71"/>
                <a:gd name="T3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91">
                  <a:moveTo>
                    <a:pt x="40" y="91"/>
                  </a:moveTo>
                  <a:cubicBezTo>
                    <a:pt x="40" y="69"/>
                    <a:pt x="40" y="69"/>
                    <a:pt x="40" y="69"/>
                  </a:cubicBezTo>
                  <a:cubicBezTo>
                    <a:pt x="0" y="69"/>
                    <a:pt x="0" y="69"/>
                    <a:pt x="0" y="69"/>
                  </a:cubicBezTo>
                  <a:cubicBezTo>
                    <a:pt x="0" y="56"/>
                    <a:pt x="0" y="56"/>
                    <a:pt x="0" y="56"/>
                  </a:cubicBezTo>
                  <a:cubicBezTo>
                    <a:pt x="34" y="0"/>
                    <a:pt x="34" y="0"/>
                    <a:pt x="34" y="0"/>
                  </a:cubicBezTo>
                  <a:cubicBezTo>
                    <a:pt x="60" y="0"/>
                    <a:pt x="60" y="0"/>
                    <a:pt x="60" y="0"/>
                  </a:cubicBezTo>
                  <a:cubicBezTo>
                    <a:pt x="60" y="53"/>
                    <a:pt x="60" y="53"/>
                    <a:pt x="60" y="53"/>
                  </a:cubicBezTo>
                  <a:cubicBezTo>
                    <a:pt x="71" y="53"/>
                    <a:pt x="71" y="53"/>
                    <a:pt x="71" y="53"/>
                  </a:cubicBezTo>
                  <a:cubicBezTo>
                    <a:pt x="71" y="69"/>
                    <a:pt x="71" y="69"/>
                    <a:pt x="71" y="69"/>
                  </a:cubicBezTo>
                  <a:cubicBezTo>
                    <a:pt x="60" y="69"/>
                    <a:pt x="60" y="69"/>
                    <a:pt x="60" y="69"/>
                  </a:cubicBezTo>
                  <a:cubicBezTo>
                    <a:pt x="60" y="91"/>
                    <a:pt x="60" y="91"/>
                    <a:pt x="60" y="91"/>
                  </a:cubicBezTo>
                  <a:lnTo>
                    <a:pt x="40" y="91"/>
                  </a:lnTo>
                  <a:close/>
                  <a:moveTo>
                    <a:pt x="40" y="53"/>
                  </a:moveTo>
                  <a:cubicBezTo>
                    <a:pt x="40" y="33"/>
                    <a:pt x="40" y="33"/>
                    <a:pt x="40" y="33"/>
                  </a:cubicBezTo>
                  <a:cubicBezTo>
                    <a:pt x="40" y="28"/>
                    <a:pt x="41" y="22"/>
                    <a:pt x="41" y="16"/>
                  </a:cubicBezTo>
                  <a:cubicBezTo>
                    <a:pt x="40" y="16"/>
                    <a:pt x="40" y="16"/>
                    <a:pt x="40" y="16"/>
                  </a:cubicBezTo>
                  <a:cubicBezTo>
                    <a:pt x="38" y="22"/>
                    <a:pt x="35" y="28"/>
                    <a:pt x="32" y="33"/>
                  </a:cubicBezTo>
                  <a:cubicBezTo>
                    <a:pt x="20" y="53"/>
                    <a:pt x="20" y="53"/>
                    <a:pt x="20" y="53"/>
                  </a:cubicBezTo>
                  <a:cubicBezTo>
                    <a:pt x="20" y="53"/>
                    <a:pt x="20" y="53"/>
                    <a:pt x="20" y="53"/>
                  </a:cubicBezTo>
                  <a:lnTo>
                    <a:pt x="4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5" name="Freeform 25"/>
            <p:cNvSpPr>
              <a:spLocks/>
            </p:cNvSpPr>
            <p:nvPr/>
          </p:nvSpPr>
          <p:spPr bwMode="auto">
            <a:xfrm>
              <a:off x="191" y="1527"/>
              <a:ext cx="497" cy="448"/>
            </a:xfrm>
            <a:custGeom>
              <a:avLst/>
              <a:gdLst>
                <a:gd name="T0" fmla="*/ 332 w 379"/>
                <a:gd name="T1" fmla="*/ 0 h 342"/>
                <a:gd name="T2" fmla="*/ 287 w 379"/>
                <a:gd name="T3" fmla="*/ 0 h 342"/>
                <a:gd name="T4" fmla="*/ 287 w 379"/>
                <a:gd name="T5" fmla="*/ 24 h 342"/>
                <a:gd name="T6" fmla="*/ 297 w 379"/>
                <a:gd name="T7" fmla="*/ 47 h 342"/>
                <a:gd name="T8" fmla="*/ 264 w 379"/>
                <a:gd name="T9" fmla="*/ 79 h 342"/>
                <a:gd name="T10" fmla="*/ 232 w 379"/>
                <a:gd name="T11" fmla="*/ 47 h 342"/>
                <a:gd name="T12" fmla="*/ 242 w 379"/>
                <a:gd name="T13" fmla="*/ 24 h 342"/>
                <a:gd name="T14" fmla="*/ 242 w 379"/>
                <a:gd name="T15" fmla="*/ 0 h 342"/>
                <a:gd name="T16" fmla="*/ 135 w 379"/>
                <a:gd name="T17" fmla="*/ 0 h 342"/>
                <a:gd name="T18" fmla="*/ 135 w 379"/>
                <a:gd name="T19" fmla="*/ 24 h 342"/>
                <a:gd name="T20" fmla="*/ 145 w 379"/>
                <a:gd name="T21" fmla="*/ 47 h 342"/>
                <a:gd name="T22" fmla="*/ 113 w 379"/>
                <a:gd name="T23" fmla="*/ 79 h 342"/>
                <a:gd name="T24" fmla="*/ 81 w 379"/>
                <a:gd name="T25" fmla="*/ 47 h 342"/>
                <a:gd name="T26" fmla="*/ 90 w 379"/>
                <a:gd name="T27" fmla="*/ 24 h 342"/>
                <a:gd name="T28" fmla="*/ 90 w 379"/>
                <a:gd name="T29" fmla="*/ 0 h 342"/>
                <a:gd name="T30" fmla="*/ 48 w 379"/>
                <a:gd name="T31" fmla="*/ 0 h 342"/>
                <a:gd name="T32" fmla="*/ 0 w 379"/>
                <a:gd name="T33" fmla="*/ 48 h 342"/>
                <a:gd name="T34" fmla="*/ 0 w 379"/>
                <a:gd name="T35" fmla="*/ 48 h 342"/>
                <a:gd name="T36" fmla="*/ 0 w 379"/>
                <a:gd name="T37" fmla="*/ 120 h 342"/>
                <a:gd name="T38" fmla="*/ 364 w 379"/>
                <a:gd name="T39" fmla="*/ 120 h 342"/>
                <a:gd name="T40" fmla="*/ 364 w 379"/>
                <a:gd name="T41" fmla="*/ 260 h 342"/>
                <a:gd name="T42" fmla="*/ 364 w 379"/>
                <a:gd name="T43" fmla="*/ 260 h 342"/>
                <a:gd name="T44" fmla="*/ 354 w 379"/>
                <a:gd name="T45" fmla="*/ 284 h 342"/>
                <a:gd name="T46" fmla="*/ 312 w 379"/>
                <a:gd name="T47" fmla="*/ 327 h 342"/>
                <a:gd name="T48" fmla="*/ 316 w 379"/>
                <a:gd name="T49" fmla="*/ 312 h 342"/>
                <a:gd name="T50" fmla="*/ 316 w 379"/>
                <a:gd name="T51" fmla="*/ 271 h 342"/>
                <a:gd name="T52" fmla="*/ 345 w 379"/>
                <a:gd name="T53" fmla="*/ 271 h 342"/>
                <a:gd name="T54" fmla="*/ 350 w 379"/>
                <a:gd name="T55" fmla="*/ 266 h 342"/>
                <a:gd name="T56" fmla="*/ 345 w 379"/>
                <a:gd name="T57" fmla="*/ 261 h 342"/>
                <a:gd name="T58" fmla="*/ 306 w 379"/>
                <a:gd name="T59" fmla="*/ 261 h 342"/>
                <a:gd name="T60" fmla="*/ 306 w 379"/>
                <a:gd name="T61" fmla="*/ 266 h 342"/>
                <a:gd name="T62" fmla="*/ 306 w 379"/>
                <a:gd name="T63" fmla="*/ 312 h 342"/>
                <a:gd name="T64" fmla="*/ 303 w 379"/>
                <a:gd name="T65" fmla="*/ 322 h 342"/>
                <a:gd name="T66" fmla="*/ 289 w 379"/>
                <a:gd name="T67" fmla="*/ 327 h 342"/>
                <a:gd name="T68" fmla="*/ 48 w 379"/>
                <a:gd name="T69" fmla="*/ 327 h 342"/>
                <a:gd name="T70" fmla="*/ 15 w 379"/>
                <a:gd name="T71" fmla="*/ 294 h 342"/>
                <a:gd name="T72" fmla="*/ 15 w 379"/>
                <a:gd name="T73" fmla="*/ 140 h 342"/>
                <a:gd name="T74" fmla="*/ 0 w 379"/>
                <a:gd name="T75" fmla="*/ 140 h 342"/>
                <a:gd name="T76" fmla="*/ 0 w 379"/>
                <a:gd name="T77" fmla="*/ 294 h 342"/>
                <a:gd name="T78" fmla="*/ 48 w 379"/>
                <a:gd name="T79" fmla="*/ 342 h 342"/>
                <a:gd name="T80" fmla="*/ 332 w 379"/>
                <a:gd name="T81" fmla="*/ 342 h 342"/>
                <a:gd name="T82" fmla="*/ 379 w 379"/>
                <a:gd name="T83" fmla="*/ 294 h 342"/>
                <a:gd name="T84" fmla="*/ 379 w 379"/>
                <a:gd name="T85" fmla="*/ 48 h 342"/>
                <a:gd name="T86" fmla="*/ 332 w 379"/>
                <a:gd name="T8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9" h="342">
                  <a:moveTo>
                    <a:pt x="332" y="0"/>
                  </a:moveTo>
                  <a:cubicBezTo>
                    <a:pt x="287" y="0"/>
                    <a:pt x="287" y="0"/>
                    <a:pt x="287" y="0"/>
                  </a:cubicBezTo>
                  <a:cubicBezTo>
                    <a:pt x="287" y="24"/>
                    <a:pt x="287" y="24"/>
                    <a:pt x="287" y="24"/>
                  </a:cubicBezTo>
                  <a:cubicBezTo>
                    <a:pt x="293" y="30"/>
                    <a:pt x="297" y="38"/>
                    <a:pt x="297" y="47"/>
                  </a:cubicBezTo>
                  <a:cubicBezTo>
                    <a:pt x="297" y="65"/>
                    <a:pt x="282" y="79"/>
                    <a:pt x="264" y="79"/>
                  </a:cubicBezTo>
                  <a:cubicBezTo>
                    <a:pt x="246" y="79"/>
                    <a:pt x="232" y="65"/>
                    <a:pt x="232" y="47"/>
                  </a:cubicBezTo>
                  <a:cubicBezTo>
                    <a:pt x="232" y="38"/>
                    <a:pt x="236" y="30"/>
                    <a:pt x="242" y="24"/>
                  </a:cubicBezTo>
                  <a:cubicBezTo>
                    <a:pt x="242" y="0"/>
                    <a:pt x="242" y="0"/>
                    <a:pt x="242" y="0"/>
                  </a:cubicBezTo>
                  <a:cubicBezTo>
                    <a:pt x="135" y="0"/>
                    <a:pt x="135" y="0"/>
                    <a:pt x="135" y="0"/>
                  </a:cubicBezTo>
                  <a:cubicBezTo>
                    <a:pt x="135" y="24"/>
                    <a:pt x="135" y="24"/>
                    <a:pt x="135" y="24"/>
                  </a:cubicBezTo>
                  <a:cubicBezTo>
                    <a:pt x="141" y="30"/>
                    <a:pt x="145" y="38"/>
                    <a:pt x="145" y="47"/>
                  </a:cubicBezTo>
                  <a:cubicBezTo>
                    <a:pt x="145" y="65"/>
                    <a:pt x="131" y="79"/>
                    <a:pt x="113" y="79"/>
                  </a:cubicBezTo>
                  <a:cubicBezTo>
                    <a:pt x="95" y="79"/>
                    <a:pt x="81" y="65"/>
                    <a:pt x="81" y="47"/>
                  </a:cubicBezTo>
                  <a:cubicBezTo>
                    <a:pt x="81" y="38"/>
                    <a:pt x="84" y="30"/>
                    <a:pt x="90" y="24"/>
                  </a:cubicBezTo>
                  <a:cubicBezTo>
                    <a:pt x="90" y="0"/>
                    <a:pt x="90" y="0"/>
                    <a:pt x="90" y="0"/>
                  </a:cubicBezTo>
                  <a:cubicBezTo>
                    <a:pt x="48" y="0"/>
                    <a:pt x="48" y="0"/>
                    <a:pt x="48" y="0"/>
                  </a:cubicBezTo>
                  <a:cubicBezTo>
                    <a:pt x="22" y="0"/>
                    <a:pt x="0" y="22"/>
                    <a:pt x="0" y="48"/>
                  </a:cubicBezTo>
                  <a:cubicBezTo>
                    <a:pt x="0" y="48"/>
                    <a:pt x="0" y="48"/>
                    <a:pt x="0" y="48"/>
                  </a:cubicBezTo>
                  <a:cubicBezTo>
                    <a:pt x="0" y="120"/>
                    <a:pt x="0" y="120"/>
                    <a:pt x="0" y="120"/>
                  </a:cubicBezTo>
                  <a:cubicBezTo>
                    <a:pt x="364" y="120"/>
                    <a:pt x="364" y="120"/>
                    <a:pt x="364" y="120"/>
                  </a:cubicBezTo>
                  <a:cubicBezTo>
                    <a:pt x="364" y="260"/>
                    <a:pt x="364" y="260"/>
                    <a:pt x="364" y="260"/>
                  </a:cubicBezTo>
                  <a:cubicBezTo>
                    <a:pt x="364" y="260"/>
                    <a:pt x="364" y="260"/>
                    <a:pt x="364" y="260"/>
                  </a:cubicBezTo>
                  <a:cubicBezTo>
                    <a:pt x="364" y="265"/>
                    <a:pt x="363" y="275"/>
                    <a:pt x="354" y="284"/>
                  </a:cubicBezTo>
                  <a:cubicBezTo>
                    <a:pt x="345" y="293"/>
                    <a:pt x="322" y="316"/>
                    <a:pt x="312" y="327"/>
                  </a:cubicBezTo>
                  <a:cubicBezTo>
                    <a:pt x="315" y="322"/>
                    <a:pt x="316" y="317"/>
                    <a:pt x="316" y="312"/>
                  </a:cubicBezTo>
                  <a:cubicBezTo>
                    <a:pt x="316" y="305"/>
                    <a:pt x="316" y="281"/>
                    <a:pt x="316" y="271"/>
                  </a:cubicBezTo>
                  <a:cubicBezTo>
                    <a:pt x="345" y="271"/>
                    <a:pt x="345" y="271"/>
                    <a:pt x="345" y="271"/>
                  </a:cubicBezTo>
                  <a:cubicBezTo>
                    <a:pt x="348" y="271"/>
                    <a:pt x="350" y="269"/>
                    <a:pt x="350" y="266"/>
                  </a:cubicBezTo>
                  <a:cubicBezTo>
                    <a:pt x="350" y="263"/>
                    <a:pt x="348" y="261"/>
                    <a:pt x="345" y="261"/>
                  </a:cubicBezTo>
                  <a:cubicBezTo>
                    <a:pt x="306" y="261"/>
                    <a:pt x="306" y="261"/>
                    <a:pt x="306" y="261"/>
                  </a:cubicBezTo>
                  <a:cubicBezTo>
                    <a:pt x="306" y="266"/>
                    <a:pt x="306" y="266"/>
                    <a:pt x="306" y="266"/>
                  </a:cubicBezTo>
                  <a:cubicBezTo>
                    <a:pt x="306" y="266"/>
                    <a:pt x="306" y="304"/>
                    <a:pt x="306" y="312"/>
                  </a:cubicBezTo>
                  <a:cubicBezTo>
                    <a:pt x="306" y="316"/>
                    <a:pt x="305" y="319"/>
                    <a:pt x="303" y="322"/>
                  </a:cubicBezTo>
                  <a:cubicBezTo>
                    <a:pt x="301" y="324"/>
                    <a:pt x="297" y="327"/>
                    <a:pt x="289" y="327"/>
                  </a:cubicBezTo>
                  <a:cubicBezTo>
                    <a:pt x="48" y="327"/>
                    <a:pt x="48" y="327"/>
                    <a:pt x="48" y="327"/>
                  </a:cubicBezTo>
                  <a:cubicBezTo>
                    <a:pt x="30" y="327"/>
                    <a:pt x="15" y="312"/>
                    <a:pt x="15" y="294"/>
                  </a:cubicBezTo>
                  <a:cubicBezTo>
                    <a:pt x="15" y="140"/>
                    <a:pt x="15" y="140"/>
                    <a:pt x="15" y="140"/>
                  </a:cubicBezTo>
                  <a:cubicBezTo>
                    <a:pt x="0" y="140"/>
                    <a:pt x="0" y="140"/>
                    <a:pt x="0" y="140"/>
                  </a:cubicBezTo>
                  <a:cubicBezTo>
                    <a:pt x="0" y="294"/>
                    <a:pt x="0" y="294"/>
                    <a:pt x="0" y="294"/>
                  </a:cubicBezTo>
                  <a:cubicBezTo>
                    <a:pt x="0" y="321"/>
                    <a:pt x="21" y="342"/>
                    <a:pt x="48" y="342"/>
                  </a:cubicBezTo>
                  <a:cubicBezTo>
                    <a:pt x="332" y="342"/>
                    <a:pt x="332" y="342"/>
                    <a:pt x="332" y="342"/>
                  </a:cubicBezTo>
                  <a:cubicBezTo>
                    <a:pt x="358" y="342"/>
                    <a:pt x="379" y="321"/>
                    <a:pt x="379" y="294"/>
                  </a:cubicBezTo>
                  <a:cubicBezTo>
                    <a:pt x="379" y="48"/>
                    <a:pt x="379" y="48"/>
                    <a:pt x="379" y="48"/>
                  </a:cubicBezTo>
                  <a:cubicBezTo>
                    <a:pt x="379" y="22"/>
                    <a:pt x="358" y="0"/>
                    <a:pt x="3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grpSp>
      <p:sp>
        <p:nvSpPr>
          <p:cNvPr id="56" name="TextBox 55"/>
          <p:cNvSpPr txBox="1"/>
          <p:nvPr/>
        </p:nvSpPr>
        <p:spPr>
          <a:xfrm>
            <a:off x="5129014" y="1266081"/>
            <a:ext cx="3691458" cy="288032"/>
          </a:xfrm>
          <a:prstGeom prst="rect">
            <a:avLst/>
          </a:prstGeom>
          <a:noFill/>
        </p:spPr>
        <p:txBody>
          <a:bodyPr wrap="square" lIns="0" tIns="0" rIns="0" bIns="0" rtlCol="0" anchor="ctr">
            <a:noAutofit/>
          </a:bodyPr>
          <a:lstStyle/>
          <a:p>
            <a:pPr>
              <a:spcBef>
                <a:spcPts val="300"/>
              </a:spcBef>
            </a:pPr>
            <a:r>
              <a:rPr lang="nl-NL" sz="1000" dirty="0" err="1" smtClean="0">
                <a:cs typeface="Arial" pitchFamily="34" charset="0"/>
              </a:rPr>
              <a:t>One</a:t>
            </a:r>
            <a:r>
              <a:rPr lang="nl-NL" sz="1000" dirty="0" smtClean="0">
                <a:cs typeface="Arial" pitchFamily="34" charset="0"/>
              </a:rPr>
              <a:t> GfK Panel</a:t>
            </a:r>
          </a:p>
        </p:txBody>
      </p:sp>
      <p:sp>
        <p:nvSpPr>
          <p:cNvPr id="57" name="TextBox 56"/>
          <p:cNvSpPr txBox="1"/>
          <p:nvPr/>
        </p:nvSpPr>
        <p:spPr>
          <a:xfrm>
            <a:off x="5129014" y="1670140"/>
            <a:ext cx="3691458"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NL 18+</a:t>
            </a:r>
          </a:p>
        </p:txBody>
      </p:sp>
      <p:sp>
        <p:nvSpPr>
          <p:cNvPr id="58" name="TextBox 57"/>
          <p:cNvSpPr txBox="1"/>
          <p:nvPr/>
        </p:nvSpPr>
        <p:spPr>
          <a:xfrm>
            <a:off x="5129014" y="2074199"/>
            <a:ext cx="3691458" cy="288032"/>
          </a:xfrm>
          <a:prstGeom prst="rect">
            <a:avLst/>
          </a:prstGeom>
          <a:noFill/>
        </p:spPr>
        <p:txBody>
          <a:bodyPr wrap="square" lIns="0" tIns="0" rIns="0" bIns="0" rtlCol="0" anchor="ctr">
            <a:noAutofit/>
          </a:bodyPr>
          <a:lstStyle/>
          <a:p>
            <a:pPr>
              <a:spcBef>
                <a:spcPts val="300"/>
              </a:spcBef>
            </a:pPr>
            <a:r>
              <a:rPr lang="nl-NL" sz="1000" dirty="0" smtClean="0">
                <a:cs typeface="Arial" pitchFamily="34" charset="0"/>
              </a:rPr>
              <a:t>Representatief en gewogen </a:t>
            </a:r>
            <a:r>
              <a:rPr lang="nl-NL" sz="1000" dirty="0">
                <a:cs typeface="Arial" pitchFamily="34" charset="0"/>
              </a:rPr>
              <a:t>naar leeftijd, geslacht, opleiding en regio</a:t>
            </a:r>
            <a:endParaRPr lang="nl-NL" sz="1000" dirty="0" smtClean="0">
              <a:cs typeface="Arial" pitchFamily="34" charset="0"/>
            </a:endParaRPr>
          </a:p>
        </p:txBody>
      </p:sp>
      <p:pic>
        <p:nvPicPr>
          <p:cNvPr id="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gray">
          <a:xfrm>
            <a:off x="4689517" y="1256556"/>
            <a:ext cx="324000" cy="32400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p:cNvGrpSpPr>
            <a:grpSpLocks noChangeAspect="1"/>
          </p:cNvGrpSpPr>
          <p:nvPr/>
        </p:nvGrpSpPr>
        <p:grpSpPr>
          <a:xfrm>
            <a:off x="4644008" y="2067694"/>
            <a:ext cx="415019" cy="306000"/>
            <a:chOff x="4192185" y="2349415"/>
            <a:chExt cx="390606" cy="346760"/>
          </a:xfrm>
          <a:solidFill>
            <a:schemeClr val="accent2"/>
          </a:solidFill>
        </p:grpSpPr>
        <p:sp>
          <p:nvSpPr>
            <p:cNvPr id="61" name="Freeform 795" descr="© INSCALE GmbH, 21.06.2010"/>
            <p:cNvSpPr>
              <a:spLocks/>
            </p:cNvSpPr>
            <p:nvPr/>
          </p:nvSpPr>
          <p:spPr bwMode="gray">
            <a:xfrm>
              <a:off x="4192185" y="2371370"/>
              <a:ext cx="309074" cy="324805"/>
            </a:xfrm>
            <a:custGeom>
              <a:avLst/>
              <a:gdLst>
                <a:gd name="T0" fmla="*/ 2718 w 2765"/>
                <a:gd name="T1" fmla="*/ 2429 h 2608"/>
                <a:gd name="T2" fmla="*/ 179 w 2765"/>
                <a:gd name="T3" fmla="*/ 2429 h 2608"/>
                <a:gd name="T4" fmla="*/ 179 w 2765"/>
                <a:gd name="T5" fmla="*/ 48 h 2608"/>
                <a:gd name="T6" fmla="*/ 111 w 2765"/>
                <a:gd name="T7" fmla="*/ 0 h 2608"/>
                <a:gd name="T8" fmla="*/ 68 w 2765"/>
                <a:gd name="T9" fmla="*/ 0 h 2608"/>
                <a:gd name="T10" fmla="*/ 0 w 2765"/>
                <a:gd name="T11" fmla="*/ 48 h 2608"/>
                <a:gd name="T12" fmla="*/ 0 w 2765"/>
                <a:gd name="T13" fmla="*/ 2560 h 2608"/>
                <a:gd name="T14" fmla="*/ 14 w 2765"/>
                <a:gd name="T15" fmla="*/ 2587 h 2608"/>
                <a:gd name="T16" fmla="*/ 17 w 2765"/>
                <a:gd name="T17" fmla="*/ 2590 h 2608"/>
                <a:gd name="T18" fmla="*/ 20 w 2765"/>
                <a:gd name="T19" fmla="*/ 2594 h 2608"/>
                <a:gd name="T20" fmla="*/ 48 w 2765"/>
                <a:gd name="T21" fmla="*/ 2608 h 2608"/>
                <a:gd name="T22" fmla="*/ 2718 w 2765"/>
                <a:gd name="T23" fmla="*/ 2608 h 2608"/>
                <a:gd name="T24" fmla="*/ 2765 w 2765"/>
                <a:gd name="T25" fmla="*/ 2539 h 2608"/>
                <a:gd name="T26" fmla="*/ 2765 w 2765"/>
                <a:gd name="T27" fmla="*/ 2497 h 2608"/>
                <a:gd name="T28" fmla="*/ 2718 w 2765"/>
                <a:gd name="T29" fmla="*/ 2429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5" h="2608">
                  <a:moveTo>
                    <a:pt x="2718" y="2429"/>
                  </a:moveTo>
                  <a:cubicBezTo>
                    <a:pt x="179" y="2429"/>
                    <a:pt x="179" y="2429"/>
                    <a:pt x="179" y="2429"/>
                  </a:cubicBezTo>
                  <a:cubicBezTo>
                    <a:pt x="179" y="48"/>
                    <a:pt x="179" y="48"/>
                    <a:pt x="179" y="48"/>
                  </a:cubicBezTo>
                  <a:cubicBezTo>
                    <a:pt x="179" y="22"/>
                    <a:pt x="148" y="0"/>
                    <a:pt x="111" y="0"/>
                  </a:cubicBezTo>
                  <a:cubicBezTo>
                    <a:pt x="68" y="0"/>
                    <a:pt x="68" y="0"/>
                    <a:pt x="68" y="0"/>
                  </a:cubicBezTo>
                  <a:cubicBezTo>
                    <a:pt x="30" y="0"/>
                    <a:pt x="0" y="22"/>
                    <a:pt x="0" y="48"/>
                  </a:cubicBezTo>
                  <a:cubicBezTo>
                    <a:pt x="0" y="2560"/>
                    <a:pt x="0" y="2560"/>
                    <a:pt x="0" y="2560"/>
                  </a:cubicBezTo>
                  <a:cubicBezTo>
                    <a:pt x="0" y="2570"/>
                    <a:pt x="6" y="2579"/>
                    <a:pt x="14" y="2587"/>
                  </a:cubicBezTo>
                  <a:cubicBezTo>
                    <a:pt x="15" y="2588"/>
                    <a:pt x="16" y="2589"/>
                    <a:pt x="17" y="2590"/>
                  </a:cubicBezTo>
                  <a:cubicBezTo>
                    <a:pt x="18" y="2591"/>
                    <a:pt x="19" y="2593"/>
                    <a:pt x="20" y="2594"/>
                  </a:cubicBezTo>
                  <a:cubicBezTo>
                    <a:pt x="28" y="2602"/>
                    <a:pt x="37" y="2608"/>
                    <a:pt x="48" y="2608"/>
                  </a:cubicBezTo>
                  <a:cubicBezTo>
                    <a:pt x="2718" y="2608"/>
                    <a:pt x="2718" y="2608"/>
                    <a:pt x="2718" y="2608"/>
                  </a:cubicBezTo>
                  <a:cubicBezTo>
                    <a:pt x="2744" y="2608"/>
                    <a:pt x="2765" y="2577"/>
                    <a:pt x="2765" y="2539"/>
                  </a:cubicBezTo>
                  <a:cubicBezTo>
                    <a:pt x="2765" y="2497"/>
                    <a:pt x="2765" y="2497"/>
                    <a:pt x="2765" y="2497"/>
                  </a:cubicBezTo>
                  <a:cubicBezTo>
                    <a:pt x="2765" y="2459"/>
                    <a:pt x="2744" y="2429"/>
                    <a:pt x="2718" y="2429"/>
                  </a:cubicBezTo>
                  <a:close/>
                </a:path>
              </a:pathLst>
            </a:custGeom>
            <a:grpFill/>
            <a:ln>
              <a:noFill/>
            </a:ln>
            <a:extLst/>
          </p:spPr>
          <p:txBody>
            <a:bodyPr/>
            <a:lstStyle/>
            <a:p>
              <a:endParaRPr lang="en-US" sz="1000">
                <a:latin typeface="Arial" panose="020B0604020202020204" pitchFamily="34" charset="0"/>
                <a:cs typeface="Arial" panose="020B0604020202020204" pitchFamily="34" charset="0"/>
              </a:endParaRPr>
            </a:p>
          </p:txBody>
        </p:sp>
        <p:sp>
          <p:nvSpPr>
            <p:cNvPr id="62" name="Freeform 797" descr="© INSCALE GmbH, 21.06.2010"/>
            <p:cNvSpPr>
              <a:spLocks noEditPoints="1"/>
            </p:cNvSpPr>
            <p:nvPr/>
          </p:nvSpPr>
          <p:spPr bwMode="gray">
            <a:xfrm>
              <a:off x="4201710" y="2349415"/>
              <a:ext cx="381081" cy="306672"/>
            </a:xfrm>
            <a:custGeom>
              <a:avLst/>
              <a:gdLst>
                <a:gd name="T0" fmla="*/ 1988 w 2523"/>
                <a:gd name="T1" fmla="*/ 361 h 2236"/>
                <a:gd name="T2" fmla="*/ 2103 w 2523"/>
                <a:gd name="T3" fmla="*/ 451 h 2236"/>
                <a:gd name="T4" fmla="*/ 1568 w 2523"/>
                <a:gd name="T5" fmla="*/ 1233 h 2236"/>
                <a:gd name="T6" fmla="*/ 1206 w 2523"/>
                <a:gd name="T7" fmla="*/ 951 h 2236"/>
                <a:gd name="T8" fmla="*/ 818 w 2523"/>
                <a:gd name="T9" fmla="*/ 1518 h 2236"/>
                <a:gd name="T10" fmla="*/ 553 w 2523"/>
                <a:gd name="T11" fmla="*/ 1313 h 2236"/>
                <a:gd name="T12" fmla="*/ 0 w 2523"/>
                <a:gd name="T13" fmla="*/ 2122 h 2236"/>
                <a:gd name="T14" fmla="*/ 146 w 2523"/>
                <a:gd name="T15" fmla="*/ 2236 h 2236"/>
                <a:gd name="T16" fmla="*/ 593 w 2523"/>
                <a:gd name="T17" fmla="*/ 1582 h 2236"/>
                <a:gd name="T18" fmla="*/ 858 w 2523"/>
                <a:gd name="T19" fmla="*/ 1787 h 2236"/>
                <a:gd name="T20" fmla="*/ 1246 w 2523"/>
                <a:gd name="T21" fmla="*/ 1220 h 2236"/>
                <a:gd name="T22" fmla="*/ 1608 w 2523"/>
                <a:gd name="T23" fmla="*/ 1502 h 2236"/>
                <a:gd name="T24" fmla="*/ 2250 w 2523"/>
                <a:gd name="T25" fmla="*/ 564 h 2236"/>
                <a:gd name="T26" fmla="*/ 2364 w 2523"/>
                <a:gd name="T27" fmla="*/ 653 h 2236"/>
                <a:gd name="T28" fmla="*/ 2523 w 2523"/>
                <a:gd name="T29" fmla="*/ 0 h 2236"/>
                <a:gd name="T30" fmla="*/ 1988 w 2523"/>
                <a:gd name="T31" fmla="*/ 361 h 2236"/>
                <a:gd name="T32" fmla="*/ 2460 w 2523"/>
                <a:gd name="T33" fmla="*/ 90 h 2236"/>
                <a:gd name="T34" fmla="*/ 2340 w 2523"/>
                <a:gd name="T35" fmla="*/ 585 h 2236"/>
                <a:gd name="T36" fmla="*/ 2241 w 2523"/>
                <a:gd name="T37" fmla="*/ 507 h 2236"/>
                <a:gd name="T38" fmla="*/ 1599 w 2523"/>
                <a:gd name="T39" fmla="*/ 1445 h 2236"/>
                <a:gd name="T40" fmla="*/ 1237 w 2523"/>
                <a:gd name="T41" fmla="*/ 1163 h 2236"/>
                <a:gd name="T42" fmla="*/ 849 w 2523"/>
                <a:gd name="T43" fmla="*/ 1730 h 2236"/>
                <a:gd name="T44" fmla="*/ 584 w 2523"/>
                <a:gd name="T45" fmla="*/ 1525 h 2236"/>
                <a:gd name="T46" fmla="*/ 137 w 2523"/>
                <a:gd name="T47" fmla="*/ 2179 h 2236"/>
                <a:gd name="T48" fmla="*/ 54 w 2523"/>
                <a:gd name="T49" fmla="*/ 2114 h 2236"/>
                <a:gd name="T50" fmla="*/ 562 w 2523"/>
                <a:gd name="T51" fmla="*/ 1370 h 2236"/>
                <a:gd name="T52" fmla="*/ 827 w 2523"/>
                <a:gd name="T53" fmla="*/ 1575 h 2236"/>
                <a:gd name="T54" fmla="*/ 1215 w 2523"/>
                <a:gd name="T55" fmla="*/ 1008 h 2236"/>
                <a:gd name="T56" fmla="*/ 1577 w 2523"/>
                <a:gd name="T57" fmla="*/ 1290 h 2236"/>
                <a:gd name="T58" fmla="*/ 2157 w 2523"/>
                <a:gd name="T59" fmla="*/ 442 h 2236"/>
                <a:gd name="T60" fmla="*/ 2056 w 2523"/>
                <a:gd name="T61" fmla="*/ 363 h 2236"/>
                <a:gd name="T62" fmla="*/ 2460 w 2523"/>
                <a:gd name="T63" fmla="*/ 90 h 2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3" h="2236">
                  <a:moveTo>
                    <a:pt x="1988" y="361"/>
                  </a:moveTo>
                  <a:cubicBezTo>
                    <a:pt x="1988" y="361"/>
                    <a:pt x="2081" y="434"/>
                    <a:pt x="2103" y="451"/>
                  </a:cubicBezTo>
                  <a:cubicBezTo>
                    <a:pt x="2084" y="480"/>
                    <a:pt x="1591" y="1200"/>
                    <a:pt x="1568" y="1233"/>
                  </a:cubicBezTo>
                  <a:cubicBezTo>
                    <a:pt x="1538" y="1209"/>
                    <a:pt x="1206" y="951"/>
                    <a:pt x="1206" y="951"/>
                  </a:cubicBezTo>
                  <a:cubicBezTo>
                    <a:pt x="1206" y="951"/>
                    <a:pt x="840" y="1486"/>
                    <a:pt x="818" y="1518"/>
                  </a:cubicBezTo>
                  <a:cubicBezTo>
                    <a:pt x="789" y="1496"/>
                    <a:pt x="553" y="1313"/>
                    <a:pt x="553" y="1313"/>
                  </a:cubicBezTo>
                  <a:cubicBezTo>
                    <a:pt x="0" y="2122"/>
                    <a:pt x="0" y="2122"/>
                    <a:pt x="0" y="2122"/>
                  </a:cubicBezTo>
                  <a:cubicBezTo>
                    <a:pt x="146" y="2236"/>
                    <a:pt x="146" y="2236"/>
                    <a:pt x="146" y="2236"/>
                  </a:cubicBezTo>
                  <a:cubicBezTo>
                    <a:pt x="146" y="2236"/>
                    <a:pt x="571" y="1615"/>
                    <a:pt x="593" y="1582"/>
                  </a:cubicBezTo>
                  <a:cubicBezTo>
                    <a:pt x="623" y="1604"/>
                    <a:pt x="858" y="1787"/>
                    <a:pt x="858" y="1787"/>
                  </a:cubicBezTo>
                  <a:cubicBezTo>
                    <a:pt x="858" y="1787"/>
                    <a:pt x="1223" y="1253"/>
                    <a:pt x="1246" y="1220"/>
                  </a:cubicBezTo>
                  <a:cubicBezTo>
                    <a:pt x="1276" y="1243"/>
                    <a:pt x="1608" y="1502"/>
                    <a:pt x="1608" y="1502"/>
                  </a:cubicBezTo>
                  <a:cubicBezTo>
                    <a:pt x="1608" y="1502"/>
                    <a:pt x="2227" y="598"/>
                    <a:pt x="2250" y="564"/>
                  </a:cubicBezTo>
                  <a:cubicBezTo>
                    <a:pt x="2273" y="583"/>
                    <a:pt x="2364" y="653"/>
                    <a:pt x="2364" y="653"/>
                  </a:cubicBezTo>
                  <a:cubicBezTo>
                    <a:pt x="2523" y="0"/>
                    <a:pt x="2523" y="0"/>
                    <a:pt x="2523" y="0"/>
                  </a:cubicBezTo>
                  <a:lnTo>
                    <a:pt x="1988" y="361"/>
                  </a:lnTo>
                  <a:close/>
                  <a:moveTo>
                    <a:pt x="2460" y="90"/>
                  </a:moveTo>
                  <a:cubicBezTo>
                    <a:pt x="2441" y="168"/>
                    <a:pt x="2352" y="536"/>
                    <a:pt x="2340" y="585"/>
                  </a:cubicBezTo>
                  <a:cubicBezTo>
                    <a:pt x="2311" y="562"/>
                    <a:pt x="2241" y="507"/>
                    <a:pt x="2241" y="507"/>
                  </a:cubicBezTo>
                  <a:cubicBezTo>
                    <a:pt x="2241" y="507"/>
                    <a:pt x="1622" y="1412"/>
                    <a:pt x="1599" y="1445"/>
                  </a:cubicBezTo>
                  <a:cubicBezTo>
                    <a:pt x="1569" y="1422"/>
                    <a:pt x="1237" y="1163"/>
                    <a:pt x="1237" y="1163"/>
                  </a:cubicBezTo>
                  <a:cubicBezTo>
                    <a:pt x="1237" y="1163"/>
                    <a:pt x="871" y="1698"/>
                    <a:pt x="849" y="1730"/>
                  </a:cubicBezTo>
                  <a:cubicBezTo>
                    <a:pt x="820" y="1708"/>
                    <a:pt x="584" y="1525"/>
                    <a:pt x="584" y="1525"/>
                  </a:cubicBezTo>
                  <a:cubicBezTo>
                    <a:pt x="584" y="1525"/>
                    <a:pt x="160" y="2146"/>
                    <a:pt x="137" y="2179"/>
                  </a:cubicBezTo>
                  <a:cubicBezTo>
                    <a:pt x="117" y="2163"/>
                    <a:pt x="72" y="2128"/>
                    <a:pt x="54" y="2114"/>
                  </a:cubicBezTo>
                  <a:cubicBezTo>
                    <a:pt x="73" y="2085"/>
                    <a:pt x="540" y="1402"/>
                    <a:pt x="562" y="1370"/>
                  </a:cubicBezTo>
                  <a:cubicBezTo>
                    <a:pt x="591" y="1392"/>
                    <a:pt x="827" y="1575"/>
                    <a:pt x="827" y="1575"/>
                  </a:cubicBezTo>
                  <a:cubicBezTo>
                    <a:pt x="827" y="1575"/>
                    <a:pt x="1192" y="1040"/>
                    <a:pt x="1215" y="1008"/>
                  </a:cubicBezTo>
                  <a:cubicBezTo>
                    <a:pt x="1245" y="1031"/>
                    <a:pt x="1577" y="1290"/>
                    <a:pt x="1577" y="1290"/>
                  </a:cubicBezTo>
                  <a:cubicBezTo>
                    <a:pt x="2157" y="442"/>
                    <a:pt x="2157" y="442"/>
                    <a:pt x="2157" y="442"/>
                  </a:cubicBezTo>
                  <a:cubicBezTo>
                    <a:pt x="2157" y="442"/>
                    <a:pt x="2083" y="385"/>
                    <a:pt x="2056" y="363"/>
                  </a:cubicBezTo>
                  <a:cubicBezTo>
                    <a:pt x="2093" y="338"/>
                    <a:pt x="2394" y="135"/>
                    <a:pt x="2460" y="90"/>
                  </a:cubicBezTo>
                  <a:close/>
                </a:path>
              </a:pathLst>
            </a:custGeom>
            <a:solidFill>
              <a:schemeClr val="accent2"/>
            </a:solidFill>
            <a:ln>
              <a:solidFill>
                <a:schemeClr val="accent2"/>
              </a:solidFill>
            </a:ln>
            <a:extLst/>
          </p:spPr>
          <p:txBody>
            <a:bodyPr/>
            <a:lstStyle/>
            <a:p>
              <a:endParaRPr lang="en-US" sz="1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24956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2"/>
          <p:cNvSpPr>
            <a:spLocks noGrp="1"/>
          </p:cNvSpPr>
          <p:nvPr>
            <p:ph type="title"/>
            <p:custDataLst>
              <p:tags r:id="rId1"/>
            </p:custDataLst>
          </p:nvPr>
        </p:nvSpPr>
        <p:spPr/>
        <p:txBody>
          <a:bodyPr/>
          <a:lstStyle/>
          <a:p>
            <a:pPr eaLnBrk="1" hangingPunct="1"/>
            <a:r>
              <a:rPr lang="nl-NL" dirty="0" smtClean="0">
                <a:latin typeface="Arial" charset="0"/>
              </a:rPr>
              <a:t>GfK en kwaliteit</a:t>
            </a:r>
          </a:p>
        </p:txBody>
      </p:sp>
      <p:sp>
        <p:nvSpPr>
          <p:cNvPr id="231425" name="Rectangle 1"/>
          <p:cNvSpPr>
            <a:spLocks noChangeArrowheads="1"/>
          </p:cNvSpPr>
          <p:nvPr>
            <p:custDataLst>
              <p:tags r:id="rId2"/>
            </p:custDataLst>
          </p:nvPr>
        </p:nvSpPr>
        <p:spPr bwMode="auto">
          <a:xfrm>
            <a:off x="324000" y="914400"/>
            <a:ext cx="8496000" cy="2677656"/>
          </a:xfrm>
          <a:prstGeom prst="rect">
            <a:avLst/>
          </a:prstGeom>
          <a:noFill/>
          <a:ln w="9525">
            <a:noFill/>
            <a:miter lim="800000"/>
            <a:headEnd/>
            <a:tailEnd/>
          </a:ln>
          <a:effectLst/>
        </p:spPr>
        <p:txBody>
          <a:bodyPr lIns="0" anchor="t">
            <a:spAutoFit/>
          </a:bodyPr>
          <a:lstStyle/>
          <a:p>
            <a:r>
              <a:rPr lang="nl-NL" sz="1200" dirty="0"/>
              <a:t>GfK heeft kwaliteit hoog in het vaandel. GfK werkt volgens vaste procedures en leidt medewerkers op om op juiste wijze onze producten diensten te leveren. Op die manier garanderen we de beste kwaliteit. </a:t>
            </a:r>
            <a:endParaRPr lang="nl-NL" sz="1200" dirty="0" smtClean="0"/>
          </a:p>
          <a:p>
            <a:endParaRPr lang="en-US" sz="1200" dirty="0"/>
          </a:p>
          <a:p>
            <a:pPr marL="285750" indent="-285750">
              <a:buFont typeface="Arial" panose="020B0604020202020204" pitchFamily="34" charset="0"/>
              <a:buChar char="•"/>
            </a:pPr>
            <a:r>
              <a:rPr lang="nl-NL" sz="1200" dirty="0"/>
              <a:t>GfK hanteert een kwaliteitssysteem dat voldoet aan de eisen van ISO 9001: 2015 (de standaard voor een kwaliteitsmanagementsysteem), ISO 20252:2012 (de standaard voor het uitvoeren van Marktonderzoek) en ISO 26362:2008 (de standaard voor het opzetten en exploiteren van acces-panels).</a:t>
            </a:r>
            <a:endParaRPr lang="en-US" sz="1200" dirty="0"/>
          </a:p>
          <a:p>
            <a:pPr marL="285750" indent="-285750">
              <a:buFont typeface="Arial" panose="020B0604020202020204" pitchFamily="34" charset="0"/>
              <a:buChar char="•"/>
            </a:pPr>
            <a:r>
              <a:rPr lang="nl-NL" sz="1200" dirty="0"/>
              <a:t>Internationaal is GfK lid van de </a:t>
            </a:r>
            <a:r>
              <a:rPr lang="nl-NL" sz="1200" u="sng" dirty="0">
                <a:hlinkClick r:id="rId5"/>
              </a:rPr>
              <a:t>ICC / ESOMAR</a:t>
            </a:r>
            <a:r>
              <a:rPr lang="nl-NL" sz="1200" dirty="0"/>
              <a:t> (The World Association of Research Professionals), dit is de overkoepelende organisatie van marktonderzoekbureaus. </a:t>
            </a:r>
          </a:p>
          <a:p>
            <a:pPr marL="285750" indent="-285750">
              <a:buFont typeface="Arial" panose="020B0604020202020204" pitchFamily="34" charset="0"/>
              <a:buChar char="•"/>
            </a:pPr>
            <a:r>
              <a:rPr lang="nl-NL" sz="1200" dirty="0"/>
              <a:t>Op lokaal niveau is GfK lid van de </a:t>
            </a:r>
            <a:r>
              <a:rPr lang="nl-NL" sz="1200" u="sng" dirty="0">
                <a:hlinkClick r:id="rId6"/>
              </a:rPr>
              <a:t>MOA</a:t>
            </a:r>
            <a:r>
              <a:rPr lang="nl-NL" sz="1200" dirty="0"/>
              <a:t>, Center </a:t>
            </a:r>
            <a:r>
              <a:rPr lang="nl-NL" sz="1200" dirty="0" err="1"/>
              <a:t>for</a:t>
            </a:r>
            <a:r>
              <a:rPr lang="nl-NL" sz="1200" dirty="0"/>
              <a:t> Information </a:t>
            </a:r>
            <a:r>
              <a:rPr lang="nl-NL" sz="1200" dirty="0" err="1"/>
              <a:t>Based</a:t>
            </a:r>
            <a:r>
              <a:rPr lang="nl-NL" sz="1200" dirty="0"/>
              <a:t> </a:t>
            </a:r>
            <a:r>
              <a:rPr lang="nl-NL" sz="1200" dirty="0" err="1"/>
              <a:t>Decision</a:t>
            </a:r>
            <a:r>
              <a:rPr lang="nl-NL" sz="1200" dirty="0"/>
              <a:t> Making &amp; Marketing Research. Dit is een vereniging van bedrijven en instellingen die zich bezighouden met Market Research, Digital Analytics, Marketing Intelligence en Beleidsonderzoek. </a:t>
            </a:r>
          </a:p>
          <a:p>
            <a:pPr marL="285750" indent="-285750">
              <a:buFont typeface="Arial" panose="020B0604020202020204" pitchFamily="34" charset="0"/>
              <a:buChar char="•"/>
            </a:pPr>
            <a:r>
              <a:rPr lang="nl-NL" sz="1200" dirty="0"/>
              <a:t>GfK volgt de </a:t>
            </a:r>
            <a:r>
              <a:rPr lang="nl-NL" sz="1200" u="sng" dirty="0">
                <a:hlinkClick r:id="rId7"/>
              </a:rPr>
              <a:t>gedragscode voor onderzoek en statistiek</a:t>
            </a:r>
            <a:r>
              <a:rPr lang="nl-NL" sz="1200" dirty="0"/>
              <a:t>, handelt strikt volgens de </a:t>
            </a:r>
            <a:r>
              <a:rPr lang="nl-NL" sz="1200" u="sng" dirty="0">
                <a:hlinkClick r:id="rId8"/>
              </a:rPr>
              <a:t>Wet Bescherming Persoonsgegevens</a:t>
            </a:r>
            <a:r>
              <a:rPr lang="nl-NL" sz="1200" dirty="0">
                <a:hlinkClick r:id="rId8"/>
              </a:rPr>
              <a:t> </a:t>
            </a:r>
            <a:r>
              <a:rPr lang="nl-NL" sz="1200" dirty="0"/>
              <a:t>en is ingeschreven bij het College Bescherming Persoonsgegevens</a:t>
            </a:r>
            <a:r>
              <a:rPr lang="nl-NL" sz="1200" dirty="0" smtClean="0"/>
              <a:t>.</a:t>
            </a:r>
          </a:p>
          <a:p>
            <a:pPr marL="285750" indent="-285750">
              <a:buFont typeface="Arial" panose="020B0604020202020204" pitchFamily="34" charset="0"/>
              <a:buChar char="•"/>
            </a:pPr>
            <a:r>
              <a:rPr lang="nl-NL" sz="1200" dirty="0"/>
              <a:t>GfK bewaart de onderzoeksgegevens tenzij contractueel anders is </a:t>
            </a:r>
            <a:r>
              <a:rPr lang="nl-NL" sz="1200" dirty="0" smtClean="0"/>
              <a:t>overeengekomen</a:t>
            </a:r>
            <a:r>
              <a:rPr lang="nl-NL" sz="1200" dirty="0"/>
              <a:t>          </a:t>
            </a:r>
          </a:p>
        </p:txBody>
      </p:sp>
      <p:pic>
        <p:nvPicPr>
          <p:cNvPr id="102404" name="Afbeelding 4" descr="gfkcompass.jpg"/>
          <p:cNvPicPr>
            <a:picLocks noChangeAspect="1"/>
          </p:cNvPicPr>
          <p:nvPr>
            <p:custDataLst>
              <p:tags r:id="rId3"/>
            </p:custDataLst>
          </p:nvPr>
        </p:nvPicPr>
        <p:blipFill rotWithShape="1">
          <a:blip r:embed="rId9"/>
          <a:srcRect l="6938" t="5147" r="3933" b="12912"/>
          <a:stretch/>
        </p:blipFill>
        <p:spPr bwMode="auto">
          <a:xfrm>
            <a:off x="6588224" y="3372740"/>
            <a:ext cx="1944216" cy="1770760"/>
          </a:xfrm>
          <a:prstGeom prst="rect">
            <a:avLst/>
          </a:prstGeom>
          <a:noFill/>
          <a:ln w="9525">
            <a:noFill/>
            <a:miter lim="800000"/>
            <a:headEnd/>
            <a:tailEnd/>
          </a:ln>
        </p:spPr>
      </p:pic>
    </p:spTree>
    <p:extLst>
      <p:ext uri="{BB962C8B-B14F-4D97-AF65-F5344CB8AC3E}">
        <p14:creationId xmlns:p14="http://schemas.microsoft.com/office/powerpoint/2010/main" val="1944318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de-DE" dirty="0"/>
          </a:p>
        </p:txBody>
      </p:sp>
    </p:spTree>
    <p:extLst>
      <p:ext uri="{BB962C8B-B14F-4D97-AF65-F5344CB8AC3E}">
        <p14:creationId xmlns:p14="http://schemas.microsoft.com/office/powerpoint/2010/main" val="549926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730784" y="2024147"/>
            <a:ext cx="1281376" cy="1668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quarter" idx="18"/>
          </p:nvPr>
        </p:nvSpPr>
        <p:spPr>
          <a:xfrm>
            <a:off x="1835697" y="3154136"/>
            <a:ext cx="2736303" cy="162018"/>
          </a:xfrm>
        </p:spPr>
        <p:txBody>
          <a:bodyPr/>
          <a:lstStyle/>
          <a:p>
            <a:r>
              <a:rPr lang="nl-NL" dirty="0" smtClean="0"/>
              <a:t>+31 162 384 279 / +31 6 55 177 653</a:t>
            </a:r>
            <a:endParaRPr lang="en-US" dirty="0" smtClean="0"/>
          </a:p>
          <a:p>
            <a:endParaRPr lang="nl-NL" dirty="0"/>
          </a:p>
        </p:txBody>
      </p:sp>
      <p:sp>
        <p:nvSpPr>
          <p:cNvPr id="5" name="Text Placeholder 4"/>
          <p:cNvSpPr>
            <a:spLocks noGrp="1"/>
          </p:cNvSpPr>
          <p:nvPr>
            <p:ph type="body" sz="quarter" idx="19"/>
          </p:nvPr>
        </p:nvSpPr>
        <p:spPr>
          <a:xfrm>
            <a:off x="1835695" y="2830100"/>
            <a:ext cx="2736304" cy="162018"/>
          </a:xfrm>
        </p:spPr>
        <p:txBody>
          <a:bodyPr/>
          <a:lstStyle/>
          <a:p>
            <a:r>
              <a:rPr lang="nl-NL" dirty="0" smtClean="0"/>
              <a:t>Sr. Consultant</a:t>
            </a:r>
            <a:endParaRPr lang="en-US" dirty="0" smtClean="0"/>
          </a:p>
          <a:p>
            <a:endParaRPr lang="nl-NL" dirty="0"/>
          </a:p>
        </p:txBody>
      </p:sp>
      <p:sp>
        <p:nvSpPr>
          <p:cNvPr id="6" name="Text Placeholder 5"/>
          <p:cNvSpPr>
            <a:spLocks noGrp="1"/>
          </p:cNvSpPr>
          <p:nvPr>
            <p:ph type="body" sz="quarter" idx="20"/>
          </p:nvPr>
        </p:nvSpPr>
        <p:spPr>
          <a:xfrm>
            <a:off x="1835695" y="2127648"/>
            <a:ext cx="2736304" cy="702452"/>
          </a:xfrm>
        </p:spPr>
        <p:txBody>
          <a:bodyPr/>
          <a:lstStyle/>
          <a:p>
            <a:r>
              <a:rPr lang="nl-NL" dirty="0" smtClean="0">
                <a:solidFill>
                  <a:schemeClr val="tx1"/>
                </a:solidFill>
              </a:rPr>
              <a:t>Marcel Temminghoff</a:t>
            </a:r>
            <a:endParaRPr lang="en-US" dirty="0" smtClean="0">
              <a:solidFill>
                <a:schemeClr val="tx1"/>
              </a:solidFill>
            </a:endParaRPr>
          </a:p>
          <a:p>
            <a:endParaRPr lang="nl-NL" dirty="0"/>
          </a:p>
        </p:txBody>
      </p:sp>
      <p:sp>
        <p:nvSpPr>
          <p:cNvPr id="7" name="Text Placeholder 6"/>
          <p:cNvSpPr>
            <a:spLocks noGrp="1"/>
          </p:cNvSpPr>
          <p:nvPr>
            <p:ph type="body" sz="quarter" idx="26"/>
          </p:nvPr>
        </p:nvSpPr>
        <p:spPr>
          <a:xfrm>
            <a:off x="1835695" y="3316153"/>
            <a:ext cx="2736304" cy="162018"/>
          </a:xfrm>
        </p:spPr>
        <p:txBody>
          <a:bodyPr/>
          <a:lstStyle/>
          <a:p>
            <a:r>
              <a:rPr lang="nl-NL" dirty="0" smtClean="0"/>
              <a:t>Marcel.Temminghoff@gfk.com</a:t>
            </a:r>
            <a:endParaRPr lang="en-US" dirty="0" smtClean="0"/>
          </a:p>
          <a:p>
            <a:endParaRPr lang="nl-NL" dirty="0"/>
          </a:p>
        </p:txBody>
      </p:sp>
      <p:sp>
        <p:nvSpPr>
          <p:cNvPr id="8" name="Text Placeholder 7"/>
          <p:cNvSpPr>
            <a:spLocks noGrp="1"/>
          </p:cNvSpPr>
          <p:nvPr>
            <p:ph type="body" sz="quarter" idx="27"/>
          </p:nvPr>
        </p:nvSpPr>
        <p:spPr>
          <a:xfrm>
            <a:off x="1835774" y="3478171"/>
            <a:ext cx="2736226" cy="161261"/>
          </a:xfrm>
        </p:spPr>
        <p:txBody>
          <a:bodyPr/>
          <a:lstStyle/>
          <a:p>
            <a:r>
              <a:rPr lang="nl-NL" dirty="0" smtClean="0"/>
              <a:t>The Netherlands</a:t>
            </a:r>
            <a:endParaRPr lang="en-US" dirty="0" smtClean="0"/>
          </a:p>
          <a:p>
            <a:endParaRPr lang="nl-NL" dirty="0"/>
          </a:p>
        </p:txBody>
      </p:sp>
      <p:sp>
        <p:nvSpPr>
          <p:cNvPr id="9" name="Text Placeholder 8"/>
          <p:cNvSpPr>
            <a:spLocks noGrp="1"/>
          </p:cNvSpPr>
          <p:nvPr>
            <p:ph type="body" sz="quarter" idx="28"/>
          </p:nvPr>
        </p:nvSpPr>
        <p:spPr>
          <a:xfrm>
            <a:off x="6084168" y="2966257"/>
            <a:ext cx="2736304" cy="162017"/>
          </a:xfrm>
        </p:spPr>
        <p:txBody>
          <a:bodyPr/>
          <a:lstStyle/>
          <a:p>
            <a:r>
              <a:rPr lang="nl-NL" dirty="0" smtClean="0"/>
              <a:t>+31 162 384 224</a:t>
            </a:r>
            <a:endParaRPr lang="nl-NL" dirty="0"/>
          </a:p>
        </p:txBody>
      </p:sp>
      <p:sp>
        <p:nvSpPr>
          <p:cNvPr id="10" name="Text Placeholder 9"/>
          <p:cNvSpPr>
            <a:spLocks noGrp="1"/>
          </p:cNvSpPr>
          <p:nvPr>
            <p:ph type="body" sz="quarter" idx="29"/>
          </p:nvPr>
        </p:nvSpPr>
        <p:spPr>
          <a:xfrm>
            <a:off x="6084168" y="2714904"/>
            <a:ext cx="2736304" cy="162018"/>
          </a:xfrm>
        </p:spPr>
        <p:txBody>
          <a:bodyPr/>
          <a:lstStyle/>
          <a:p>
            <a:r>
              <a:rPr lang="nl-NL" dirty="0" smtClean="0"/>
              <a:t>Research manager</a:t>
            </a:r>
            <a:endParaRPr lang="nl-NL" dirty="0"/>
          </a:p>
        </p:txBody>
      </p:sp>
      <p:sp>
        <p:nvSpPr>
          <p:cNvPr id="11" name="Text Placeholder 10"/>
          <p:cNvSpPr>
            <a:spLocks noGrp="1"/>
          </p:cNvSpPr>
          <p:nvPr>
            <p:ph type="body" sz="quarter" idx="30"/>
          </p:nvPr>
        </p:nvSpPr>
        <p:spPr>
          <a:xfrm>
            <a:off x="6084168" y="1965964"/>
            <a:ext cx="2736304" cy="702452"/>
          </a:xfrm>
        </p:spPr>
        <p:txBody>
          <a:bodyPr/>
          <a:lstStyle/>
          <a:p>
            <a:r>
              <a:rPr lang="nl-NL" dirty="0" smtClean="0">
                <a:solidFill>
                  <a:schemeClr val="tx1"/>
                </a:solidFill>
              </a:rPr>
              <a:t>Niek Damen</a:t>
            </a:r>
          </a:p>
        </p:txBody>
      </p:sp>
      <p:sp>
        <p:nvSpPr>
          <p:cNvPr id="12" name="Text Placeholder 11"/>
          <p:cNvSpPr>
            <a:spLocks noGrp="1"/>
          </p:cNvSpPr>
          <p:nvPr>
            <p:ph type="body" sz="quarter" idx="31"/>
          </p:nvPr>
        </p:nvSpPr>
        <p:spPr>
          <a:xfrm>
            <a:off x="6084168" y="3128274"/>
            <a:ext cx="2736304" cy="162018"/>
          </a:xfrm>
        </p:spPr>
        <p:txBody>
          <a:bodyPr/>
          <a:lstStyle/>
          <a:p>
            <a:r>
              <a:rPr lang="nl-NL" dirty="0" smtClean="0"/>
              <a:t>Niek.Damen@gfk.com</a:t>
            </a:r>
            <a:endParaRPr lang="nl-NL" dirty="0"/>
          </a:p>
        </p:txBody>
      </p:sp>
      <p:sp>
        <p:nvSpPr>
          <p:cNvPr id="13" name="Text Placeholder 12"/>
          <p:cNvSpPr>
            <a:spLocks noGrp="1"/>
          </p:cNvSpPr>
          <p:nvPr>
            <p:ph type="body" sz="quarter" idx="32"/>
          </p:nvPr>
        </p:nvSpPr>
        <p:spPr>
          <a:xfrm>
            <a:off x="6084168" y="3290292"/>
            <a:ext cx="2736304" cy="162018"/>
          </a:xfrm>
        </p:spPr>
        <p:txBody>
          <a:bodyPr/>
          <a:lstStyle/>
          <a:p>
            <a:r>
              <a:rPr lang="nl-NL" dirty="0" smtClean="0"/>
              <a:t>The Netherlands</a:t>
            </a:r>
            <a:endParaRPr lang="nl-NL" dirty="0"/>
          </a:p>
        </p:txBody>
      </p:sp>
      <p:sp>
        <p:nvSpPr>
          <p:cNvPr id="14" name="Title 13"/>
          <p:cNvSpPr>
            <a:spLocks noGrp="1"/>
          </p:cNvSpPr>
          <p:nvPr>
            <p:ph type="title"/>
          </p:nvPr>
        </p:nvSpPr>
        <p:spPr/>
        <p:txBody>
          <a:bodyPr/>
          <a:lstStyle/>
          <a:p>
            <a:r>
              <a:rPr lang="nl-NL" dirty="0" smtClean="0"/>
              <a:t>Contact</a:t>
            </a:r>
            <a:endParaRPr lang="nl-NL" dirty="0"/>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275" y="1923678"/>
            <a:ext cx="165618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880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164032">
            <a:off x="6489419" y="2572552"/>
            <a:ext cx="2070661" cy="2440253"/>
          </a:xfrm>
          <a:prstGeom prst="rect">
            <a:avLst/>
          </a:prstGeom>
        </p:spPr>
      </p:pic>
      <p:graphicFrame>
        <p:nvGraphicFramePr>
          <p:cNvPr id="9" name="Objekt 8" hidden="1"/>
          <p:cNvGraphicFramePr>
            <a:graphicFrameLocks noChangeAspect="1"/>
          </p:cNvGraphicFramePr>
          <p:nvPr>
            <p:custDataLst>
              <p:tags r:id="rId2"/>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4624" name="think-cell Slide" r:id="rId8" imgW="270" imgH="270" progId="">
                  <p:embed/>
                </p:oleObj>
              </mc:Choice>
              <mc:Fallback>
                <p:oleObj name="think-cell Slide" r:id="rId8" imgW="270" imgH="270" progId="">
                  <p:embed/>
                  <p:pic>
                    <p:nvPicPr>
                      <p:cNvPr id="9" name="Objekt 8"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custDataLst>
              <p:tags r:id="rId3"/>
            </p:custDataLst>
          </p:nvPr>
        </p:nvSpPr>
        <p:spPr bwMode="gray"/>
        <p:txBody>
          <a:bodyPr vert="horz" lIns="0" tIns="0" rIns="0" bIns="0" rtlCol="0" anchor="ctr" anchorCtr="0">
            <a:noAutofit/>
          </a:bodyPr>
          <a:lstStyle/>
          <a:p>
            <a:r>
              <a:rPr lang="nl-NL" dirty="0" smtClean="0">
                <a:cs typeface="Arial" panose="020B0604020202020204" pitchFamily="34" charset="0"/>
              </a:rPr>
              <a:t>Doelstelling van het onderzoek</a:t>
            </a:r>
            <a:endParaRPr lang="nl-NL" dirty="0">
              <a:cs typeface="Arial" panose="020B0604020202020204" pitchFamily="34" charset="0"/>
            </a:endParaRPr>
          </a:p>
        </p:txBody>
      </p:sp>
      <p:pic>
        <p:nvPicPr>
          <p:cNvPr id="38916" name="Picture 4" descr="http://www1.lays.nl/wp-content/themes/lays_site/img/placeholder.png"/>
          <p:cNvPicPr>
            <a:picLocks noChangeAspect="1" noChangeArrowheads="1"/>
          </p:cNvPicPr>
          <p:nvPr/>
        </p:nvPicPr>
        <p:blipFill>
          <a:blip r:embed="rId10"/>
          <a:srcRect/>
          <a:stretch>
            <a:fillRect/>
          </a:stretch>
        </p:blipFill>
        <p:spPr bwMode="auto">
          <a:xfrm>
            <a:off x="155575" y="-136525"/>
            <a:ext cx="95250" cy="95250"/>
          </a:xfrm>
          <a:prstGeom prst="rect">
            <a:avLst/>
          </a:prstGeom>
          <a:noFill/>
        </p:spPr>
      </p:pic>
      <p:pic>
        <p:nvPicPr>
          <p:cNvPr id="38918" name="Picture 6" descr="http://www1.lays.nl/wp-content/themes/lays_site/img/placeholder.png"/>
          <p:cNvPicPr>
            <a:picLocks noChangeAspect="1" noChangeArrowheads="1"/>
          </p:cNvPicPr>
          <p:nvPr/>
        </p:nvPicPr>
        <p:blipFill>
          <a:blip r:embed="rId10"/>
          <a:srcRect/>
          <a:stretch>
            <a:fillRect/>
          </a:stretch>
        </p:blipFill>
        <p:spPr bwMode="auto">
          <a:xfrm>
            <a:off x="155575" y="-136525"/>
            <a:ext cx="95250" cy="95250"/>
          </a:xfrm>
          <a:prstGeom prst="rect">
            <a:avLst/>
          </a:prstGeom>
          <a:noFill/>
        </p:spPr>
      </p:pic>
      <p:sp>
        <p:nvSpPr>
          <p:cNvPr id="13" name="Rectangle 2"/>
          <p:cNvSpPr>
            <a:spLocks noChangeArrowheads="1"/>
          </p:cNvSpPr>
          <p:nvPr>
            <p:custDataLst>
              <p:tags r:id="rId4"/>
            </p:custDataLst>
          </p:nvPr>
        </p:nvSpPr>
        <p:spPr bwMode="gray">
          <a:xfrm rot="10800000" flipV="1">
            <a:off x="331188" y="1063362"/>
            <a:ext cx="5824988" cy="1584176"/>
          </a:xfrm>
          <a:prstGeom prst="rect">
            <a:avLst/>
          </a:prstGeom>
          <a:gradFill flip="none" rotWithShape="1">
            <a:gsLst>
              <a:gs pos="14000">
                <a:srgbClr val="EAEAEA"/>
              </a:gs>
              <a:gs pos="97000">
                <a:srgbClr val="EAEAEA">
                  <a:gamma/>
                  <a:tint val="0"/>
                  <a:invGamma/>
                </a:srgbClr>
              </a:gs>
            </a:gsLst>
            <a:lin ang="0" scaled="1"/>
            <a:tileRect/>
          </a:gradFill>
          <a:ln w="12700">
            <a:solidFill>
              <a:schemeClr val="accent2"/>
            </a:solidFill>
            <a:miter lim="800000"/>
            <a:headEnd/>
            <a:tailEnd/>
          </a:ln>
          <a:effectLst/>
        </p:spPr>
        <p:txBody>
          <a:bodyPr vert="horz" wrap="square" lIns="72000" tIns="36000" rIns="36000" bIns="36000" anchor="ctr"/>
          <a:lstStyle/>
          <a:p>
            <a:pPr>
              <a:spcBef>
                <a:spcPts val="300"/>
              </a:spcBef>
              <a:tabLst>
                <a:tab pos="0" algn="l"/>
              </a:tabLst>
            </a:pPr>
            <a:endParaRPr lang="nl-NL" sz="1600" dirty="0"/>
          </a:p>
        </p:txBody>
      </p:sp>
      <p:sp>
        <p:nvSpPr>
          <p:cNvPr id="14" name="Rectangle 13"/>
          <p:cNvSpPr/>
          <p:nvPr/>
        </p:nvSpPr>
        <p:spPr>
          <a:xfrm>
            <a:off x="683568" y="1256952"/>
            <a:ext cx="4752528" cy="1196994"/>
          </a:xfrm>
          <a:prstGeom prst="rect">
            <a:avLst/>
          </a:prstGeom>
        </p:spPr>
        <p:txBody>
          <a:bodyPr wrap="square">
            <a:spAutoFit/>
          </a:bodyPr>
          <a:lstStyle/>
          <a:p>
            <a:pPr algn="ctr">
              <a:lnSpc>
                <a:spcPts val="2200"/>
              </a:lnSpc>
            </a:pPr>
            <a:r>
              <a:rPr lang="nl-NL" sz="1600" i="1" dirty="0" smtClean="0"/>
              <a:t>“</a:t>
            </a:r>
            <a:r>
              <a:rPr lang="nl-NL" sz="1600" i="1" dirty="0" smtClean="0">
                <a:latin typeface="Arial" pitchFamily="34" charset="0"/>
              </a:rPr>
              <a:t>“</a:t>
            </a:r>
            <a:r>
              <a:rPr lang="nl-NL" sz="1600" i="1" dirty="0">
                <a:latin typeface="Arial" pitchFamily="34" charset="0"/>
              </a:rPr>
              <a:t>inzicht verkrijgen in </a:t>
            </a:r>
            <a:r>
              <a:rPr lang="nl-NL" sz="1600" b="1" i="1" dirty="0">
                <a:latin typeface="Arial" pitchFamily="34" charset="0"/>
              </a:rPr>
              <a:t>kennis, houding en gedrag </a:t>
            </a:r>
            <a:r>
              <a:rPr lang="nl-NL" sz="1600" i="1" dirty="0">
                <a:latin typeface="Arial" pitchFamily="34" charset="0"/>
              </a:rPr>
              <a:t>van </a:t>
            </a:r>
            <a:r>
              <a:rPr lang="nl-NL" sz="1600" i="1" dirty="0" smtClean="0"/>
              <a:t>de </a:t>
            </a:r>
            <a:r>
              <a:rPr lang="nl-NL" sz="1600" i="1" dirty="0"/>
              <a:t>Nederlandse bevolking</a:t>
            </a:r>
            <a:r>
              <a:rPr lang="nl-NL" sz="1600" i="1" dirty="0" smtClean="0">
                <a:latin typeface="Arial" pitchFamily="34" charset="0"/>
              </a:rPr>
              <a:t> </a:t>
            </a:r>
            <a:r>
              <a:rPr lang="nl-NL" sz="1600" i="1" dirty="0">
                <a:latin typeface="Arial" pitchFamily="34" charset="0"/>
              </a:rPr>
              <a:t>met betrekking tot gebruik van vlees en vleeswaren in relatie tot voedselveiligheid</a:t>
            </a:r>
            <a:r>
              <a:rPr lang="nl-NL" sz="1600" i="1" dirty="0" smtClean="0"/>
              <a:t>”</a:t>
            </a:r>
            <a:endParaRPr lang="nl-NL" sz="1600" dirty="0">
              <a:cs typeface="Arial" pitchFamily="34" charset="0"/>
            </a:endParaRPr>
          </a:p>
        </p:txBody>
      </p:sp>
    </p:spTree>
    <p:extLst>
      <p:ext uri="{BB962C8B-B14F-4D97-AF65-F5344CB8AC3E}">
        <p14:creationId xmlns:p14="http://schemas.microsoft.com/office/powerpoint/2010/main" val="3051554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Onderzoeksresultaten</a:t>
            </a:r>
            <a:endParaRPr lang="de-DE" dirty="0"/>
          </a:p>
        </p:txBody>
      </p:sp>
    </p:spTree>
    <p:extLst>
      <p:ext uri="{BB962C8B-B14F-4D97-AF65-F5344CB8AC3E}">
        <p14:creationId xmlns:p14="http://schemas.microsoft.com/office/powerpoint/2010/main" val="3564160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Vlees</a:t>
            </a:r>
            <a:endParaRPr lang="de-DE" dirty="0"/>
          </a:p>
        </p:txBody>
      </p:sp>
      <p:grpSp>
        <p:nvGrpSpPr>
          <p:cNvPr id="3" name="Group 2"/>
          <p:cNvGrpSpPr>
            <a:grpSpLocks noChangeAspect="1"/>
          </p:cNvGrpSpPr>
          <p:nvPr>
            <p:custDataLst>
              <p:tags r:id="rId1"/>
            </p:custDataLst>
          </p:nvPr>
        </p:nvGrpSpPr>
        <p:grpSpPr bwMode="auto">
          <a:xfrm>
            <a:off x="6992976" y="2186725"/>
            <a:ext cx="921053" cy="635140"/>
            <a:chOff x="1278" y="1044"/>
            <a:chExt cx="3215" cy="2217"/>
          </a:xfrm>
          <a:solidFill>
            <a:schemeClr val="accent1"/>
          </a:solidFill>
        </p:grpSpPr>
        <p:sp>
          <p:nvSpPr>
            <p:cNvPr id="4" name="Freeform 3"/>
            <p:cNvSpPr>
              <a:spLocks/>
            </p:cNvSpPr>
            <p:nvPr/>
          </p:nvSpPr>
          <p:spPr bwMode="auto">
            <a:xfrm>
              <a:off x="1524" y="1354"/>
              <a:ext cx="708" cy="404"/>
            </a:xfrm>
            <a:custGeom>
              <a:avLst/>
              <a:gdLst>
                <a:gd name="T0" fmla="*/ 195 w 300"/>
                <a:gd name="T1" fmla="*/ 1 h 171"/>
                <a:gd name="T2" fmla="*/ 29 w 300"/>
                <a:gd name="T3" fmla="*/ 61 h 171"/>
                <a:gd name="T4" fmla="*/ 37 w 300"/>
                <a:gd name="T5" fmla="*/ 134 h 171"/>
                <a:gd name="T6" fmla="*/ 201 w 300"/>
                <a:gd name="T7" fmla="*/ 169 h 171"/>
                <a:gd name="T8" fmla="*/ 294 w 300"/>
                <a:gd name="T9" fmla="*/ 55 h 171"/>
                <a:gd name="T10" fmla="*/ 195 w 300"/>
                <a:gd name="T11" fmla="*/ 1 h 171"/>
              </a:gdLst>
              <a:ahLst/>
              <a:cxnLst>
                <a:cxn ang="0">
                  <a:pos x="T0" y="T1"/>
                </a:cxn>
                <a:cxn ang="0">
                  <a:pos x="T2" y="T3"/>
                </a:cxn>
                <a:cxn ang="0">
                  <a:pos x="T4" y="T5"/>
                </a:cxn>
                <a:cxn ang="0">
                  <a:pos x="T6" y="T7"/>
                </a:cxn>
                <a:cxn ang="0">
                  <a:pos x="T8" y="T9"/>
                </a:cxn>
                <a:cxn ang="0">
                  <a:pos x="T10" y="T11"/>
                </a:cxn>
              </a:cxnLst>
              <a:rect l="0" t="0" r="r" b="b"/>
              <a:pathLst>
                <a:path w="300" h="171">
                  <a:moveTo>
                    <a:pt x="195" y="1"/>
                  </a:moveTo>
                  <a:cubicBezTo>
                    <a:pt x="133" y="3"/>
                    <a:pt x="60" y="29"/>
                    <a:pt x="29" y="61"/>
                  </a:cubicBezTo>
                  <a:cubicBezTo>
                    <a:pt x="0" y="90"/>
                    <a:pt x="0" y="121"/>
                    <a:pt x="37" y="134"/>
                  </a:cubicBezTo>
                  <a:cubicBezTo>
                    <a:pt x="89" y="153"/>
                    <a:pt x="146" y="167"/>
                    <a:pt x="201" y="169"/>
                  </a:cubicBezTo>
                  <a:cubicBezTo>
                    <a:pt x="254" y="171"/>
                    <a:pt x="300" y="105"/>
                    <a:pt x="294" y="55"/>
                  </a:cubicBezTo>
                  <a:cubicBezTo>
                    <a:pt x="290" y="18"/>
                    <a:pt x="257" y="0"/>
                    <a:pt x="19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0" y="1678"/>
              <a:ext cx="1075" cy="756"/>
            </a:xfrm>
            <a:custGeom>
              <a:avLst/>
              <a:gdLst>
                <a:gd name="T0" fmla="*/ 343 w 455"/>
                <a:gd name="T1" fmla="*/ 72 h 320"/>
                <a:gd name="T2" fmla="*/ 177 w 455"/>
                <a:gd name="T3" fmla="*/ 10 h 320"/>
                <a:gd name="T4" fmla="*/ 50 w 455"/>
                <a:gd name="T5" fmla="*/ 4 h 320"/>
                <a:gd name="T6" fmla="*/ 4 w 455"/>
                <a:gd name="T7" fmla="*/ 45 h 320"/>
                <a:gd name="T8" fmla="*/ 31 w 455"/>
                <a:gd name="T9" fmla="*/ 100 h 320"/>
                <a:gd name="T10" fmla="*/ 201 w 455"/>
                <a:gd name="T11" fmla="*/ 272 h 320"/>
                <a:gd name="T12" fmla="*/ 329 w 455"/>
                <a:gd name="T13" fmla="*/ 320 h 320"/>
                <a:gd name="T14" fmla="*/ 420 w 455"/>
                <a:gd name="T15" fmla="*/ 162 h 320"/>
                <a:gd name="T16" fmla="*/ 343 w 455"/>
                <a:gd name="T17" fmla="*/ 7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320">
                  <a:moveTo>
                    <a:pt x="343" y="72"/>
                  </a:moveTo>
                  <a:cubicBezTo>
                    <a:pt x="292" y="43"/>
                    <a:pt x="234" y="24"/>
                    <a:pt x="177" y="10"/>
                  </a:cubicBezTo>
                  <a:cubicBezTo>
                    <a:pt x="136" y="0"/>
                    <a:pt x="91" y="0"/>
                    <a:pt x="50" y="4"/>
                  </a:cubicBezTo>
                  <a:cubicBezTo>
                    <a:pt x="32" y="6"/>
                    <a:pt x="7" y="28"/>
                    <a:pt x="4" y="45"/>
                  </a:cubicBezTo>
                  <a:cubicBezTo>
                    <a:pt x="0" y="61"/>
                    <a:pt x="16" y="87"/>
                    <a:pt x="31" y="100"/>
                  </a:cubicBezTo>
                  <a:cubicBezTo>
                    <a:pt x="88" y="153"/>
                    <a:pt x="139" y="223"/>
                    <a:pt x="201" y="272"/>
                  </a:cubicBezTo>
                  <a:cubicBezTo>
                    <a:pt x="232" y="297"/>
                    <a:pt x="285" y="314"/>
                    <a:pt x="329" y="320"/>
                  </a:cubicBezTo>
                  <a:cubicBezTo>
                    <a:pt x="421" y="301"/>
                    <a:pt x="455" y="235"/>
                    <a:pt x="420" y="162"/>
                  </a:cubicBezTo>
                  <a:cubicBezTo>
                    <a:pt x="403" y="127"/>
                    <a:pt x="376" y="91"/>
                    <a:pt x="34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noEditPoints="1"/>
            </p:cNvSpPr>
            <p:nvPr/>
          </p:nvSpPr>
          <p:spPr bwMode="auto">
            <a:xfrm>
              <a:off x="1278" y="1044"/>
              <a:ext cx="3215" cy="2217"/>
            </a:xfrm>
            <a:custGeom>
              <a:avLst/>
              <a:gdLst>
                <a:gd name="T0" fmla="*/ 1353 w 1361"/>
                <a:gd name="T1" fmla="*/ 557 h 938"/>
                <a:gd name="T2" fmla="*/ 1303 w 1361"/>
                <a:gd name="T3" fmla="*/ 291 h 938"/>
                <a:gd name="T4" fmla="*/ 967 w 1361"/>
                <a:gd name="T5" fmla="*/ 52 h 938"/>
                <a:gd name="T6" fmla="*/ 456 w 1361"/>
                <a:gd name="T7" fmla="*/ 21 h 938"/>
                <a:gd name="T8" fmla="*/ 152 w 1361"/>
                <a:gd name="T9" fmla="*/ 75 h 938"/>
                <a:gd name="T10" fmla="*/ 1 w 1361"/>
                <a:gd name="T11" fmla="*/ 276 h 938"/>
                <a:gd name="T12" fmla="*/ 1 w 1361"/>
                <a:gd name="T13" fmla="*/ 460 h 938"/>
                <a:gd name="T14" fmla="*/ 84 w 1361"/>
                <a:gd name="T15" fmla="*/ 589 h 938"/>
                <a:gd name="T16" fmla="*/ 180 w 1361"/>
                <a:gd name="T17" fmla="*/ 612 h 938"/>
                <a:gd name="T18" fmla="*/ 473 w 1361"/>
                <a:gd name="T19" fmla="*/ 744 h 938"/>
                <a:gd name="T20" fmla="*/ 566 w 1361"/>
                <a:gd name="T21" fmla="*/ 840 h 938"/>
                <a:gd name="T22" fmla="*/ 872 w 1361"/>
                <a:gd name="T23" fmla="*/ 934 h 938"/>
                <a:gd name="T24" fmla="*/ 1238 w 1361"/>
                <a:gd name="T25" fmla="*/ 852 h 938"/>
                <a:gd name="T26" fmla="*/ 1354 w 1361"/>
                <a:gd name="T27" fmla="*/ 645 h 938"/>
                <a:gd name="T28" fmla="*/ 1353 w 1361"/>
                <a:gd name="T29" fmla="*/ 557 h 938"/>
                <a:gd name="T30" fmla="*/ 1158 w 1361"/>
                <a:gd name="T31" fmla="*/ 647 h 938"/>
                <a:gd name="T32" fmla="*/ 715 w 1361"/>
                <a:gd name="T33" fmla="*/ 670 h 938"/>
                <a:gd name="T34" fmla="*/ 552 w 1361"/>
                <a:gd name="T35" fmla="*/ 530 h 938"/>
                <a:gd name="T36" fmla="*/ 465 w 1361"/>
                <a:gd name="T37" fmla="*/ 440 h 938"/>
                <a:gd name="T38" fmla="*/ 212 w 1361"/>
                <a:gd name="T39" fmla="*/ 344 h 938"/>
                <a:gd name="T40" fmla="*/ 88 w 1361"/>
                <a:gd name="T41" fmla="*/ 300 h 938"/>
                <a:gd name="T42" fmla="*/ 81 w 1361"/>
                <a:gd name="T43" fmla="*/ 160 h 938"/>
                <a:gd name="T44" fmla="*/ 197 w 1361"/>
                <a:gd name="T45" fmla="*/ 97 h 938"/>
                <a:gd name="T46" fmla="*/ 894 w 1361"/>
                <a:gd name="T47" fmla="*/ 76 h 938"/>
                <a:gd name="T48" fmla="*/ 1256 w 1361"/>
                <a:gd name="T49" fmla="*/ 302 h 938"/>
                <a:gd name="T50" fmla="*/ 1158 w 1361"/>
                <a:gd name="T51" fmla="*/ 64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1" h="938">
                  <a:moveTo>
                    <a:pt x="1353" y="557"/>
                  </a:moveTo>
                  <a:cubicBezTo>
                    <a:pt x="1353" y="390"/>
                    <a:pt x="1349" y="365"/>
                    <a:pt x="1303" y="291"/>
                  </a:cubicBezTo>
                  <a:cubicBezTo>
                    <a:pt x="1225" y="164"/>
                    <a:pt x="1107" y="91"/>
                    <a:pt x="967" y="52"/>
                  </a:cubicBezTo>
                  <a:cubicBezTo>
                    <a:pt x="799" y="4"/>
                    <a:pt x="627" y="0"/>
                    <a:pt x="456" y="21"/>
                  </a:cubicBezTo>
                  <a:cubicBezTo>
                    <a:pt x="354" y="34"/>
                    <a:pt x="247" y="38"/>
                    <a:pt x="152" y="75"/>
                  </a:cubicBezTo>
                  <a:cubicBezTo>
                    <a:pt x="60" y="112"/>
                    <a:pt x="1" y="165"/>
                    <a:pt x="1" y="276"/>
                  </a:cubicBezTo>
                  <a:cubicBezTo>
                    <a:pt x="1" y="337"/>
                    <a:pt x="2" y="399"/>
                    <a:pt x="1" y="460"/>
                  </a:cubicBezTo>
                  <a:cubicBezTo>
                    <a:pt x="0" y="522"/>
                    <a:pt x="29" y="565"/>
                    <a:pt x="84" y="589"/>
                  </a:cubicBezTo>
                  <a:cubicBezTo>
                    <a:pt x="114" y="602"/>
                    <a:pt x="147" y="610"/>
                    <a:pt x="180" y="612"/>
                  </a:cubicBezTo>
                  <a:cubicBezTo>
                    <a:pt x="295" y="619"/>
                    <a:pt x="395" y="655"/>
                    <a:pt x="473" y="744"/>
                  </a:cubicBezTo>
                  <a:cubicBezTo>
                    <a:pt x="502" y="778"/>
                    <a:pt x="531" y="812"/>
                    <a:pt x="566" y="840"/>
                  </a:cubicBezTo>
                  <a:cubicBezTo>
                    <a:pt x="655" y="911"/>
                    <a:pt x="762" y="930"/>
                    <a:pt x="872" y="934"/>
                  </a:cubicBezTo>
                  <a:cubicBezTo>
                    <a:pt x="1001" y="938"/>
                    <a:pt x="1126" y="920"/>
                    <a:pt x="1238" y="852"/>
                  </a:cubicBezTo>
                  <a:cubicBezTo>
                    <a:pt x="1315" y="805"/>
                    <a:pt x="1361" y="740"/>
                    <a:pt x="1354" y="645"/>
                  </a:cubicBezTo>
                  <a:cubicBezTo>
                    <a:pt x="1352" y="616"/>
                    <a:pt x="1354" y="586"/>
                    <a:pt x="1353" y="557"/>
                  </a:cubicBezTo>
                  <a:close/>
                  <a:moveTo>
                    <a:pt x="1158" y="647"/>
                  </a:moveTo>
                  <a:cubicBezTo>
                    <a:pt x="1074" y="686"/>
                    <a:pt x="864" y="720"/>
                    <a:pt x="715" y="670"/>
                  </a:cubicBezTo>
                  <a:cubicBezTo>
                    <a:pt x="655" y="649"/>
                    <a:pt x="595" y="580"/>
                    <a:pt x="552" y="530"/>
                  </a:cubicBezTo>
                  <a:cubicBezTo>
                    <a:pt x="525" y="499"/>
                    <a:pt x="494" y="470"/>
                    <a:pt x="465" y="440"/>
                  </a:cubicBezTo>
                  <a:cubicBezTo>
                    <a:pt x="394" y="371"/>
                    <a:pt x="304" y="356"/>
                    <a:pt x="212" y="344"/>
                  </a:cubicBezTo>
                  <a:cubicBezTo>
                    <a:pt x="169" y="338"/>
                    <a:pt x="124" y="322"/>
                    <a:pt x="88" y="300"/>
                  </a:cubicBezTo>
                  <a:cubicBezTo>
                    <a:pt x="37" y="268"/>
                    <a:pt x="39" y="214"/>
                    <a:pt x="81" y="160"/>
                  </a:cubicBezTo>
                  <a:cubicBezTo>
                    <a:pt x="106" y="128"/>
                    <a:pt x="158" y="107"/>
                    <a:pt x="197" y="97"/>
                  </a:cubicBezTo>
                  <a:cubicBezTo>
                    <a:pt x="430" y="38"/>
                    <a:pt x="655" y="27"/>
                    <a:pt x="894" y="76"/>
                  </a:cubicBezTo>
                  <a:cubicBezTo>
                    <a:pt x="1042" y="107"/>
                    <a:pt x="1173" y="167"/>
                    <a:pt x="1256" y="302"/>
                  </a:cubicBezTo>
                  <a:cubicBezTo>
                    <a:pt x="1336" y="430"/>
                    <a:pt x="1294" y="582"/>
                    <a:pt x="1158" y="6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2379" y="1250"/>
              <a:ext cx="1854" cy="1205"/>
            </a:xfrm>
            <a:custGeom>
              <a:avLst/>
              <a:gdLst>
                <a:gd name="T0" fmla="*/ 556 w 785"/>
                <a:gd name="T1" fmla="*/ 74 h 510"/>
                <a:gd name="T2" fmla="*/ 203 w 785"/>
                <a:gd name="T3" fmla="*/ 0 h 510"/>
                <a:gd name="T4" fmla="*/ 29 w 785"/>
                <a:gd name="T5" fmla="*/ 59 h 510"/>
                <a:gd name="T6" fmla="*/ 47 w 785"/>
                <a:gd name="T7" fmla="*/ 132 h 510"/>
                <a:gd name="T8" fmla="*/ 116 w 785"/>
                <a:gd name="T9" fmla="*/ 148 h 510"/>
                <a:gd name="T10" fmla="*/ 452 w 785"/>
                <a:gd name="T11" fmla="*/ 364 h 510"/>
                <a:gd name="T12" fmla="*/ 504 w 785"/>
                <a:gd name="T13" fmla="*/ 435 h 510"/>
                <a:gd name="T14" fmla="*/ 687 w 785"/>
                <a:gd name="T15" fmla="*/ 465 h 510"/>
                <a:gd name="T16" fmla="*/ 735 w 785"/>
                <a:gd name="T17" fmla="*/ 431 h 510"/>
                <a:gd name="T18" fmla="*/ 773 w 785"/>
                <a:gd name="T19" fmla="*/ 311 h 510"/>
                <a:gd name="T20" fmla="*/ 556 w 785"/>
                <a:gd name="T21" fmla="*/ 74 h 510"/>
                <a:gd name="T22" fmla="*/ 606 w 785"/>
                <a:gd name="T23" fmla="*/ 396 h 510"/>
                <a:gd name="T24" fmla="*/ 494 w 785"/>
                <a:gd name="T25" fmla="*/ 330 h 510"/>
                <a:gd name="T26" fmla="*/ 586 w 785"/>
                <a:gd name="T27" fmla="*/ 265 h 510"/>
                <a:gd name="T28" fmla="*/ 624 w 785"/>
                <a:gd name="T29" fmla="*/ 265 h 510"/>
                <a:gd name="T30" fmla="*/ 717 w 785"/>
                <a:gd name="T31" fmla="*/ 330 h 510"/>
                <a:gd name="T32" fmla="*/ 606 w 785"/>
                <a:gd name="T33" fmla="*/ 39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5" h="510">
                  <a:moveTo>
                    <a:pt x="556" y="74"/>
                  </a:moveTo>
                  <a:cubicBezTo>
                    <a:pt x="444" y="29"/>
                    <a:pt x="326" y="8"/>
                    <a:pt x="203" y="0"/>
                  </a:cubicBezTo>
                  <a:cubicBezTo>
                    <a:pt x="142" y="4"/>
                    <a:pt x="77" y="6"/>
                    <a:pt x="29" y="59"/>
                  </a:cubicBezTo>
                  <a:cubicBezTo>
                    <a:pt x="0" y="91"/>
                    <a:pt x="7" y="118"/>
                    <a:pt x="47" y="132"/>
                  </a:cubicBezTo>
                  <a:cubicBezTo>
                    <a:pt x="69" y="140"/>
                    <a:pt x="93" y="144"/>
                    <a:pt x="116" y="148"/>
                  </a:cubicBezTo>
                  <a:cubicBezTo>
                    <a:pt x="258" y="173"/>
                    <a:pt x="378" y="232"/>
                    <a:pt x="452" y="364"/>
                  </a:cubicBezTo>
                  <a:cubicBezTo>
                    <a:pt x="466" y="389"/>
                    <a:pt x="485" y="412"/>
                    <a:pt x="504" y="435"/>
                  </a:cubicBezTo>
                  <a:cubicBezTo>
                    <a:pt x="561" y="502"/>
                    <a:pt x="612" y="510"/>
                    <a:pt x="687" y="465"/>
                  </a:cubicBezTo>
                  <a:cubicBezTo>
                    <a:pt x="704" y="455"/>
                    <a:pt x="720" y="444"/>
                    <a:pt x="735" y="431"/>
                  </a:cubicBezTo>
                  <a:cubicBezTo>
                    <a:pt x="772" y="399"/>
                    <a:pt x="785" y="359"/>
                    <a:pt x="773" y="311"/>
                  </a:cubicBezTo>
                  <a:cubicBezTo>
                    <a:pt x="743" y="193"/>
                    <a:pt x="665" y="118"/>
                    <a:pt x="556" y="74"/>
                  </a:cubicBezTo>
                  <a:close/>
                  <a:moveTo>
                    <a:pt x="606" y="396"/>
                  </a:moveTo>
                  <a:cubicBezTo>
                    <a:pt x="544" y="396"/>
                    <a:pt x="494" y="366"/>
                    <a:pt x="494" y="330"/>
                  </a:cubicBezTo>
                  <a:cubicBezTo>
                    <a:pt x="494" y="297"/>
                    <a:pt x="534" y="270"/>
                    <a:pt x="586" y="265"/>
                  </a:cubicBezTo>
                  <a:cubicBezTo>
                    <a:pt x="595" y="264"/>
                    <a:pt x="620" y="263"/>
                    <a:pt x="624" y="265"/>
                  </a:cubicBezTo>
                  <a:cubicBezTo>
                    <a:pt x="677" y="270"/>
                    <a:pt x="717" y="297"/>
                    <a:pt x="717" y="330"/>
                  </a:cubicBezTo>
                  <a:cubicBezTo>
                    <a:pt x="717" y="366"/>
                    <a:pt x="667" y="396"/>
                    <a:pt x="606" y="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21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extLst>
              <p:ext uri="{D42A27DB-BD31-4B8C-83A1-F6EECF244321}">
                <p14:modId xmlns:p14="http://schemas.microsoft.com/office/powerpoint/2010/main" val="2947426364"/>
              </p:ext>
            </p:extLst>
          </p:nvPr>
        </p:nvPicPr>
        <p:blipFill>
          <a:blip r:embed="rId2"/>
          <a:stretch>
            <a:fillRect/>
          </a:stretch>
        </p:blipFill>
        <p:spPr>
          <a:xfrm>
            <a:off x="780868" y="1817201"/>
            <a:ext cx="4044068" cy="2115144"/>
          </a:xfrm>
          <a:prstGeom prst="rect">
            <a:avLst/>
          </a:prstGeom>
        </p:spPr>
      </p:pic>
      <p:sp>
        <p:nvSpPr>
          <p:cNvPr id="7" name="Title 6"/>
          <p:cNvSpPr>
            <a:spLocks noGrp="1"/>
          </p:cNvSpPr>
          <p:nvPr>
            <p:ph type="title"/>
          </p:nvPr>
        </p:nvSpPr>
        <p:spPr/>
        <p:txBody>
          <a:bodyPr/>
          <a:lstStyle/>
          <a:p>
            <a:r>
              <a:rPr lang="nl-NL" sz="1600" dirty="0"/>
              <a:t>97% van de Nederlandse bevolking (18+) eet vlees en/of vleeswaren, 3% is vegetarisch. </a:t>
            </a:r>
            <a:r>
              <a:rPr lang="nl-NL" sz="1600" dirty="0" smtClean="0"/>
              <a:t>96% eet weleens vlees.</a:t>
            </a:r>
            <a:endParaRPr lang="nl-NL" sz="1600" dirty="0"/>
          </a:p>
        </p:txBody>
      </p:sp>
      <p:sp>
        <p:nvSpPr>
          <p:cNvPr id="9" name="Content Placeholder 8"/>
          <p:cNvSpPr>
            <a:spLocks noGrp="1"/>
          </p:cNvSpPr>
          <p:nvPr>
            <p:ph sz="quarter" idx="15"/>
          </p:nvPr>
        </p:nvSpPr>
        <p:spPr/>
        <p:txBody>
          <a:bodyPr/>
          <a:lstStyle/>
          <a:p>
            <a:r>
              <a:rPr lang="nl-NL" sz="800" dirty="0" smtClean="0"/>
              <a:t>A01. Eet </a:t>
            </a:r>
            <a:r>
              <a:rPr lang="nl-NL" sz="800" dirty="0"/>
              <a:t>u weleens vlees en/of vleeswaren?</a:t>
            </a:r>
          </a:p>
          <a:p>
            <a:r>
              <a:rPr lang="nl-NL" sz="800" i="1" dirty="0"/>
              <a:t>Basis: Alle respondenten (n = 1.059)</a:t>
            </a:r>
          </a:p>
          <a:p>
            <a:endParaRPr lang="nl-NL" sz="800" i="1" dirty="0" smtClean="0"/>
          </a:p>
          <a:p>
            <a:endParaRPr lang="nl-NL" sz="800" dirty="0"/>
          </a:p>
        </p:txBody>
      </p:sp>
      <p:sp>
        <p:nvSpPr>
          <p:cNvPr id="13" name="Title 8"/>
          <p:cNvSpPr txBox="1">
            <a:spLocks/>
          </p:cNvSpPr>
          <p:nvPr/>
        </p:nvSpPr>
        <p:spPr bwMode="gray">
          <a:xfrm>
            <a:off x="1187624" y="915566"/>
            <a:ext cx="410445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a:t>Wel of geen eter van vlees</a:t>
            </a:r>
          </a:p>
        </p:txBody>
      </p:sp>
      <p:sp>
        <p:nvSpPr>
          <p:cNvPr id="20" name="Content Placeholder 7"/>
          <p:cNvSpPr>
            <a:spLocks noGrp="1"/>
          </p:cNvSpPr>
          <p:nvPr>
            <p:ph sz="quarter" idx="14"/>
          </p:nvPr>
        </p:nvSpPr>
        <p:spPr>
          <a:xfrm>
            <a:off x="6075541" y="1203598"/>
            <a:ext cx="2736303" cy="2591967"/>
          </a:xfrm>
        </p:spPr>
        <p:txBody>
          <a:bodyPr/>
          <a:lstStyle/>
          <a:p>
            <a:r>
              <a:rPr lang="nl-NL" sz="800" dirty="0"/>
              <a:t>Vrouwen eten relatief vaker dan mannen helemaal geen vlees (5% vs. 1%).</a:t>
            </a:r>
          </a:p>
          <a:p>
            <a:r>
              <a:rPr lang="nl-NL" sz="800" dirty="0"/>
              <a:t>18-29 jarigen eten relatief vaker alleen vlees dan 30+ (10% vs. gem. 3%).</a:t>
            </a:r>
          </a:p>
          <a:p>
            <a:r>
              <a:rPr lang="nl-NL" sz="800" dirty="0"/>
              <a:t>Hoog opgeleiden eten relatief vaker geen vlees of vleeswaren dan lager opgeleiden (6% vs. gem. 2%).</a:t>
            </a:r>
          </a:p>
        </p:txBody>
      </p:sp>
      <p:cxnSp>
        <p:nvCxnSpPr>
          <p:cNvPr id="21" name="Straight Connector 20"/>
          <p:cNvCxnSpPr/>
          <p:nvPr/>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689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1600" dirty="0" smtClean="0"/>
              <a:t>33% van de vleeseters bewaart vlees op de onderste plank van de koelkast. Een andere 33% heeft geen vaste bewaarplaats en nog  eens 33% bewaart vlees elders in de koelkast.</a:t>
            </a:r>
            <a:endParaRPr lang="nl-NL" sz="1600" dirty="0"/>
          </a:p>
        </p:txBody>
      </p:sp>
      <p:sp>
        <p:nvSpPr>
          <p:cNvPr id="9" name="Content Placeholder 8"/>
          <p:cNvSpPr>
            <a:spLocks noGrp="1"/>
          </p:cNvSpPr>
          <p:nvPr>
            <p:ph sz="quarter" idx="15"/>
          </p:nvPr>
        </p:nvSpPr>
        <p:spPr/>
        <p:txBody>
          <a:bodyPr/>
          <a:lstStyle/>
          <a:p>
            <a:r>
              <a:rPr lang="nl-NL" sz="800" dirty="0"/>
              <a:t>A02. Waar bewaart u doorgaans vlees in de koelkast?</a:t>
            </a:r>
          </a:p>
          <a:p>
            <a:r>
              <a:rPr lang="nl-NL" sz="800" i="1" dirty="0" smtClean="0"/>
              <a:t>Basis: Alle respondenten die vlees eten (n = 1.008)</a:t>
            </a:r>
          </a:p>
          <a:p>
            <a:endParaRPr lang="nl-NL" sz="800" dirty="0"/>
          </a:p>
        </p:txBody>
      </p:sp>
      <p:sp>
        <p:nvSpPr>
          <p:cNvPr id="13" name="Title 8"/>
          <p:cNvSpPr txBox="1">
            <a:spLocks/>
          </p:cNvSpPr>
          <p:nvPr/>
        </p:nvSpPr>
        <p:spPr bwMode="gray">
          <a:xfrm>
            <a:off x="1187624" y="915566"/>
            <a:ext cx="410445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Plaats voor </a:t>
            </a:r>
            <a:r>
              <a:rPr lang="nl-NL" sz="1000" b="1" dirty="0"/>
              <a:t>bewaren vlees in de koelkast</a:t>
            </a:r>
          </a:p>
        </p:txBody>
      </p:sp>
      <p:sp>
        <p:nvSpPr>
          <p:cNvPr id="20" name="Content Placeholder 7"/>
          <p:cNvSpPr>
            <a:spLocks noGrp="1"/>
          </p:cNvSpPr>
          <p:nvPr>
            <p:ph sz="quarter" idx="14"/>
          </p:nvPr>
        </p:nvSpPr>
        <p:spPr>
          <a:xfrm>
            <a:off x="6075541" y="1203598"/>
            <a:ext cx="2736303" cy="2591967"/>
          </a:xfrm>
        </p:spPr>
        <p:txBody>
          <a:bodyPr/>
          <a:lstStyle/>
          <a:p>
            <a:r>
              <a:rPr lang="nl-NL" sz="800" dirty="0" smtClean="0"/>
              <a:t>18-29 jarigen bewaren vlees relatief vaker dan 30+ op de onderste plank (45% vs. </a:t>
            </a:r>
            <a:r>
              <a:rPr lang="nl-NL" sz="800" dirty="0"/>
              <a:t>g</a:t>
            </a:r>
            <a:r>
              <a:rPr lang="nl-NL" sz="800" dirty="0" smtClean="0"/>
              <a:t>em. 30%).</a:t>
            </a:r>
          </a:p>
        </p:txBody>
      </p:sp>
      <p:cxnSp>
        <p:nvCxnSpPr>
          <p:cNvPr id="21" name="Straight Connector 20"/>
          <p:cNvCxnSpPr/>
          <p:nvPr/>
        </p:nvCxnSpPr>
        <p:spPr>
          <a:xfrm>
            <a:off x="395536" y="1203598"/>
            <a:ext cx="5508000"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pic>
        <p:nvPicPr>
          <p:cNvPr id="2" name="Picture 1"/>
          <p:cNvPicPr/>
          <p:nvPr>
            <p:extLst/>
          </p:nvPr>
        </p:nvPicPr>
        <p:blipFill>
          <a:blip r:embed="rId3"/>
          <a:stretch>
            <a:fillRect/>
          </a:stretch>
        </p:blipFill>
        <p:spPr>
          <a:xfrm>
            <a:off x="755576" y="1823344"/>
            <a:ext cx="3344863" cy="2171700"/>
          </a:xfrm>
          <a:prstGeom prst="rect">
            <a:avLst/>
          </a:prstGeom>
        </p:spPr>
      </p:pic>
      <p:grpSp>
        <p:nvGrpSpPr>
          <p:cNvPr id="11" name="Group 156"/>
          <p:cNvGrpSpPr>
            <a:grpSpLocks noChangeAspect="1"/>
          </p:cNvGrpSpPr>
          <p:nvPr>
            <p:custDataLst>
              <p:tags r:id="rId1"/>
            </p:custDataLst>
          </p:nvPr>
        </p:nvGrpSpPr>
        <p:grpSpPr bwMode="auto">
          <a:xfrm>
            <a:off x="4355976" y="1721433"/>
            <a:ext cx="253283" cy="504000"/>
            <a:chOff x="1647" y="-295"/>
            <a:chExt cx="2468" cy="4911"/>
          </a:xfrm>
          <a:solidFill>
            <a:schemeClr val="accent1"/>
          </a:solidFill>
        </p:grpSpPr>
        <p:sp>
          <p:nvSpPr>
            <p:cNvPr id="12" name="Freeform 157"/>
            <p:cNvSpPr>
              <a:spLocks noEditPoints="1"/>
            </p:cNvSpPr>
            <p:nvPr/>
          </p:nvSpPr>
          <p:spPr bwMode="auto">
            <a:xfrm>
              <a:off x="1647" y="-295"/>
              <a:ext cx="2468" cy="1467"/>
            </a:xfrm>
            <a:custGeom>
              <a:avLst/>
              <a:gdLst>
                <a:gd name="T0" fmla="*/ 1045 w 1045"/>
                <a:gd name="T1" fmla="*/ 197 h 621"/>
                <a:gd name="T2" fmla="*/ 945 w 1045"/>
                <a:gd name="T3" fmla="*/ 0 h 621"/>
                <a:gd name="T4" fmla="*/ 100 w 1045"/>
                <a:gd name="T5" fmla="*/ 0 h 621"/>
                <a:gd name="T6" fmla="*/ 0 w 1045"/>
                <a:gd name="T7" fmla="*/ 197 h 621"/>
                <a:gd name="T8" fmla="*/ 0 w 1045"/>
                <a:gd name="T9" fmla="*/ 621 h 621"/>
                <a:gd name="T10" fmla="*/ 1045 w 1045"/>
                <a:gd name="T11" fmla="*/ 621 h 621"/>
                <a:gd name="T12" fmla="*/ 1045 w 1045"/>
                <a:gd name="T13" fmla="*/ 197 h 621"/>
                <a:gd name="T14" fmla="*/ 127 w 1045"/>
                <a:gd name="T15" fmla="*/ 508 h 621"/>
                <a:gd name="T16" fmla="*/ 114 w 1045"/>
                <a:gd name="T17" fmla="*/ 519 h 621"/>
                <a:gd name="T18" fmla="*/ 100 w 1045"/>
                <a:gd name="T19" fmla="*/ 508 h 621"/>
                <a:gd name="T20" fmla="*/ 100 w 1045"/>
                <a:gd name="T21" fmla="*/ 346 h 621"/>
                <a:gd name="T22" fmla="*/ 114 w 1045"/>
                <a:gd name="T23" fmla="*/ 335 h 621"/>
                <a:gd name="T24" fmla="*/ 127 w 1045"/>
                <a:gd name="T25" fmla="*/ 346 h 621"/>
                <a:gd name="T26" fmla="*/ 127 w 1045"/>
                <a:gd name="T27" fmla="*/ 50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5" h="621">
                  <a:moveTo>
                    <a:pt x="1045" y="197"/>
                  </a:moveTo>
                  <a:cubicBezTo>
                    <a:pt x="1045" y="88"/>
                    <a:pt x="1000" y="0"/>
                    <a:pt x="945" y="0"/>
                  </a:cubicBezTo>
                  <a:cubicBezTo>
                    <a:pt x="100" y="0"/>
                    <a:pt x="100" y="0"/>
                    <a:pt x="100" y="0"/>
                  </a:cubicBezTo>
                  <a:cubicBezTo>
                    <a:pt x="45" y="0"/>
                    <a:pt x="0" y="88"/>
                    <a:pt x="0" y="197"/>
                  </a:cubicBezTo>
                  <a:cubicBezTo>
                    <a:pt x="0" y="621"/>
                    <a:pt x="0" y="621"/>
                    <a:pt x="0" y="621"/>
                  </a:cubicBezTo>
                  <a:cubicBezTo>
                    <a:pt x="1045" y="621"/>
                    <a:pt x="1045" y="621"/>
                    <a:pt x="1045" y="621"/>
                  </a:cubicBezTo>
                  <a:cubicBezTo>
                    <a:pt x="1045" y="197"/>
                    <a:pt x="1045" y="197"/>
                    <a:pt x="1045" y="197"/>
                  </a:cubicBezTo>
                  <a:close/>
                  <a:moveTo>
                    <a:pt x="127" y="508"/>
                  </a:moveTo>
                  <a:cubicBezTo>
                    <a:pt x="127" y="514"/>
                    <a:pt x="121" y="519"/>
                    <a:pt x="114" y="519"/>
                  </a:cubicBezTo>
                  <a:cubicBezTo>
                    <a:pt x="106" y="519"/>
                    <a:pt x="100" y="514"/>
                    <a:pt x="100" y="508"/>
                  </a:cubicBezTo>
                  <a:cubicBezTo>
                    <a:pt x="100" y="346"/>
                    <a:pt x="100" y="346"/>
                    <a:pt x="100" y="346"/>
                  </a:cubicBezTo>
                  <a:cubicBezTo>
                    <a:pt x="100" y="340"/>
                    <a:pt x="106" y="335"/>
                    <a:pt x="114" y="335"/>
                  </a:cubicBezTo>
                  <a:cubicBezTo>
                    <a:pt x="121" y="335"/>
                    <a:pt x="127" y="340"/>
                    <a:pt x="127" y="346"/>
                  </a:cubicBezTo>
                  <a:lnTo>
                    <a:pt x="127"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8"/>
            <p:cNvSpPr>
              <a:spLocks noEditPoints="1"/>
            </p:cNvSpPr>
            <p:nvPr/>
          </p:nvSpPr>
          <p:spPr bwMode="auto">
            <a:xfrm>
              <a:off x="1647" y="1359"/>
              <a:ext cx="2468" cy="3257"/>
            </a:xfrm>
            <a:custGeom>
              <a:avLst/>
              <a:gdLst>
                <a:gd name="T0" fmla="*/ 0 w 1045"/>
                <a:gd name="T1" fmla="*/ 0 h 1379"/>
                <a:gd name="T2" fmla="*/ 0 w 1045"/>
                <a:gd name="T3" fmla="*/ 1116 h 1379"/>
                <a:gd name="T4" fmla="*/ 100 w 1045"/>
                <a:gd name="T5" fmla="*/ 1313 h 1379"/>
                <a:gd name="T6" fmla="*/ 100 w 1045"/>
                <a:gd name="T7" fmla="*/ 1379 h 1379"/>
                <a:gd name="T8" fmla="*/ 172 w 1045"/>
                <a:gd name="T9" fmla="*/ 1379 h 1379"/>
                <a:gd name="T10" fmla="*/ 172 w 1045"/>
                <a:gd name="T11" fmla="*/ 1313 h 1379"/>
                <a:gd name="T12" fmla="*/ 873 w 1045"/>
                <a:gd name="T13" fmla="*/ 1313 h 1379"/>
                <a:gd name="T14" fmla="*/ 873 w 1045"/>
                <a:gd name="T15" fmla="*/ 1379 h 1379"/>
                <a:gd name="T16" fmla="*/ 945 w 1045"/>
                <a:gd name="T17" fmla="*/ 1379 h 1379"/>
                <a:gd name="T18" fmla="*/ 945 w 1045"/>
                <a:gd name="T19" fmla="*/ 1313 h 1379"/>
                <a:gd name="T20" fmla="*/ 1045 w 1045"/>
                <a:gd name="T21" fmla="*/ 1116 h 1379"/>
                <a:gd name="T22" fmla="*/ 1045 w 1045"/>
                <a:gd name="T23" fmla="*/ 0 h 1379"/>
                <a:gd name="T24" fmla="*/ 0 w 1045"/>
                <a:gd name="T25" fmla="*/ 0 h 1379"/>
                <a:gd name="T26" fmla="*/ 127 w 1045"/>
                <a:gd name="T27" fmla="*/ 276 h 1379"/>
                <a:gd name="T28" fmla="*/ 114 w 1045"/>
                <a:gd name="T29" fmla="*/ 287 h 1379"/>
                <a:gd name="T30" fmla="*/ 100 w 1045"/>
                <a:gd name="T31" fmla="*/ 276 h 1379"/>
                <a:gd name="T32" fmla="*/ 100 w 1045"/>
                <a:gd name="T33" fmla="*/ 114 h 1379"/>
                <a:gd name="T34" fmla="*/ 114 w 1045"/>
                <a:gd name="T35" fmla="*/ 103 h 1379"/>
                <a:gd name="T36" fmla="*/ 127 w 1045"/>
                <a:gd name="T37" fmla="*/ 114 h 1379"/>
                <a:gd name="T38" fmla="*/ 127 w 1045"/>
                <a:gd name="T39" fmla="*/ 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5" h="1379">
                  <a:moveTo>
                    <a:pt x="0" y="0"/>
                  </a:moveTo>
                  <a:cubicBezTo>
                    <a:pt x="0" y="1116"/>
                    <a:pt x="0" y="1116"/>
                    <a:pt x="0" y="1116"/>
                  </a:cubicBezTo>
                  <a:cubicBezTo>
                    <a:pt x="0" y="1224"/>
                    <a:pt x="45" y="1313"/>
                    <a:pt x="100" y="1313"/>
                  </a:cubicBezTo>
                  <a:cubicBezTo>
                    <a:pt x="100" y="1379"/>
                    <a:pt x="100" y="1379"/>
                    <a:pt x="100" y="1379"/>
                  </a:cubicBezTo>
                  <a:cubicBezTo>
                    <a:pt x="172" y="1379"/>
                    <a:pt x="172" y="1379"/>
                    <a:pt x="172" y="1379"/>
                  </a:cubicBezTo>
                  <a:cubicBezTo>
                    <a:pt x="172" y="1313"/>
                    <a:pt x="172" y="1313"/>
                    <a:pt x="172" y="1313"/>
                  </a:cubicBezTo>
                  <a:cubicBezTo>
                    <a:pt x="873" y="1313"/>
                    <a:pt x="873" y="1313"/>
                    <a:pt x="873" y="1313"/>
                  </a:cubicBezTo>
                  <a:cubicBezTo>
                    <a:pt x="873" y="1379"/>
                    <a:pt x="873" y="1379"/>
                    <a:pt x="873" y="1379"/>
                  </a:cubicBezTo>
                  <a:cubicBezTo>
                    <a:pt x="945" y="1379"/>
                    <a:pt x="945" y="1379"/>
                    <a:pt x="945" y="1379"/>
                  </a:cubicBezTo>
                  <a:cubicBezTo>
                    <a:pt x="945" y="1313"/>
                    <a:pt x="945" y="1313"/>
                    <a:pt x="945" y="1313"/>
                  </a:cubicBezTo>
                  <a:cubicBezTo>
                    <a:pt x="1000" y="1313"/>
                    <a:pt x="1045" y="1224"/>
                    <a:pt x="1045" y="1116"/>
                  </a:cubicBezTo>
                  <a:cubicBezTo>
                    <a:pt x="1045" y="0"/>
                    <a:pt x="1045" y="0"/>
                    <a:pt x="1045" y="0"/>
                  </a:cubicBezTo>
                  <a:lnTo>
                    <a:pt x="0" y="0"/>
                  </a:lnTo>
                  <a:close/>
                  <a:moveTo>
                    <a:pt x="127" y="276"/>
                  </a:moveTo>
                  <a:cubicBezTo>
                    <a:pt x="127" y="282"/>
                    <a:pt x="121" y="287"/>
                    <a:pt x="114" y="287"/>
                  </a:cubicBezTo>
                  <a:cubicBezTo>
                    <a:pt x="106" y="287"/>
                    <a:pt x="100" y="282"/>
                    <a:pt x="100" y="276"/>
                  </a:cubicBezTo>
                  <a:cubicBezTo>
                    <a:pt x="100" y="114"/>
                    <a:pt x="100" y="114"/>
                    <a:pt x="100" y="114"/>
                  </a:cubicBezTo>
                  <a:cubicBezTo>
                    <a:pt x="100" y="108"/>
                    <a:pt x="106" y="103"/>
                    <a:pt x="114" y="103"/>
                  </a:cubicBezTo>
                  <a:cubicBezTo>
                    <a:pt x="121" y="103"/>
                    <a:pt x="127" y="108"/>
                    <a:pt x="127" y="114"/>
                  </a:cubicBezTo>
                  <a:lnTo>
                    <a:pt x="127"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14"/>
          <p:cNvSpPr/>
          <p:nvPr/>
        </p:nvSpPr>
        <p:spPr bwMode="gray">
          <a:xfrm>
            <a:off x="899592" y="1930215"/>
            <a:ext cx="1143554" cy="281496"/>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03842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1600" dirty="0" smtClean="0"/>
              <a:t>33% eet vlees tot en met </a:t>
            </a:r>
            <a:r>
              <a:rPr lang="nl-NL" sz="1600" dirty="0"/>
              <a:t>de houdbaarheidsdatum. </a:t>
            </a:r>
            <a:r>
              <a:rPr lang="nl-NL" sz="1600" dirty="0" smtClean="0"/>
              <a:t>66% denkt echter dat vlees na het verstrijken van de TGT nog veilig te eten is. 47% eet weleens vlees na het verstrijken van de TGT.</a:t>
            </a:r>
            <a:endParaRPr lang="nl-NL" sz="1600" dirty="0"/>
          </a:p>
        </p:txBody>
      </p:sp>
      <p:sp>
        <p:nvSpPr>
          <p:cNvPr id="8" name="Content Placeholder 7"/>
          <p:cNvSpPr>
            <a:spLocks noGrp="1"/>
          </p:cNvSpPr>
          <p:nvPr>
            <p:ph sz="quarter" idx="14"/>
          </p:nvPr>
        </p:nvSpPr>
        <p:spPr/>
        <p:txBody>
          <a:bodyPr/>
          <a:lstStyle/>
          <a:p>
            <a:r>
              <a:rPr lang="nl-NL" sz="800" dirty="0" smtClean="0"/>
              <a:t>Vrouwen weten relatief vaker dan mannen dat vlees tot en met de houdbaarheidsdatum veilig te eten is (40% vs. 27%).  </a:t>
            </a:r>
          </a:p>
          <a:p>
            <a:r>
              <a:rPr lang="nl-NL" sz="800" dirty="0" smtClean="0"/>
              <a:t>Mannen eten relatief vaker vlees na de houdbaarheidsdatum dan vrouwen (53% vs. 41%).</a:t>
            </a:r>
          </a:p>
          <a:p>
            <a:endParaRPr lang="nl-NL" sz="800" dirty="0">
              <a:solidFill>
                <a:srgbClr val="FF0000"/>
              </a:solidFill>
            </a:endParaRPr>
          </a:p>
        </p:txBody>
      </p:sp>
      <p:sp>
        <p:nvSpPr>
          <p:cNvPr id="9" name="Content Placeholder 8"/>
          <p:cNvSpPr>
            <a:spLocks noGrp="1"/>
          </p:cNvSpPr>
          <p:nvPr>
            <p:ph sz="quarter" idx="15"/>
          </p:nvPr>
        </p:nvSpPr>
        <p:spPr/>
        <p:txBody>
          <a:bodyPr/>
          <a:lstStyle/>
          <a:p>
            <a:r>
              <a:rPr lang="nl-NL" sz="800" dirty="0" smtClean="0"/>
              <a:t>A03. </a:t>
            </a:r>
            <a:r>
              <a:rPr lang="nl-NL" sz="800" dirty="0"/>
              <a:t>Tot wanneer kunt u vers vlees veilig eten denkt u? </a:t>
            </a:r>
            <a:endParaRPr lang="nl-NL" sz="800" dirty="0" smtClean="0"/>
          </a:p>
          <a:p>
            <a:r>
              <a:rPr lang="nl-NL" sz="800" dirty="0" smtClean="0"/>
              <a:t>A04. </a:t>
            </a:r>
            <a:r>
              <a:rPr lang="nl-NL" sz="800" dirty="0"/>
              <a:t>Eet u weleens vers vlees na het verstrijken van de houdbaarheidsdatum?</a:t>
            </a:r>
            <a:endParaRPr lang="nl-NL" sz="800" dirty="0" smtClean="0"/>
          </a:p>
          <a:p>
            <a:r>
              <a:rPr lang="nl-NL" sz="800" i="1" dirty="0" smtClean="0"/>
              <a:t>Basis: Alle respondenten die vlees eten (n = 1.008)</a:t>
            </a:r>
          </a:p>
          <a:p>
            <a:endParaRPr lang="nl-NL" sz="800" dirty="0"/>
          </a:p>
        </p:txBody>
      </p:sp>
      <p:cxnSp>
        <p:nvCxnSpPr>
          <p:cNvPr id="12" name="Straight Connector 11"/>
          <p:cNvCxnSpPr/>
          <p:nvPr/>
        </p:nvCxnSpPr>
        <p:spPr>
          <a:xfrm>
            <a:off x="395536" y="1203598"/>
            <a:ext cx="4104456"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Title 8"/>
          <p:cNvSpPr txBox="1">
            <a:spLocks/>
          </p:cNvSpPr>
          <p:nvPr/>
        </p:nvSpPr>
        <p:spPr bwMode="gray">
          <a:xfrm>
            <a:off x="395536" y="915566"/>
            <a:ext cx="410445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Tot wanneer vers vlees veilig eten </a:t>
            </a:r>
            <a:endParaRPr lang="nl-NL" sz="1000" b="1" dirty="0"/>
          </a:p>
        </p:txBody>
      </p:sp>
      <p:cxnSp>
        <p:nvCxnSpPr>
          <p:cNvPr id="14" name="Straight Connector 13"/>
          <p:cNvCxnSpPr/>
          <p:nvPr/>
        </p:nvCxnSpPr>
        <p:spPr>
          <a:xfrm>
            <a:off x="4644008" y="1203598"/>
            <a:ext cx="4104456" cy="0"/>
          </a:xfrm>
          <a:prstGeom prst="line">
            <a:avLst/>
          </a:prstGeom>
          <a:ln>
            <a:solidFill>
              <a:schemeClr val="bg2">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15" name="Title 8"/>
          <p:cNvSpPr txBox="1">
            <a:spLocks/>
          </p:cNvSpPr>
          <p:nvPr/>
        </p:nvSpPr>
        <p:spPr bwMode="gray">
          <a:xfrm>
            <a:off x="5097771" y="915566"/>
            <a:ext cx="4104456" cy="288053"/>
          </a:xfrm>
          <a:prstGeom prst="rect">
            <a:avLst/>
          </a:prstGeom>
        </p:spPr>
        <p:txBody>
          <a:bodyPr vert="horz" lIns="0" tIns="0" rIns="0" bIns="0" rtlCol="0" anchor="ctr" anchorCtr="0">
            <a:noAutofit/>
          </a:bodyPr>
          <a:lstStyle>
            <a:lvl1pPr algn="l" defTabSz="914400" rtl="0" eaLnBrk="1" latinLnBrk="0" hangingPunct="1">
              <a:spcBef>
                <a:spcPct val="0"/>
              </a:spcBef>
              <a:buNone/>
              <a:defRPr sz="2000" kern="1200" baseline="0">
                <a:solidFill>
                  <a:schemeClr val="tx1"/>
                </a:solidFill>
                <a:latin typeface="Arial" pitchFamily="34" charset="0"/>
                <a:ea typeface="+mj-ea"/>
                <a:cs typeface="+mj-cs"/>
              </a:defRPr>
            </a:lvl1pPr>
          </a:lstStyle>
          <a:p>
            <a:pPr algn="ctr"/>
            <a:r>
              <a:rPr lang="nl-NL" sz="1000" b="1" dirty="0" smtClean="0"/>
              <a:t>Eten vers vlees na verstrijken houdbaarheidsdatum</a:t>
            </a:r>
            <a:endParaRPr lang="nl-NL" sz="1000" b="1" dirty="0"/>
          </a:p>
        </p:txBody>
      </p:sp>
      <p:pic>
        <p:nvPicPr>
          <p:cNvPr id="3" name="Picture 2"/>
          <p:cNvPicPr/>
          <p:nvPr>
            <p:extLst/>
          </p:nvPr>
        </p:nvPicPr>
        <p:blipFill>
          <a:blip r:embed="rId2"/>
          <a:stretch>
            <a:fillRect/>
          </a:stretch>
        </p:blipFill>
        <p:spPr>
          <a:xfrm>
            <a:off x="879475" y="1557338"/>
            <a:ext cx="3476625" cy="2552700"/>
          </a:xfrm>
          <a:prstGeom prst="rect">
            <a:avLst/>
          </a:prstGeom>
        </p:spPr>
      </p:pic>
      <p:pic>
        <p:nvPicPr>
          <p:cNvPr id="4" name="Picture 3"/>
          <p:cNvPicPr/>
          <p:nvPr>
            <p:extLst/>
          </p:nvPr>
        </p:nvPicPr>
        <p:blipFill>
          <a:blip r:embed="rId3"/>
          <a:stretch>
            <a:fillRect/>
          </a:stretch>
        </p:blipFill>
        <p:spPr>
          <a:xfrm>
            <a:off x="4860032" y="1419622"/>
            <a:ext cx="4137025" cy="2163763"/>
          </a:xfrm>
          <a:prstGeom prst="rect">
            <a:avLst/>
          </a:prstGeom>
        </p:spPr>
      </p:pic>
      <p:sp>
        <p:nvSpPr>
          <p:cNvPr id="11" name="Rectangle 10"/>
          <p:cNvSpPr/>
          <p:nvPr/>
        </p:nvSpPr>
        <p:spPr bwMode="gray">
          <a:xfrm>
            <a:off x="2442937" y="1707654"/>
            <a:ext cx="1913039" cy="360040"/>
          </a:xfrm>
          <a:prstGeom prst="rect">
            <a:avLst/>
          </a:prstGeom>
          <a:noFill/>
          <a:ln w="95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419224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LANGUAGEID" val="1033"/>
  <p:tag name="VCT_SHOW_CA"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YK5b9iRDkW2BfKqf56L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0SoBRzPD0ysSMUArfBm7A"/>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J1jsVfaz0SVy45Z2v.9WA"/>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fF8U1tdo0W6JzTdzk8z9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fF8U1tdo0W6JzTdzk8z9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YK5b9iRDkW2BfKqf56LAQ"/>
</p:tagLst>
</file>

<file path=ppt/theme/theme1.xml><?xml version="1.0" encoding="utf-8"?>
<a:theme xmlns:a="http://schemas.openxmlformats.org/drawingml/2006/main" name="Rapportage excl kaders">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ppt/theme/theme3.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dirty="0" err="1" smtClean="0">
            <a:latin typeface="Aria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151DFF91B0A44197B29C020F8C642F" ma:contentTypeVersion="44" ma:contentTypeDescription="Create a new document." ma:contentTypeScope="" ma:versionID="37d6c69e0f0b1eab2d91fd3d2fe12a06">
  <xsd:schema xmlns:xsd="http://www.w3.org/2001/XMLSchema" xmlns:xs="http://www.w3.org/2001/XMLSchema" xmlns:p="http://schemas.microsoft.com/office/2006/metadata/properties" xmlns:ns1="http://schemas.microsoft.com/sharepoint/v3" xmlns:ns2="fdaf2857-34a0-4271-9efd-53feeda81814" xmlns:ns3="eaa6d935-851e-4683-8fb3-4830ef9470e6" targetNamespace="http://schemas.microsoft.com/office/2006/metadata/properties" ma:root="true" ma:fieldsID="306287739f13a793c1a58b147bf45c68" ns1:_="" ns2:_="" ns3:_="">
    <xsd:import namespace="http://schemas.microsoft.com/sharepoint/v3"/>
    <xsd:import namespace="fdaf2857-34a0-4271-9efd-53feeda81814"/>
    <xsd:import namespace="eaa6d935-851e-4683-8fb3-4830ef9470e6"/>
    <xsd:element name="properties">
      <xsd:complexType>
        <xsd:sequence>
          <xsd:element name="documentManagement">
            <xsd:complexType>
              <xsd:all>
                <xsd:element ref="ns2:a9556e1ac9ee423090b285ae20260b00" minOccurs="0"/>
                <xsd:element ref="ns3:TaxCatchAll" minOccurs="0"/>
                <xsd:element ref="ns3:TaxCatchAllLabel" minOccurs="0"/>
                <xsd:element ref="ns2:h059eda5e5c344e5901eabd9b8ae1d5d" minOccurs="0"/>
                <xsd:element ref="ns2:p986eefbff5f4b2788134fa6982c2730" minOccurs="0"/>
                <xsd:element ref="ns2:e999b8edfbce4772b22c3a8c74ff36ce" minOccurs="0"/>
                <xsd:element ref="ns2:jf0640f97dcd40049d3fc8c3d10ff855" minOccurs="0"/>
                <xsd:element ref="ns2:i6d89d2a22ad4b4885b9858a4f35747a" minOccurs="0"/>
                <xsd:element ref="ns2:m0c14ac2d9c042e3be8883c9fd5ef198" minOccurs="0"/>
                <xsd:element ref="ns3:TaxKeywordTaxHTField" minOccurs="0"/>
                <xsd:element ref="ns1:PublishingStartDate" minOccurs="0"/>
                <xsd:element ref="ns1:PublishingExpirationDate"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6" nillable="true" ma:displayName="Scheduling Start Date" ma:description="" ma:hidden="true" ma:internalName="PublishingStartDate">
      <xsd:simpleType>
        <xsd:restriction base="dms:Unknown"/>
      </xsd:simpleType>
    </xsd:element>
    <xsd:element name="PublishingExpirationDate" ma:index="27" nillable="true" ma:displayName="Scheduling End Date" ma:description="" ma:hidden="true" ma:internalName="PublishingExpirationDate">
      <xsd:simpleType>
        <xsd:restriction base="dms:Unknown"/>
      </xsd:simpleType>
    </xsd:element>
    <xsd:element name="AverageRating" ma:index="28" nillable="true" ma:displayName="Rating" ma:decimals="2" ma:description="Average value of all the ratings that have been submitted" ma:internalName="AverageRating" ma:readOnly="true">
      <xsd:simpleType>
        <xsd:restriction base="dms:Number"/>
      </xsd:simpleType>
    </xsd:element>
    <xsd:element name="RatingCount" ma:index="2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daf2857-34a0-4271-9efd-53feeda81814" elementFormDefault="qualified">
    <xsd:import namespace="http://schemas.microsoft.com/office/2006/documentManagement/types"/>
    <xsd:import namespace="http://schemas.microsoft.com/office/infopath/2007/PartnerControls"/>
    <xsd:element name="a9556e1ac9ee423090b285ae20260b00" ma:index="2" nillable="true" ma:taxonomy="true" ma:internalName="a9556e1ac9ee423090b285ae20260b00" ma:taxonomyFieldName="GfK_x0020_sector" ma:displayName="GfK sector" ma:readOnly="false" ma:default="" ma:fieldId="{a9556e1a-c9ee-4230-90b2-85ae20260b00}" ma:taxonomyMulti="true" ma:sspId="7262ee28-f1c0-414c-ad77-c1ea98916dd9" ma:termSetId="8100b7d8-db72-494e-93d1-2c441bfd6c3c" ma:anchorId="00000000-0000-0000-0000-000000000000" ma:open="false" ma:isKeyword="false">
      <xsd:complexType>
        <xsd:sequence>
          <xsd:element ref="pc:Terms" minOccurs="0" maxOccurs="1"/>
        </xsd:sequence>
      </xsd:complexType>
    </xsd:element>
    <xsd:element name="h059eda5e5c344e5901eabd9b8ae1d5d" ma:index="6" ma:taxonomy="true" ma:internalName="h059eda5e5c344e5901eabd9b8ae1d5d" ma:taxonomyFieldName="Industries" ma:displayName="Industries" ma:readOnly="false" ma:default="" ma:fieldId="{1059eda5-e5c3-44e5-901e-abd9b8ae1d5d}" ma:taxonomyMulti="true" ma:sspId="7262ee28-f1c0-414c-ad77-c1ea98916dd9" ma:termSetId="5a885248-49da-421b-8a8b-00dd6ab23a4c" ma:anchorId="484d5cc4-00ce-4842-9cb2-84f285bc868b" ma:open="false" ma:isKeyword="false">
      <xsd:complexType>
        <xsd:sequence>
          <xsd:element ref="pc:Terms" minOccurs="0" maxOccurs="1"/>
        </xsd:sequence>
      </xsd:complexType>
    </xsd:element>
    <xsd:element name="p986eefbff5f4b2788134fa6982c2730" ma:index="8" ma:taxonomy="true" ma:internalName="p986eefbff5f4b2788134fa6982c2730" ma:taxonomyFieldName="Solutions" ma:displayName="Solutions" ma:readOnly="false" ma:default="" ma:fieldId="{9986eefb-ff5f-4b27-8813-4fa6982c2730}" ma:taxonomyMulti="true" ma:sspId="7262ee28-f1c0-414c-ad77-c1ea98916dd9" ma:termSetId="cbb9bdaf-82c2-446c-b699-94acba818cb2" ma:anchorId="c5ccb8f4-f96c-4fc7-ba62-720130679328" ma:open="false" ma:isKeyword="false">
      <xsd:complexType>
        <xsd:sequence>
          <xsd:element ref="pc:Terms" minOccurs="0" maxOccurs="1"/>
        </xsd:sequence>
      </xsd:complexType>
    </xsd:element>
    <xsd:element name="e999b8edfbce4772b22c3a8c74ff36ce" ma:index="10" nillable="true" ma:taxonomy="true" ma:internalName="e999b8edfbce4772b22c3a8c74ff36ce" ma:taxonomyFieldName="Methodology" ma:displayName="Methodology" ma:readOnly="false" ma:default="" ma:fieldId="{e999b8ed-fbce-4772-b22c-3a8c74ff36ce}" ma:taxonomyMulti="true" ma:sspId="7262ee28-f1c0-414c-ad77-c1ea98916dd9" ma:termSetId="bdaf93d5-d711-4073-8d3b-7629a135f3f3" ma:anchorId="84b66496-d990-4445-b5f1-adf2e2ce60f1" ma:open="false" ma:isKeyword="false">
      <xsd:complexType>
        <xsd:sequence>
          <xsd:element ref="pc:Terms" minOccurs="0" maxOccurs="1"/>
        </xsd:sequence>
      </xsd:complexType>
    </xsd:element>
    <xsd:element name="jf0640f97dcd40049d3fc8c3d10ff855" ma:index="13" nillable="true" ma:taxonomy="true" ma:internalName="jf0640f97dcd40049d3fc8c3d10ff855" ma:taxonomyFieldName="Clients" ma:displayName="Clients" ma:readOnly="false" ma:default="" ma:fieldId="{3f0640f9-7dcd-4004-9d3f-c8c3d10ff855}" ma:taxonomyMulti="true" ma:sspId="7262ee28-f1c0-414c-ad77-c1ea98916dd9" ma:termSetId="7d4bc5b7-a2e0-4278-8bd4-f6b755a7f79f" ma:anchorId="00000000-0000-0000-0000-000000000000" ma:open="false" ma:isKeyword="false">
      <xsd:complexType>
        <xsd:sequence>
          <xsd:element ref="pc:Terms" minOccurs="0" maxOccurs="1"/>
        </xsd:sequence>
      </xsd:complexType>
    </xsd:element>
    <xsd:element name="i6d89d2a22ad4b4885b9858a4f35747a" ma:index="15" ma:taxonomy="true" ma:internalName="i6d89d2a22ad4b4885b9858a4f35747a" ma:taxonomyFieldName="Countries" ma:displayName="Countries" ma:readOnly="false" ma:default="" ma:fieldId="{26d89d2a-22ad-4b48-85b9-858a4f35747a}" ma:taxonomyMulti="true" ma:sspId="7262ee28-f1c0-414c-ad77-c1ea98916dd9" ma:termSetId="17f85a7b-bb8b-458a-ba28-17ef49c29ac6" ma:anchorId="00000000-0000-0000-0000-000000000000" ma:open="false" ma:isKeyword="false">
      <xsd:complexType>
        <xsd:sequence>
          <xsd:element ref="pc:Terms" minOccurs="0" maxOccurs="1"/>
        </xsd:sequence>
      </xsd:complexType>
    </xsd:element>
    <xsd:element name="m0c14ac2d9c042e3be8883c9fd5ef198" ma:index="17" nillable="true" ma:taxonomy="true" ma:internalName="m0c14ac2d9c042e3be8883c9fd5ef198" ma:taxonomyFieldName="Languages" ma:displayName="Languages" ma:readOnly="false" ma:default="" ma:fieldId="{60c14ac2-d9c0-42e3-be88-83c9fd5ef198}" ma:taxonomyMulti="true" ma:sspId="7262ee28-f1c0-414c-ad77-c1ea98916dd9" ma:termSetId="1e1fffb5-459f-480a-aca8-4e5bef29180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a6d935-851e-4683-8fb3-4830ef9470e6"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66c50aa7-9ab1-4f06-a013-2ec94beb8993}" ma:internalName="TaxCatchAll" ma:showField="CatchAllData"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66c50aa7-9ab1-4f06-a013-2ec94beb8993}" ma:internalName="TaxCatchAllLabel" ma:readOnly="true" ma:showField="CatchAllDataLabel" ma:web="eaa6d935-851e-4683-8fb3-4830ef9470e6">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Keywords" ma:fieldId="{23f27201-bee3-471e-b2e7-b64fd8b7ca38}" ma:taxonomyMulti="true" ma:sspId="7262ee28-f1c0-414c-ad77-c1ea98916dd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f0640f97dcd40049d3fc8c3d10ff855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457da623-78f9-49de-8564-b1618c49ba59</TermId>
        </TermInfo>
      </Terms>
    </jf0640f97dcd40049d3fc8c3d10ff855>
    <h059eda5e5c344e5901eabd9b8ae1d5d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1b0d69d1-6137-41de-9ae5-e5925610d8cb</TermId>
        </TermInfo>
      </Terms>
    </h059eda5e5c344e5901eabd9b8ae1d5d>
    <PublishingStartDate xmlns="http://schemas.microsoft.com/sharepoint/v3" xsi:nil="true"/>
    <PublishingExpirationDate xmlns="http://schemas.microsoft.com/sharepoint/v3" xsi:nil="true"/>
    <p986eefbff5f4b2788134fa6982c2730 xmlns="fdaf2857-34a0-4271-9efd-53feeda8181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15480a47-f0f1-4795-a643-bf3b2e95805c</TermId>
        </TermInfo>
      </Terms>
    </p986eefbff5f4b2788134fa6982c2730>
    <e999b8edfbce4772b22c3a8c74ff36ce xmlns="fdaf2857-34a0-4271-9efd-53feeda81814">
      <Terms xmlns="http://schemas.microsoft.com/office/infopath/2007/PartnerControls"/>
    </e999b8edfbce4772b22c3a8c74ff36ce>
    <TaxCatchAll xmlns="eaa6d935-851e-4683-8fb3-4830ef9470e6">
      <Value>68</Value>
      <Value>464</Value>
      <Value>64</Value>
      <Value>57</Value>
      <Value>1781</Value>
      <Value>353</Value>
      <Value>97</Value>
      <Value>73</Value>
      <Value>69</Value>
    </TaxCatchAll>
    <m0c14ac2d9c042e3be8883c9fd5ef198 xmlns="fdaf2857-34a0-4271-9efd-53feeda81814">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914398da-6a81-430b-8d1c-6a7bd1227f71</TermId>
        </TermInfo>
      </Terms>
    </m0c14ac2d9c042e3be8883c9fd5ef198>
    <TaxKeywordTaxHTField xmlns="eaa6d935-851e-4683-8fb3-4830ef9470e6">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14e0894c-c65f-40d3-8c04-dc2c7cb9794d</TermId>
        </TermInfo>
        <TermInfo xmlns="http://schemas.microsoft.com/office/infopath/2007/PartnerControls">
          <TermName xmlns="http://schemas.microsoft.com/office/infopath/2007/PartnerControls">template 16:9</TermName>
          <TermId xmlns="http://schemas.microsoft.com/office/infopath/2007/PartnerControls">feef3289-4d16-4292-b8f5-4aa93f02d2bc</TermId>
        </TermInfo>
        <TermInfo xmlns="http://schemas.microsoft.com/office/infopath/2007/PartnerControls">
          <TermName xmlns="http://schemas.microsoft.com/office/infopath/2007/PartnerControls">PowerPoint</TermName>
          <TermId xmlns="http://schemas.microsoft.com/office/infopath/2007/PartnerControls">50a0b034-169b-4062-b9b1-f0dd9c5b2843</TermId>
        </TermInfo>
      </Terms>
    </TaxKeywordTaxHTField>
    <i6d89d2a22ad4b4885b9858a4f35747a xmlns="fdaf2857-34a0-4271-9efd-53feeda81814">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3eaca359-c4b3-4b51-a927-e9852da92384</TermId>
        </TermInfo>
      </Terms>
    </i6d89d2a22ad4b4885b9858a4f35747a>
    <AverageRating xmlns="http://schemas.microsoft.com/sharepoint/v3" xsi:nil="true"/>
    <a9556e1ac9ee423090b285ae20260b00 xmlns="fdaf2857-34a0-4271-9efd-53feeda81814">
      <Terms xmlns="http://schemas.microsoft.com/office/infopath/2007/PartnerControls">
        <TermInfo xmlns="http://schemas.microsoft.com/office/infopath/2007/PartnerControls">
          <TermName xmlns="http://schemas.microsoft.com/office/infopath/2007/PartnerControls">Cross Sector</TermName>
          <TermId xmlns="http://schemas.microsoft.com/office/infopath/2007/PartnerControls">d51dcd69-a6f7-4fb6-bc11-144a9da6fd82</TermId>
        </TermInfo>
      </Terms>
    </a9556e1ac9ee423090b285ae20260b00>
  </documentManagement>
</p:properties>
</file>

<file path=customXml/itemProps1.xml><?xml version="1.0" encoding="utf-8"?>
<ds:datastoreItem xmlns:ds="http://schemas.openxmlformats.org/officeDocument/2006/customXml" ds:itemID="{04CCC1B3-4CD5-4833-95A6-6904C602CD4E}">
  <ds:schemaRefs>
    <ds:schemaRef ds:uri="http://schemas.microsoft.com/sharepoint/v3/contenttype/forms"/>
  </ds:schemaRefs>
</ds:datastoreItem>
</file>

<file path=customXml/itemProps2.xml><?xml version="1.0" encoding="utf-8"?>
<ds:datastoreItem xmlns:ds="http://schemas.openxmlformats.org/officeDocument/2006/customXml" ds:itemID="{5EA2B00F-2F42-4EB2-981F-8323AA0E6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af2857-34a0-4271-9efd-53feeda81814"/>
    <ds:schemaRef ds:uri="eaa6d935-851e-4683-8fb3-4830ef947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3044BF-A435-4394-AA7A-C500776C88E9}">
  <ds:schemaRefs>
    <ds:schemaRef ds:uri="http://purl.org/dc/dcmityp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eaa6d935-851e-4683-8fb3-4830ef9470e6"/>
    <ds:schemaRef ds:uri="fdaf2857-34a0-4271-9efd-53feeda81814"/>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Rapportage excl kaders</Template>
  <TotalTime>0</TotalTime>
  <Words>4079</Words>
  <Application>Microsoft Office PowerPoint</Application>
  <PresentationFormat>On-screen Show (16:9)</PresentationFormat>
  <Paragraphs>299</Paragraphs>
  <Slides>36</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Rapportage excl kaders</vt:lpstr>
      <vt:lpstr>think-cell Slide</vt:lpstr>
      <vt:lpstr>Weten Nederlanders hoe ze veilig met vlees en vleeswaren moeten omgaan? </vt:lpstr>
      <vt:lpstr>Inhoudsopgave</vt:lpstr>
      <vt:lpstr>Inleiding</vt:lpstr>
      <vt:lpstr>Doelstelling van het onderzoek</vt:lpstr>
      <vt:lpstr>Onderzoeksresultaten</vt:lpstr>
      <vt:lpstr>Vlees</vt:lpstr>
      <vt:lpstr>97% van de Nederlandse bevolking (18+) eet vlees en/of vleeswaren, 3% is vegetarisch. 96% eet weleens vlees.</vt:lpstr>
      <vt:lpstr>33% van de vleeseters bewaart vlees op de onderste plank van de koelkast. Een andere 33% heeft geen vaste bewaarplaats en nog  eens 33% bewaart vlees elders in de koelkast.</vt:lpstr>
      <vt:lpstr>33% eet vlees tot en met de houdbaarheidsdatum. 66% denkt echter dat vlees na het verstrijken van de TGT nog veilig te eten is. 47% eet weleens vlees na het verstrijken van de TGT.</vt:lpstr>
      <vt:lpstr>Een meerderheid (53%) ontdooit vlees in de koelkast, 33% geeft aan dit op het aanrecht te doen. </vt:lpstr>
      <vt:lpstr>Het doorsnijden van vlees is de meest gebruikte methode om te controleren of het vlees gaar is (57%). Het aanhouden van de bereidingstijd (35%) en het peilen van de weerstand van het vlees (22%) wordt ook vaak als methodiek gebruikt (combinatie is mogelijk). </vt:lpstr>
      <vt:lpstr>30% geeft aan buitenshuis een niet volledig doorbakken hamburger te eten. Bij familie /vrienden verzoekt 60% een niet volledig doorbakken hamburger alsnog volledig te doorbakken. 25% eet het gewoon op.</vt:lpstr>
      <vt:lpstr>69% is het er mee eens dat je ziek kunt worden van het eten van rauw vlees. Het risico van het eten van rauw kippenvlees wordt hoger geschat dan het eten van rauw varkens- of rundvlees.</vt:lpstr>
      <vt:lpstr>11% schat het risico van rauw vlees per vleessoort gelijk in. 89% denkt dat de risico’s verschillen. Een meerderheid denkt dat kip/kalkoen een hoger risico heeft op voedselinfectie dan varkensvlees, lamsvlees en rundvlees. Bij rundvlees zou de kans op voedselinfectie het laagst zijn.</vt:lpstr>
      <vt:lpstr>Vleeswaren</vt:lpstr>
      <vt:lpstr>92% van de Nederlandse bevolking (18+) eet wel eens vleeswaren. Schouderham wordt veruit het meest gegeten. </vt:lpstr>
      <vt:lpstr>Vleeswaren worden op diverse plaatsen in de koelkast bewaard.     30% gebruikt hiervoor het speciale bakje van de koelkast, 26% bewaart vleeswaren op de bovenste plank, 17% op de onderste plank en 20% heeft geen vaste bewaarplaats.</vt:lpstr>
      <vt:lpstr>30% denkt dat vleeswaren uiterlijk tot en met de houdbaarheidsdatum zonder risico te eten zijn. 70% houdt niet (alleen) de TGT aan. 54% eet  tot 4 dagen na openen van de verpakking. 41% eet (mogelijk) langer door. </vt:lpstr>
      <vt:lpstr>60% legt vleeswaren binnen 5 minuten weer terug in de koelkast, 84% binnen een kwartier en 97% binnen een halfuur.</vt:lpstr>
      <vt:lpstr>Van veel soorten vleeswaren is men niet goed op de hoogte van het type garing. Zo ook niet van (gedeeltelijk) rauwe varianten. </vt:lpstr>
      <vt:lpstr>Bereiding eten en ziekte</vt:lpstr>
      <vt:lpstr>Bij ziekte worden extra hygiënemaatregelen genomen, handen en handdoeken worden vaker gewassen en het toilet wordt vaker gereinigd. 46% kookt bij ziekte (al dan niet gedwongen) voor zichzelf en anderen. </vt:lpstr>
      <vt:lpstr>60% is het eens dat anderen ook ziek kunnen worden van eten bereid door een ziek persoon. 25% denkt van niet. 68% weet dat extra hygiënemaatregelen genomen moeten worden bij bereiding van eten bij ziekte. 16% denkt van niet.   </vt:lpstr>
      <vt:lpstr>Samenvatting &amp; conclusies</vt:lpstr>
      <vt:lpstr>Samenvatting &amp; Conclusies: vlees</vt:lpstr>
      <vt:lpstr>Samenvatting &amp; Conclusies: vlees (vervolg 1)</vt:lpstr>
      <vt:lpstr>Samenvatting &amp; Conclusies: vlees (vervolg 2)</vt:lpstr>
      <vt:lpstr>Samenvatting &amp; Conclusies: vleeswaren</vt:lpstr>
      <vt:lpstr>Samenvatting &amp; Conclusies: vleeswaren (vervolg 1)</vt:lpstr>
      <vt:lpstr>Samenvatting &amp; Conclusies: aanbevelingen</vt:lpstr>
      <vt:lpstr>Samenvatting &amp; Conclusies: doelgroepen</vt:lpstr>
      <vt:lpstr>Onderzoeksverantwoording</vt:lpstr>
      <vt:lpstr>Onderzoeksverantwoording</vt:lpstr>
      <vt:lpstr>GfK en kwaliteit</vt:lpstr>
      <vt:lpstr>Contact</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[Subtitle of presentation]</dc:subject>
  <dc:creator/>
  <cp:keywords>PowerPoint; template; template 16:9</cp:keywords>
  <cp:lastModifiedBy/>
  <cp:revision>1</cp:revision>
  <dcterms:created xsi:type="dcterms:W3CDTF">2016-12-07T08:06:32Z</dcterms:created>
  <dcterms:modified xsi:type="dcterms:W3CDTF">2016-12-19T14:07:48Z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s">
    <vt:lpwstr>97;#Not applicable|457da623-78f9-49de-8564-b1618c49ba59</vt:lpwstr>
  </property>
  <property fmtid="{D5CDD505-2E9C-101B-9397-08002B2CF9AE}" pid="3" name="Countries">
    <vt:lpwstr>69;#Global|3eaca359-c4b3-4b51-a927-e9852da92384</vt:lpwstr>
  </property>
  <property fmtid="{D5CDD505-2E9C-101B-9397-08002B2CF9AE}" pid="4" name="TaxKeyword">
    <vt:lpwstr>464;#template|14e0894c-c65f-40d3-8c04-dc2c7cb9794d;#353;#template 16:9|feef3289-4d16-4292-b8f5-4aa93f02d2bc;#1781;#PowerPoint|50a0b034-169b-4062-b9b1-f0dd9c5b2843</vt:lpwstr>
  </property>
  <property fmtid="{D5CDD505-2E9C-101B-9397-08002B2CF9AE}" pid="5" name="Solutions">
    <vt:lpwstr>64;#Not applicable|15480a47-f0f1-4795-a643-bf3b2e95805c</vt:lpwstr>
  </property>
  <property fmtid="{D5CDD505-2E9C-101B-9397-08002B2CF9AE}" pid="6" name="ContentTypeId">
    <vt:lpwstr>0x010100D9151DFF91B0A44197B29C020F8C642F</vt:lpwstr>
  </property>
  <property fmtid="{D5CDD505-2E9C-101B-9397-08002B2CF9AE}" pid="7" name="GfK sector">
    <vt:lpwstr>68;#Cross Sector|d51dcd69-a6f7-4fb6-bc11-144a9da6fd82</vt:lpwstr>
  </property>
  <property fmtid="{D5CDD505-2E9C-101B-9397-08002B2CF9AE}" pid="8" name="Support Services">
    <vt:lpwstr>25;#Corporate Design Guidelines|1cd61861-7629-4907-97f6-83d66b33e039</vt:lpwstr>
  </property>
  <property fmtid="{D5CDD505-2E9C-101B-9397-08002B2CF9AE}" pid="9" name="Languages">
    <vt:lpwstr>73;#English|914398da-6a81-430b-8d1c-6a7bd1227f71</vt:lpwstr>
  </property>
  <property fmtid="{D5CDD505-2E9C-101B-9397-08002B2CF9AE}" pid="10" name="Industries">
    <vt:lpwstr>57;#Not applicable|1b0d69d1-6137-41de-9ae5-e5925610d8cb</vt:lpwstr>
  </property>
  <property fmtid="{D5CDD505-2E9C-101B-9397-08002B2CF9AE}" pid="11" name="Methodology">
    <vt:lpwstr/>
  </property>
</Properties>
</file>